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3.jpg" ContentType="image/jpg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45.jpg" ContentType="image/jpg"/>
  <Override PartName="/ppt/media/image46.jpg" ContentType="image/jpg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  <p:sldMasterId id="2147483722" r:id="rId2"/>
  </p:sldMasterIdLst>
  <p:notesMasterIdLst>
    <p:notesMasterId r:id="rId19"/>
  </p:notesMasterIdLst>
  <p:sldIdLst>
    <p:sldId id="428" r:id="rId3"/>
    <p:sldId id="486" r:id="rId4"/>
    <p:sldId id="474" r:id="rId5"/>
    <p:sldId id="476" r:id="rId6"/>
    <p:sldId id="485" r:id="rId7"/>
    <p:sldId id="456" r:id="rId8"/>
    <p:sldId id="477" r:id="rId9"/>
    <p:sldId id="471" r:id="rId10"/>
    <p:sldId id="472" r:id="rId11"/>
    <p:sldId id="451" r:id="rId12"/>
    <p:sldId id="482" r:id="rId13"/>
    <p:sldId id="478" r:id="rId14"/>
    <p:sldId id="479" r:id="rId15"/>
    <p:sldId id="480" r:id="rId16"/>
    <p:sldId id="481" r:id="rId17"/>
    <p:sldId id="48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BDEF"/>
    <a:srgbClr val="375163"/>
    <a:srgbClr val="E8B218"/>
    <a:srgbClr val="D9D9D9"/>
    <a:srgbClr val="FFFFFF"/>
    <a:srgbClr val="8497B0"/>
    <a:srgbClr val="C55A11"/>
    <a:srgbClr val="F80E08"/>
    <a:srgbClr val="E87636"/>
    <a:srgbClr val="9D9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013" autoAdjust="0"/>
    <p:restoredTop sz="78043" autoAdjust="0"/>
  </p:normalViewPr>
  <p:slideViewPr>
    <p:cSldViewPr snapToGrid="0">
      <p:cViewPr varScale="1">
        <p:scale>
          <a:sx n="93" d="100"/>
          <a:sy n="93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FE491D7-8FC9-4BF8-BC2F-1B286751FA58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7D77A67-9ABB-4E0C-81E9-3420CC520C85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411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ronus-cyber.com/watchlist/" TargetMode="External"/><Relationship Id="rId3" Type="http://schemas.openxmlformats.org/officeDocument/2006/relationships/hyperlink" Target="https://cybersecurityventures.com/cybersecurity-500-list/#home/viewdetails/54ce56316a23917a54b08a7e/" TargetMode="External"/><Relationship Id="rId7" Type="http://schemas.openxmlformats.org/officeDocument/2006/relationships/hyperlink" Target="https://www.prnewswire.com/news-releases/cronus-cyber-technologies-named-2017-cyber-defense-magazine-cyber-security-leader-650230893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rnewswire.com/news-releases/cronus-cyber-technologies-wins-cyber-defense-magazine-infosec-awards-for-most-innovative-managed-security-service-provider-mssp-613603153.html" TargetMode="External"/><Relationship Id="rId5" Type="http://schemas.openxmlformats.org/officeDocument/2006/relationships/hyperlink" Target="https://www.prnewswire.com/news-releases/cronus-cyber-technologies-wins-cyber-defense-magazine-infosec-awards-for-most-innovative-managed-security-service-" TargetMode="External"/><Relationship Id="rId4" Type="http://schemas.openxmlformats.org/officeDocument/2006/relationships/hyperlink" Target="https://www.cbinsights.com/research/cyber-insurance-risk-scoring-startups/" TargetMode="External"/></Relationships>
</file>

<file path=ppt/notesSlides/_rels/notes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cronus-cyber.com/watchlist/" TargetMode="External"/><Relationship Id="rId3" Type="http://schemas.openxmlformats.org/officeDocument/2006/relationships/hyperlink" Target="https://www.cbinsights.com/research/cyber-insurance-risk-scoring-startups/" TargetMode="External"/><Relationship Id="rId7" Type="http://schemas.openxmlformats.org/officeDocument/2006/relationships/hyperlink" Target="https://www.prnewswire.com/news-releases/cronus-cyber-technologies-named-2017-cyber-defense-magazine-cyber-security-leader-650230893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prnewswire.com/news-releases/cronus-cyber-technologies-wins-cyber-defense-magazine-infosec-awards-for-most-innovative-managed-security-service-provider-mssp-613603153.html" TargetMode="External"/><Relationship Id="rId5" Type="http://schemas.openxmlformats.org/officeDocument/2006/relationships/hyperlink" Target="https://www.prnewswire.com/news-releases/cronus-cyber-technologies-wins-cyber-defense-magazine-infosec-awards-for-most-innovative-managed-security-service-" TargetMode="External"/><Relationship Id="rId4" Type="http://schemas.openxmlformats.org/officeDocument/2006/relationships/hyperlink" Target="https://cybersecurityventures.com/cybersecurity-500-list/#home/viewdetails/54ce56316a23917a54b08a7e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Cronus is a spinoff from an Ethical Hacking, Penetration Testing and Risk Assessment company.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detect several gaps or needs in the Cyber Security market, and decided to provide a solution for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Cybersecurity 500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https://cybersecurityventures.com/cybersecurity-500-list/#home/viewdetails/54ce56316a23917a54b08a7e/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CBInsights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https://www.cbinsights.com/research/cyber-insurance-risk-scoring-startups/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CDM MSSP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https://www.prnewswire.com/news-releases/cronus-cyber-technologies-wins-cyber-defense-magazine-infosec-awards-for-most-innovative-managed-security-service-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provider-mssp-613603153.html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CDM cybersecurity leader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https://www.prnewswire.com/news-releases/cronus-cyber-technologies-named-2017-cyber-defense-magazine-cyber-security-leader-650230893.html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Cronus on Momentum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watchlist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top 10 cyber companies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https://cronus-cyber.com/watchlist/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42247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CBInsights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https://www.cbinsights.com/research/cyber-insurance-risk-scoring-startups/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Cybersecurity 500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https://cybersecurityventures.com/cybersecurity-500-list/#home/viewdetails/54ce56316a23917a54b08a7e/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CDM MSSP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https://www.prnewswire.com/news-releases/cronus-cyber-technologies-wins-cyber-defense-magazine-infosec-awards-for-most-innovative-managed-security-service-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provider-mssp-613603153.html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CDM cybersecurity leader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https://www.prnewswire.com/news-releases/cronus-cyber-technologies-named-2017-cyber-defense-magazine-cyber-security-leader-650230893.html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Cronus on Momentum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watchlist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top 10 cyber companies</a:t>
            </a:r>
          </a:p>
          <a:p>
            <a:pPr algn="l" rtl="0"/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https://cronus-cyber.com/watchlist/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9857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Link to </a:t>
            </a:r>
            <a:r>
              <a:rPr lang="en-US"/>
              <a:t>Demo</a:t>
            </a:r>
            <a:r>
              <a:rPr lang="en-US" baseline="0"/>
              <a:t> environment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6253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Solo systems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/>
              <a:t>Multiple systems from a variety of vendors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/>
              <a:t>Organizational</a:t>
            </a:r>
            <a:r>
              <a:rPr lang="en-US" baseline="0" dirty="0"/>
              <a:t> </a:t>
            </a:r>
            <a:r>
              <a:rPr lang="en-US" dirty="0"/>
              <a:t>complexity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/>
              <a:t>unique management way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/>
              <a:t>too many alerts</a:t>
            </a:r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/>
              <a:t>what’s the focal</a:t>
            </a:r>
            <a:r>
              <a:rPr lang="en-US" baseline="0" dirty="0"/>
              <a:t> point?</a:t>
            </a:r>
            <a:endParaRPr lang="en-US" dirty="0"/>
          </a:p>
          <a:p>
            <a:pPr marL="171450" indent="-171450" algn="l" rtl="0">
              <a:buFont typeface="Arial" panose="020B0604020202020204" pitchFamily="34" charset="0"/>
              <a:buChar char="•"/>
            </a:pPr>
            <a:r>
              <a:rPr lang="en-US" dirty="0"/>
              <a:t>Hackers continue to innovate ,reusing innovations ,Hackers always win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It’s a simple question that every CISO or organization has a hard time to answer</a:t>
            </a:r>
          </a:p>
          <a:p>
            <a:pPr algn="l" rtl="0"/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327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There are 3 main segments, as shown</a:t>
            </a:r>
            <a:r>
              <a:rPr lang="en-US" sz="1200" baseline="0" dirty="0"/>
              <a:t> on the slide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CyBot is in the Pre-Attack segment, and is a preventive/predictive solution, with 2 registered patents.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ctr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274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Pentesting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currently the only sure way to validate if an organization is susceptible to attack,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how much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Penstesting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expensive 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in scope –no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global cover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Cost=time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based=scope based=never cover the whole organization =&gt; you get what you pay for</a:t>
            </a:r>
          </a:p>
          <a:p>
            <a:pPr algn="l" rtl="0"/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Pentesters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employ various vulnerability scanners or management tools =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 issues: prone to crash systems or networks &amp; high percentages of false positives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Pentesting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periodical, and not frequent enough.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leaves long periods of time when the organization can be under attack or open to attacks.</a:t>
            </a:r>
          </a:p>
          <a:p>
            <a:pPr algn="l"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87637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new vulnerabilities are published daily 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products used usually overload the organizational networks, so scheduled scans are required.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provide reports with a high percentage of false positives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are local solutions but protecting one site is not enough</a:t>
            </a:r>
          </a:p>
          <a:p>
            <a:pPr algn="l"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Hackers always wins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1120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need a continuous solution with a growing knowledge base than can be updated </a:t>
            </a:r>
          </a:p>
          <a:p>
            <a:pPr algn="l" rtl="0"/>
            <a:r>
              <a:rPr lang="en-US" dirty="0"/>
              <a:t>CyBot was developed to think like a hacker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display the potential APS that a hacker can exploit.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CyBot will provide a Smart Vulnerability Management platform which will help both Security and IT teams to prioritize their remediation efforts and build a strategically tailor-made  plan  for the company/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that effect, we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developed 2 patents: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One is our scanning technology, which has a very low network footprint (less than 7%), and is able to minimize the number of false positives displayed, by assessing and validating the vulnerabilities, by connecting with credentials to the various devices on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network, and by incorporating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OVAL – the Open Vulnerability Assessment Language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into the scanning engine.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The Reasoning Engine, which makes CyBot think like a hacker, and employ hacker’s techniques to perform Automated PT and calculate the Attack Path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Scenarios</a:t>
            </a:r>
            <a:r>
              <a:rPr lang="en-US" sz="1200" kern="1200" baseline="300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Finding valid Attack Path Scenario is performed by an algorithm that was developed by us, and in fact, imitates how hackers really work.</a:t>
            </a:r>
          </a:p>
          <a:p>
            <a:pPr algn="l" rt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CyBot Pro is an on premises solution, which performs 24/7 vulnerability assessment and pen testing in real time.</a:t>
            </a:r>
          </a:p>
          <a:p>
            <a:pPr algn="l" rt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contains the accumulated hacking/Pen testing knowledge of the company’s employees + CVE’s,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from the vendors themselves and more.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to sum up what the CyBot Solution is – Smart Vulnerability Mgmt. platform validated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Continuous Automated Pen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704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6488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Our solution will cover your security posture</a:t>
            </a:r>
            <a:r>
              <a:rPr lang="en-US" baseline="0" dirty="0"/>
              <a:t> with regards </a:t>
            </a:r>
            <a:r>
              <a:rPr lang="en-US" dirty="0"/>
              <a:t>to GDPR requirements</a:t>
            </a:r>
            <a:r>
              <a:rPr lang="en-US" baseline="0" dirty="0"/>
              <a:t> in terms of preventing an attack that may jeopardies privacy of your customers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796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We are very efficient in reducing the risk</a:t>
            </a:r>
          </a:p>
          <a:p>
            <a:pPr algn="l" rtl="0"/>
            <a:r>
              <a:rPr lang="en-US" dirty="0"/>
              <a:t>Maybe we can’t stop the infiltration but we can narrow down and mitigate the attack from move laterally or heading the crown jewels 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D77A67-9ABB-4E0C-81E9-3420CC520C85}" type="slidenum">
              <a:rPr lang="he-IL" smtClean="0"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6345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BD0D84-03E4-4143-943C-86AA89F4BD9B}"/>
              </a:ext>
            </a:extLst>
          </p:cNvPr>
          <p:cNvSpPr txBox="1"/>
          <p:nvPr userDrawn="1"/>
        </p:nvSpPr>
        <p:spPr>
          <a:xfrm>
            <a:off x="344650" y="163214"/>
            <a:ext cx="57245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24BDEF"/>
                </a:solidFill>
              </a:rPr>
              <a:t>Cyber Crime damages</a:t>
            </a:r>
            <a:endParaRPr lang="he-IL" sz="4400" b="1" dirty="0">
              <a:solidFill>
                <a:srgbClr val="24BD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61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" y="0"/>
            <a:ext cx="12191999" cy="6857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bk object 17"/>
          <p:cNvSpPr/>
          <p:nvPr/>
        </p:nvSpPr>
        <p:spPr>
          <a:xfrm>
            <a:off x="1009650" y="2368600"/>
            <a:ext cx="2574163" cy="21203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530" y="2635065"/>
            <a:ext cx="10302941" cy="1509453"/>
          </a:xfrm>
          <a:prstGeom prst="rect">
            <a:avLst/>
          </a:prstGeom>
        </p:spPr>
        <p:txBody>
          <a:bodyPr lIns="0" tIns="0" rIns="0" bIns="0"/>
          <a:lstStyle>
            <a:lvl1pPr>
              <a:defRPr sz="9793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828743" y="6491923"/>
            <a:ext cx="131316" cy="237199"/>
          </a:xfrm>
          <a:prstGeom prst="rect">
            <a:avLst/>
          </a:prstGeom>
        </p:spPr>
        <p:txBody>
          <a:bodyPr lIns="0" tIns="0" rIns="0" bIns="0"/>
          <a:lstStyle>
            <a:lvl1pPr>
              <a:defRPr sz="1486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5403">
              <a:lnSpc>
                <a:spcPts val="1771"/>
              </a:lnSpc>
            </a:pPr>
            <a:fld id="{81D60167-4931-47E6-BA6A-407CBD079E47}" type="slidenum">
              <a:rPr lang="he-IL" spc="3" smtClean="0"/>
              <a:pPr marL="15403">
                <a:lnSpc>
                  <a:spcPts val="1771"/>
                </a:lnSpc>
              </a:pPr>
              <a:t>‹#›</a:t>
            </a:fld>
            <a:endParaRPr lang="he-IL" spc="3" dirty="0"/>
          </a:p>
        </p:txBody>
      </p:sp>
    </p:spTree>
    <p:extLst>
      <p:ext uri="{BB962C8B-B14F-4D97-AF65-F5344CB8AC3E}">
        <p14:creationId xmlns:p14="http://schemas.microsoft.com/office/powerpoint/2010/main" val="15362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042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bg>
      <p:bgPr>
        <a:solidFill>
          <a:srgbClr val="375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102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וואה">
    <p:bg>
      <p:bgPr>
        <a:solidFill>
          <a:srgbClr val="375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תמונה 9">
            <a:extLst>
              <a:ext uri="{FF2B5EF4-FFF2-40B4-BE49-F238E27FC236}">
                <a16:creationId xmlns:a16="http://schemas.microsoft.com/office/drawing/2014/main" id="{BE3D1976-16F7-4CCF-B0CD-61FD301B4A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67" b="33058"/>
          <a:stretch/>
        </p:blipFill>
        <p:spPr>
          <a:xfrm>
            <a:off x="1" y="5524500"/>
            <a:ext cx="12192000" cy="1333500"/>
          </a:xfrm>
          <a:prstGeom prst="rect">
            <a:avLst/>
          </a:prstGeom>
        </p:spPr>
      </p:pic>
      <p:grpSp>
        <p:nvGrpSpPr>
          <p:cNvPr id="11" name="קבוצה 10">
            <a:extLst>
              <a:ext uri="{FF2B5EF4-FFF2-40B4-BE49-F238E27FC236}">
                <a16:creationId xmlns:a16="http://schemas.microsoft.com/office/drawing/2014/main" id="{5C4E3621-CEDE-4517-9B0E-A05C7D515B1A}"/>
              </a:ext>
            </a:extLst>
          </p:cNvPr>
          <p:cNvGrpSpPr/>
          <p:nvPr userDrawn="1"/>
        </p:nvGrpSpPr>
        <p:grpSpPr>
          <a:xfrm>
            <a:off x="2031207" y="1761449"/>
            <a:ext cx="8129587" cy="1847851"/>
            <a:chOff x="2031207" y="4343399"/>
            <a:chExt cx="8129587" cy="1847851"/>
          </a:xfrm>
        </p:grpSpPr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E6A7A12C-A7AB-42B6-A090-F4C50F04706E}"/>
                </a:ext>
              </a:extLst>
            </p:cNvPr>
            <p:cNvSpPr/>
            <p:nvPr/>
          </p:nvSpPr>
          <p:spPr>
            <a:xfrm>
              <a:off x="2031207" y="4362450"/>
              <a:ext cx="8129587" cy="1828800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4CA8D53F-1115-412A-9160-800A1CC2FEB0}"/>
                </a:ext>
              </a:extLst>
            </p:cNvPr>
            <p:cNvSpPr/>
            <p:nvPr/>
          </p:nvSpPr>
          <p:spPr>
            <a:xfrm flipV="1">
              <a:off x="2330053" y="4343399"/>
              <a:ext cx="7531895" cy="96585"/>
            </a:xfrm>
            <a:prstGeom prst="rect">
              <a:avLst/>
            </a:prstGeom>
            <a:solidFill>
              <a:srgbClr val="3751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27484DC-BCCA-43FF-AC58-4541BDB1B70A}"/>
              </a:ext>
            </a:extLst>
          </p:cNvPr>
          <p:cNvSpPr txBox="1"/>
          <p:nvPr userDrawn="1"/>
        </p:nvSpPr>
        <p:spPr>
          <a:xfrm>
            <a:off x="2395538" y="1171575"/>
            <a:ext cx="7400925" cy="1015663"/>
          </a:xfrm>
          <a:prstGeom prst="rect">
            <a:avLst/>
          </a:prstGeom>
          <a:solidFill>
            <a:srgbClr val="375163"/>
          </a:solidFill>
        </p:spPr>
        <p:txBody>
          <a:bodyPr wrap="square" rtlCol="1">
            <a:spAutoFit/>
          </a:bodyPr>
          <a:lstStyle/>
          <a:p>
            <a:pPr algn="ctr" rtl="0"/>
            <a:r>
              <a:rPr lang="en-US" sz="6000" b="1" dirty="0">
                <a:solidFill>
                  <a:schemeClr val="bg1"/>
                </a:solidFill>
              </a:rPr>
              <a:t>Name of Presentation</a:t>
            </a:r>
            <a:endParaRPr lang="he-IL" sz="60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E7C592-8490-464C-A250-C1753ED1A5D1}"/>
              </a:ext>
            </a:extLst>
          </p:cNvPr>
          <p:cNvSpPr txBox="1"/>
          <p:nvPr userDrawn="1"/>
        </p:nvSpPr>
        <p:spPr>
          <a:xfrm>
            <a:off x="2571747" y="2386011"/>
            <a:ext cx="7124700" cy="10425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600" dirty="0">
                <a:solidFill>
                  <a:srgbClr val="24BDEF"/>
                </a:solidFill>
              </a:rPr>
              <a:t>Itay Sagie</a:t>
            </a:r>
          </a:p>
          <a:p>
            <a:pPr algn="l" rtl="0">
              <a:lnSpc>
                <a:spcPts val="3300"/>
              </a:lnSpc>
            </a:pPr>
            <a:r>
              <a:rPr lang="en-US" sz="2400" dirty="0">
                <a:solidFill>
                  <a:srgbClr val="24BDEF"/>
                </a:solidFill>
              </a:rPr>
              <a:t>June 2017 </a:t>
            </a:r>
            <a:endParaRPr lang="he-IL" sz="2400" dirty="0">
              <a:solidFill>
                <a:srgbClr val="24BD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33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בלבד">
    <p:bg>
      <p:bgPr>
        <a:solidFill>
          <a:srgbClr val="375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אלכסוניות מעוגלות 6">
            <a:extLst>
              <a:ext uri="{FF2B5EF4-FFF2-40B4-BE49-F238E27FC236}">
                <a16:creationId xmlns:a16="http://schemas.microsoft.com/office/drawing/2014/main" id="{E67D8D90-B7B3-4484-B853-D7E684D07155}"/>
              </a:ext>
            </a:extLst>
          </p:cNvPr>
          <p:cNvSpPr/>
          <p:nvPr userDrawn="1"/>
        </p:nvSpPr>
        <p:spPr>
          <a:xfrm>
            <a:off x="1474079" y="904280"/>
            <a:ext cx="9243842" cy="463034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</a:t>
            </a:r>
          </a:p>
        </p:txBody>
      </p:sp>
    </p:spTree>
    <p:extLst>
      <p:ext uri="{BB962C8B-B14F-4D97-AF65-F5344CB8AC3E}">
        <p14:creationId xmlns:p14="http://schemas.microsoft.com/office/powerpoint/2010/main" val="150140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CyB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725D44-1DC7-4D56-9E59-9FDB199604C4}"/>
              </a:ext>
            </a:extLst>
          </p:cNvPr>
          <p:cNvSpPr txBox="1"/>
          <p:nvPr userDrawn="1"/>
        </p:nvSpPr>
        <p:spPr>
          <a:xfrm>
            <a:off x="344650" y="163214"/>
            <a:ext cx="73325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rgbClr val="24BDEF"/>
                </a:solidFill>
              </a:rPr>
              <a:t>Cronus - CyBot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B8C021-1AE4-420E-9C28-29AC392309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10173919" y="1384607"/>
            <a:ext cx="1823885" cy="132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7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- 2 טור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FC1931-C007-43BE-8FE7-57FA6A1F58C0}"/>
              </a:ext>
            </a:extLst>
          </p:cNvPr>
          <p:cNvSpPr txBox="1"/>
          <p:nvPr userDrawn="1"/>
        </p:nvSpPr>
        <p:spPr>
          <a:xfrm>
            <a:off x="344650" y="163214"/>
            <a:ext cx="572452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400" b="1" dirty="0">
                <a:solidFill>
                  <a:srgbClr val="24BDEF"/>
                </a:solidFill>
              </a:rPr>
              <a:t>Cyber Crime damages</a:t>
            </a:r>
            <a:endParaRPr lang="he-IL" sz="4400" b="1" dirty="0">
              <a:solidFill>
                <a:srgbClr val="24BDEF"/>
              </a:solidFill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37730FE4-D2F8-47C3-B8A7-FCAFF21FB98D}"/>
              </a:ext>
            </a:extLst>
          </p:cNvPr>
          <p:cNvSpPr/>
          <p:nvPr userDrawn="1"/>
        </p:nvSpPr>
        <p:spPr>
          <a:xfrm>
            <a:off x="828674" y="1413840"/>
            <a:ext cx="8753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Key features: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57E097-1E6F-423E-BDD4-CF7B153D5E0A}"/>
              </a:ext>
            </a:extLst>
          </p:cNvPr>
          <p:cNvSpPr txBox="1"/>
          <p:nvPr userDrawn="1"/>
        </p:nvSpPr>
        <p:spPr>
          <a:xfrm>
            <a:off x="828674" y="2122171"/>
            <a:ext cx="9447048" cy="3477875"/>
          </a:xfrm>
          <a:prstGeom prst="rect">
            <a:avLst/>
          </a:prstGeom>
          <a:noFill/>
        </p:spPr>
        <p:txBody>
          <a:bodyPr wrap="square" numCol="2" spcCol="648000" rtlCol="0">
            <a:spAutoFit/>
          </a:bodyPr>
          <a:lstStyle/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Continuous silent vulnerability scanning on all IP based devices on premise or on the cloud</a:t>
            </a: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Automatically detects critical assets and finds ways hackers could reach and threaten them, no human involvement required.</a:t>
            </a: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Creates actionable insights on 5% of critical vulnerabilities that threaten your business process for immediate alerts and remediation with one click</a:t>
            </a: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Cronus is certified for Automated Penetration Testing by CREST</a:t>
            </a: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Clr>
                <a:srgbClr val="24BDEF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Help comply with GDPR – require regular pen testing and vulnerability management and greatly reduce risk of breach to your sensitive data.</a:t>
            </a:r>
          </a:p>
        </p:txBody>
      </p:sp>
    </p:spTree>
    <p:extLst>
      <p:ext uri="{BB962C8B-B14F-4D97-AF65-F5344CB8AC3E}">
        <p14:creationId xmlns:p14="http://schemas.microsoft.com/office/powerpoint/2010/main" val="3620459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bg>
      <p:bgPr>
        <a:solidFill>
          <a:srgbClr val="375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76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ופית כותרת">
    <p:bg>
      <p:bgPr>
        <a:solidFill>
          <a:srgbClr val="3751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67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530" y="2635065"/>
            <a:ext cx="10302941" cy="1509453"/>
          </a:xfrm>
          <a:prstGeom prst="rect">
            <a:avLst/>
          </a:prstGeom>
        </p:spPr>
        <p:txBody>
          <a:bodyPr lIns="0" tIns="0" rIns="0" bIns="0"/>
          <a:lstStyle>
            <a:lvl1pPr>
              <a:defRPr sz="9793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299" y="1617778"/>
            <a:ext cx="10683403" cy="1638450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28743" y="6491923"/>
            <a:ext cx="131316" cy="237199"/>
          </a:xfrm>
          <a:prstGeom prst="rect">
            <a:avLst/>
          </a:prstGeom>
        </p:spPr>
        <p:txBody>
          <a:bodyPr lIns="0" tIns="0" rIns="0" bIns="0"/>
          <a:lstStyle>
            <a:lvl1pPr>
              <a:defRPr sz="1486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5403">
              <a:lnSpc>
                <a:spcPts val="1771"/>
              </a:lnSpc>
            </a:pPr>
            <a:fld id="{81D60167-4931-47E6-BA6A-407CBD079E47}" type="slidenum">
              <a:rPr lang="he-IL" spc="3" smtClean="0"/>
              <a:pPr marL="15403">
                <a:lnSpc>
                  <a:spcPts val="1771"/>
                </a:lnSpc>
              </a:pPr>
              <a:t>‹#›</a:t>
            </a:fld>
            <a:endParaRPr lang="he-IL" spc="3" dirty="0"/>
          </a:p>
        </p:txBody>
      </p:sp>
    </p:spTree>
    <p:extLst>
      <p:ext uri="{BB962C8B-B14F-4D97-AF65-F5344CB8AC3E}">
        <p14:creationId xmlns:p14="http://schemas.microsoft.com/office/powerpoint/2010/main" val="170424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44530" y="2635065"/>
            <a:ext cx="10302941" cy="1509453"/>
          </a:xfrm>
          <a:prstGeom prst="rect">
            <a:avLst/>
          </a:prstGeom>
        </p:spPr>
        <p:txBody>
          <a:bodyPr lIns="0" tIns="0" rIns="0" bIns="0"/>
          <a:lstStyle>
            <a:lvl1pPr>
              <a:defRPr sz="9793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828743" y="6491923"/>
            <a:ext cx="131316" cy="237199"/>
          </a:xfrm>
          <a:prstGeom prst="rect">
            <a:avLst/>
          </a:prstGeom>
        </p:spPr>
        <p:txBody>
          <a:bodyPr lIns="0" tIns="0" rIns="0" bIns="0"/>
          <a:lstStyle>
            <a:lvl1pPr>
              <a:defRPr sz="1486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5403">
              <a:lnSpc>
                <a:spcPts val="1771"/>
              </a:lnSpc>
            </a:pPr>
            <a:fld id="{81D60167-4931-47E6-BA6A-407CBD079E47}" type="slidenum">
              <a:rPr lang="he-IL" spc="3" smtClean="0"/>
              <a:pPr marL="15403">
                <a:lnSpc>
                  <a:spcPts val="1771"/>
                </a:lnSpc>
              </a:pPr>
              <a:t>‹#›</a:t>
            </a:fld>
            <a:endParaRPr lang="he-IL" spc="3" dirty="0"/>
          </a:p>
        </p:txBody>
      </p:sp>
    </p:spTree>
    <p:extLst>
      <p:ext uri="{BB962C8B-B14F-4D97-AF65-F5344CB8AC3E}">
        <p14:creationId xmlns:p14="http://schemas.microsoft.com/office/powerpoint/2010/main" val="268544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ריק סרגל עלי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109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47AA6-8C9F-4C89-8AB3-A31D8B32C379}" type="datetimeFigureOut">
              <a:rPr lang="he-IL" smtClean="0"/>
              <a:t>י"ב/שבט/תשפ"א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80AD3A-9DDA-4591-8337-D9895BDEB46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859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>
            <a:extLst>
              <a:ext uri="{FF2B5EF4-FFF2-40B4-BE49-F238E27FC236}">
                <a16:creationId xmlns:a16="http://schemas.microsoft.com/office/drawing/2014/main" id="{1A081551-382B-47C2-8BB7-AB3F234C28C0}"/>
              </a:ext>
            </a:extLst>
          </p:cNvPr>
          <p:cNvSpPr/>
          <p:nvPr userDrawn="1"/>
        </p:nvSpPr>
        <p:spPr>
          <a:xfrm>
            <a:off x="0" y="0"/>
            <a:ext cx="12192000" cy="1172468"/>
          </a:xfrm>
          <a:prstGeom prst="rect">
            <a:avLst/>
          </a:prstGeom>
          <a:solidFill>
            <a:srgbClr val="375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100" dirty="0">
                <a:solidFill>
                  <a:schemeClr val="tx2"/>
                </a:solidFill>
              </a:rPr>
              <a:t> </a:t>
            </a:r>
            <a:endParaRPr lang="he-IL" sz="1100" dirty="0">
              <a:solidFill>
                <a:schemeClr val="tx2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6083FBA9-6174-4B09-B504-E3693C6EF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85" t="26041" r="23492" b="66625"/>
          <a:stretch/>
        </p:blipFill>
        <p:spPr>
          <a:xfrm>
            <a:off x="10812671" y="0"/>
            <a:ext cx="1379329" cy="117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3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  <p:sldLayoutId id="2147483710" r:id="rId3"/>
    <p:sldLayoutId id="2147483711" r:id="rId4"/>
    <p:sldLayoutId id="2147483738" r:id="rId5"/>
    <p:sldLayoutId id="2147483740" r:id="rId6"/>
    <p:sldLayoutId id="2147483741" r:id="rId7"/>
    <p:sldLayoutId id="2147483743" r:id="rId8"/>
    <p:sldLayoutId id="2147483744" r:id="rId9"/>
    <p:sldLayoutId id="2147483745" r:id="rId1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38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3" r:id="rId2"/>
    <p:sldLayoutId id="2147483734" r:id="rId3"/>
    <p:sldLayoutId id="2147483714" r:id="rId4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3.pn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emo.cronus-cyber.com/cronus/login/?next=/" TargetMode="External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12" Type="http://schemas.openxmlformats.org/officeDocument/2006/relationships/image" Target="../media/image5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mocybotpro-1119025800.eu-central-1.elb.amazonaws.com/cronus/login/?next=/" TargetMode="External"/><Relationship Id="rId11" Type="http://schemas.openxmlformats.org/officeDocument/2006/relationships/image" Target="../media/image50.png"/><Relationship Id="rId5" Type="http://schemas.openxmlformats.org/officeDocument/2006/relationships/image" Target="../media/image36.png"/><Relationship Id="rId10" Type="http://schemas.openxmlformats.org/officeDocument/2006/relationships/image" Target="../media/image49.png"/><Relationship Id="rId4" Type="http://schemas.openxmlformats.org/officeDocument/2006/relationships/hyperlink" Target="https://democybotmssp-1337882919.eu-central-1.elb.amazonaws.com/cronus/login/?next=/" TargetMode="Externa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7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40"/>
            <a:ext cx="8904010" cy="6854260"/>
          </a:xfrm>
          <a:prstGeom prst="rect">
            <a:avLst/>
          </a:prstGeom>
        </p:spPr>
      </p:pic>
      <p:grpSp>
        <p:nvGrpSpPr>
          <p:cNvPr id="11" name="קבוצה 20">
            <a:extLst>
              <a:ext uri="{FF2B5EF4-FFF2-40B4-BE49-F238E27FC236}">
                <a16:creationId xmlns:a16="http://schemas.microsoft.com/office/drawing/2014/main" id="{D98EF9E9-AF02-463E-9E0A-D1B87DD957BC}"/>
              </a:ext>
            </a:extLst>
          </p:cNvPr>
          <p:cNvGrpSpPr/>
          <p:nvPr/>
        </p:nvGrpSpPr>
        <p:grpSpPr>
          <a:xfrm>
            <a:off x="5926668" y="1430781"/>
            <a:ext cx="2761390" cy="4705918"/>
            <a:chOff x="5738608" y="588287"/>
            <a:chExt cx="2952750" cy="5032031"/>
          </a:xfrm>
        </p:grpSpPr>
        <p:grpSp>
          <p:nvGrpSpPr>
            <p:cNvPr id="13" name="קבוצה 15">
              <a:extLst>
                <a:ext uri="{FF2B5EF4-FFF2-40B4-BE49-F238E27FC236}">
                  <a16:creationId xmlns:a16="http://schemas.microsoft.com/office/drawing/2014/main" id="{FA89981F-7F49-4DA1-9A4B-C8E7AEBAA265}"/>
                </a:ext>
              </a:extLst>
            </p:cNvPr>
            <p:cNvGrpSpPr/>
            <p:nvPr/>
          </p:nvGrpSpPr>
          <p:grpSpPr>
            <a:xfrm>
              <a:off x="5738608" y="588287"/>
              <a:ext cx="2952750" cy="1132908"/>
              <a:chOff x="5738608" y="2309629"/>
              <a:chExt cx="2952750" cy="1132908"/>
            </a:xfrm>
          </p:grpSpPr>
          <p:sp>
            <p:nvSpPr>
              <p:cNvPr id="25" name="מלבן: פינות אלכסוניות מעוגלות 23">
                <a:extLst>
                  <a:ext uri="{FF2B5EF4-FFF2-40B4-BE49-F238E27FC236}">
                    <a16:creationId xmlns:a16="http://schemas.microsoft.com/office/drawing/2014/main" id="{1C42B4C1-3BDD-40A1-B040-2AD60C8C2016}"/>
                  </a:ext>
                </a:extLst>
              </p:cNvPr>
              <p:cNvSpPr/>
              <p:nvPr/>
            </p:nvSpPr>
            <p:spPr>
              <a:xfrm>
                <a:off x="5738608" y="2309629"/>
                <a:ext cx="2952750" cy="1132908"/>
              </a:xfrm>
              <a:prstGeom prst="round2DiagRect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grpSp>
            <p:nvGrpSpPr>
              <p:cNvPr id="26" name="קבוצה 27">
                <a:extLst>
                  <a:ext uri="{FF2B5EF4-FFF2-40B4-BE49-F238E27FC236}">
                    <a16:creationId xmlns:a16="http://schemas.microsoft.com/office/drawing/2014/main" id="{3BDB7447-95B4-40B3-A35F-F9C624FB24EB}"/>
                  </a:ext>
                </a:extLst>
              </p:cNvPr>
              <p:cNvGrpSpPr/>
              <p:nvPr/>
            </p:nvGrpSpPr>
            <p:grpSpPr>
              <a:xfrm>
                <a:off x="5983456" y="2417422"/>
                <a:ext cx="2221138" cy="917322"/>
                <a:chOff x="9371478" y="5314950"/>
                <a:chExt cx="3093533" cy="1277618"/>
              </a:xfrm>
            </p:grpSpPr>
            <p:sp>
              <p:nvSpPr>
                <p:cNvPr id="27" name="TextBox 26"/>
                <p:cNvSpPr txBox="1"/>
                <p:nvPr/>
              </p:nvSpPr>
              <p:spPr>
                <a:xfrm>
                  <a:off x="10457612" y="5628285"/>
                  <a:ext cx="2007399" cy="84229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 rtl="0">
                    <a:lnSpc>
                      <a:spcPct val="110000"/>
                    </a:lnSpc>
                  </a:pPr>
                  <a:r>
                    <a:rPr lang="en-GB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" panose="020B0503030101060003" pitchFamily="34" charset="0"/>
                      <a:cs typeface="Open Sans Hebrew"/>
                    </a:rPr>
                    <a:t>CREST Certified </a:t>
                  </a:r>
                </a:p>
                <a:p>
                  <a:pPr algn="l" rtl="0">
                    <a:lnSpc>
                      <a:spcPct val="110000"/>
                    </a:lnSpc>
                  </a:pPr>
                  <a:r>
                    <a:rPr lang="en-GB" sz="11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Raleway" panose="020B0503030101060003" pitchFamily="34" charset="0"/>
                      <a:cs typeface="Open Sans Hebrew"/>
                    </a:rPr>
                    <a:t>Penetration Testing Vendor</a:t>
                  </a:r>
                </a:p>
              </p:txBody>
            </p:sp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71478" y="5314950"/>
                  <a:ext cx="1086138" cy="12776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5" name="קבוצה 2">
              <a:extLst>
                <a:ext uri="{FF2B5EF4-FFF2-40B4-BE49-F238E27FC236}">
                  <a16:creationId xmlns:a16="http://schemas.microsoft.com/office/drawing/2014/main" id="{A8C7780A-9A4F-4934-998D-2110106DF3F0}"/>
                </a:ext>
              </a:extLst>
            </p:cNvPr>
            <p:cNvGrpSpPr/>
            <p:nvPr/>
          </p:nvGrpSpPr>
          <p:grpSpPr>
            <a:xfrm>
              <a:off x="5738608" y="1878681"/>
              <a:ext cx="2952750" cy="1132908"/>
              <a:chOff x="5738608" y="3962658"/>
              <a:chExt cx="2952750" cy="1132908"/>
            </a:xfrm>
          </p:grpSpPr>
          <p:sp>
            <p:nvSpPr>
              <p:cNvPr id="23" name="מלבן: פינות אלכסוניות מעוגלות 25">
                <a:extLst>
                  <a:ext uri="{FF2B5EF4-FFF2-40B4-BE49-F238E27FC236}">
                    <a16:creationId xmlns:a16="http://schemas.microsoft.com/office/drawing/2014/main" id="{11530A5E-533F-460B-B3C1-847CB5AD98E8}"/>
                  </a:ext>
                </a:extLst>
              </p:cNvPr>
              <p:cNvSpPr/>
              <p:nvPr/>
            </p:nvSpPr>
            <p:spPr>
              <a:xfrm>
                <a:off x="5738608" y="3962658"/>
                <a:ext cx="2952750" cy="1132908"/>
              </a:xfrm>
              <a:prstGeom prst="round2DiagRect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pic>
            <p:nvPicPr>
              <p:cNvPr id="24" name="Picture 2" descr="Cronus on Cybersecurity 500 list of world’s hottest cybersecurity companie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97349" y="4086030"/>
                <a:ext cx="1562658" cy="886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קבוצה 18">
              <a:extLst>
                <a:ext uri="{FF2B5EF4-FFF2-40B4-BE49-F238E27FC236}">
                  <a16:creationId xmlns:a16="http://schemas.microsoft.com/office/drawing/2014/main" id="{CDF16EB1-D94D-4ECD-B87F-3B57FFB428F1}"/>
                </a:ext>
              </a:extLst>
            </p:cNvPr>
            <p:cNvGrpSpPr/>
            <p:nvPr/>
          </p:nvGrpSpPr>
          <p:grpSpPr>
            <a:xfrm>
              <a:off x="5738608" y="3196493"/>
              <a:ext cx="2952750" cy="1132908"/>
              <a:chOff x="5738608" y="3196493"/>
              <a:chExt cx="2952750" cy="1132908"/>
            </a:xfrm>
          </p:grpSpPr>
          <p:sp>
            <p:nvSpPr>
              <p:cNvPr id="21" name="מלבן: פינות אלכסוניות מעוגלות 32">
                <a:extLst>
                  <a:ext uri="{FF2B5EF4-FFF2-40B4-BE49-F238E27FC236}">
                    <a16:creationId xmlns:a16="http://schemas.microsoft.com/office/drawing/2014/main" id="{2A14B157-C50B-4DFF-842B-8200367D29EE}"/>
                  </a:ext>
                </a:extLst>
              </p:cNvPr>
              <p:cNvSpPr/>
              <p:nvPr/>
            </p:nvSpPr>
            <p:spPr>
              <a:xfrm>
                <a:off x="5738608" y="3196493"/>
                <a:ext cx="2952750" cy="1132908"/>
              </a:xfrm>
              <a:prstGeom prst="round2DiagRect">
                <a:avLst/>
              </a:prstGeom>
              <a:solidFill>
                <a:srgbClr val="FFFFFF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pic>
            <p:nvPicPr>
              <p:cNvPr id="22" name="Picture 8">
                <a:extLst>
                  <a:ext uri="{FF2B5EF4-FFF2-40B4-BE49-F238E27FC236}">
                    <a16:creationId xmlns:a16="http://schemas.microsoft.com/office/drawing/2014/main" id="{0B814B9C-A2E9-45FE-B711-B011DFF357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66866" y="3451434"/>
                <a:ext cx="2161360" cy="649920"/>
              </a:xfrm>
              <a:prstGeom prst="rect">
                <a:avLst/>
              </a:prstGeom>
            </p:spPr>
          </p:pic>
        </p:grpSp>
        <p:sp>
          <p:nvSpPr>
            <p:cNvPr id="19" name="מלבן: פינות אלכסוניות מעוגלות 36">
              <a:extLst>
                <a:ext uri="{FF2B5EF4-FFF2-40B4-BE49-F238E27FC236}">
                  <a16:creationId xmlns:a16="http://schemas.microsoft.com/office/drawing/2014/main" id="{AC4EDAA7-8C2A-4454-A342-66A1B2F2BBDC}"/>
                </a:ext>
              </a:extLst>
            </p:cNvPr>
            <p:cNvSpPr/>
            <p:nvPr/>
          </p:nvSpPr>
          <p:spPr>
            <a:xfrm>
              <a:off x="5738608" y="4487410"/>
              <a:ext cx="2952750" cy="1132908"/>
            </a:xfrm>
            <a:prstGeom prst="round2DiagRect">
              <a:avLst/>
            </a:prstGeom>
            <a:solidFill>
              <a:srgbClr val="FFFFFF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8218748" y="3740"/>
            <a:ext cx="3977969" cy="6854260"/>
          </a:xfrm>
          <a:prstGeom prst="rect">
            <a:avLst/>
          </a:prstGeom>
          <a:solidFill>
            <a:srgbClr val="3751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30" name="Rectangle 29"/>
          <p:cNvSpPr/>
          <p:nvPr/>
        </p:nvSpPr>
        <p:spPr>
          <a:xfrm>
            <a:off x="8436992" y="3308575"/>
            <a:ext cx="3532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endParaRPr lang="en-US" sz="2000" b="1" dirty="0">
              <a:solidFill>
                <a:srgbClr val="FFFFFF"/>
              </a:solidFill>
            </a:endParaRPr>
          </a:p>
          <a:p>
            <a:pPr algn="ctr" rtl="0"/>
            <a:r>
              <a:rPr lang="en-US" sz="2000" b="1" dirty="0">
                <a:solidFill>
                  <a:srgbClr val="FFFFFF"/>
                </a:solidFill>
              </a:rPr>
              <a:t>Daniel Yaakov</a:t>
            </a:r>
          </a:p>
          <a:p>
            <a:pPr algn="ctr" rtl="0"/>
            <a:r>
              <a:rPr lang="en-US" sz="2000" b="1" dirty="0">
                <a:solidFill>
                  <a:srgbClr val="FFFFFF"/>
                </a:solidFill>
              </a:rPr>
              <a:t>daniel@cronus-cyber.com</a:t>
            </a:r>
          </a:p>
        </p:txBody>
      </p:sp>
      <p:grpSp>
        <p:nvGrpSpPr>
          <p:cNvPr id="31" name="קבוצה 4">
            <a:extLst>
              <a:ext uri="{FF2B5EF4-FFF2-40B4-BE49-F238E27FC236}">
                <a16:creationId xmlns:a16="http://schemas.microsoft.com/office/drawing/2014/main" id="{A2537E7B-CA16-466E-AE92-EF4863BBB1B9}"/>
              </a:ext>
            </a:extLst>
          </p:cNvPr>
          <p:cNvGrpSpPr/>
          <p:nvPr/>
        </p:nvGrpSpPr>
        <p:grpSpPr>
          <a:xfrm>
            <a:off x="8994943" y="372682"/>
            <a:ext cx="2408814" cy="1746957"/>
            <a:chOff x="8998607" y="490671"/>
            <a:chExt cx="2408814" cy="1746957"/>
          </a:xfrm>
        </p:grpSpPr>
        <p:pic>
          <p:nvPicPr>
            <p:cNvPr id="32" name="תמונה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723"/>
            <a:stretch/>
          </p:blipFill>
          <p:spPr>
            <a:xfrm>
              <a:off x="9245180" y="490671"/>
              <a:ext cx="1915669" cy="140336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8998607" y="1929851"/>
              <a:ext cx="2408814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24BDEF"/>
                  </a:solidFill>
                  <a:latin typeface="Raleway" panose="020B0503030101060003" pitchFamily="34" charset="0"/>
                </a:rPr>
                <a:t>Take</a:t>
              </a:r>
              <a:r>
                <a:rPr lang="en-US" sz="1400" b="1" dirty="0">
                  <a:solidFill>
                    <a:srgbClr val="00B9F1"/>
                  </a:solidFill>
                  <a:latin typeface="Raleway" panose="020B0503030101060003" pitchFamily="34" charset="0"/>
                </a:rPr>
                <a:t> Control,</a:t>
              </a:r>
              <a:r>
                <a:rPr lang="en-US" sz="1400" b="1" dirty="0">
                  <a:solidFill>
                    <a:srgbClr val="000000"/>
                  </a:solidFill>
                  <a:latin typeface="Raleway" panose="020B0503030101060003" pitchFamily="34" charset="0"/>
                </a:rPr>
                <a:t> </a:t>
              </a:r>
              <a:r>
                <a:rPr lang="en-US" sz="1400" b="1" dirty="0">
                  <a:solidFill>
                    <a:schemeClr val="bg1"/>
                  </a:solidFill>
                  <a:latin typeface="Raleway" panose="020B0503030101060003" pitchFamily="34" charset="0"/>
                </a:rPr>
                <a:t>Get CyBot</a:t>
              </a:r>
              <a:endParaRPr lang="he-IL" sz="1400" b="1" dirty="0">
                <a:solidFill>
                  <a:schemeClr val="bg1"/>
                </a:solidFill>
                <a:latin typeface="Raleway" panose="020B0503030101060003" pitchFamily="34" charset="0"/>
              </a:endParaRPr>
            </a:p>
          </p:txBody>
        </p:sp>
      </p:grpSp>
      <p:grpSp>
        <p:nvGrpSpPr>
          <p:cNvPr id="34" name="קבוצה 26">
            <a:extLst>
              <a:ext uri="{FF2B5EF4-FFF2-40B4-BE49-F238E27FC236}">
                <a16:creationId xmlns:a16="http://schemas.microsoft.com/office/drawing/2014/main" id="{5A16D7DF-E4C4-444A-B7BF-614C36014F03}"/>
              </a:ext>
            </a:extLst>
          </p:cNvPr>
          <p:cNvGrpSpPr/>
          <p:nvPr/>
        </p:nvGrpSpPr>
        <p:grpSpPr>
          <a:xfrm>
            <a:off x="8593271" y="2504070"/>
            <a:ext cx="3231855" cy="758660"/>
            <a:chOff x="8429723" y="2625867"/>
            <a:chExt cx="3231855" cy="758660"/>
          </a:xfrm>
        </p:grpSpPr>
        <p:sp>
          <p:nvSpPr>
            <p:cNvPr id="35" name="TextBox 34"/>
            <p:cNvSpPr txBox="1"/>
            <p:nvPr/>
          </p:nvSpPr>
          <p:spPr>
            <a:xfrm>
              <a:off x="8429723" y="2679394"/>
              <a:ext cx="3231855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b="1" spc="300" dirty="0">
                  <a:solidFill>
                    <a:schemeClr val="bg1"/>
                  </a:solidFill>
                </a:rPr>
                <a:t>PRE ATTACK SOLULTION</a:t>
              </a:r>
            </a:p>
            <a:p>
              <a:pPr algn="ctr" rtl="0"/>
              <a:r>
                <a:rPr lang="en-US" b="1" spc="300" dirty="0">
                  <a:solidFill>
                    <a:schemeClr val="bg1"/>
                  </a:solidFill>
                </a:rPr>
                <a:t>AT ITS BEST</a:t>
              </a:r>
            </a:p>
          </p:txBody>
        </p:sp>
        <p:cxnSp>
          <p:nvCxnSpPr>
            <p:cNvPr id="36" name="מחבר ישר 14">
              <a:extLst>
                <a:ext uri="{FF2B5EF4-FFF2-40B4-BE49-F238E27FC236}">
                  <a16:creationId xmlns:a16="http://schemas.microsoft.com/office/drawing/2014/main" id="{45E87395-F36D-43E6-881B-93E709F8AE57}"/>
                </a:ext>
              </a:extLst>
            </p:cNvPr>
            <p:cNvCxnSpPr>
              <a:cxnSpLocks/>
            </p:cNvCxnSpPr>
            <p:nvPr/>
          </p:nvCxnSpPr>
          <p:spPr>
            <a:xfrm>
              <a:off x="9195955" y="2625867"/>
              <a:ext cx="16562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מחבר ישר 17">
              <a:extLst>
                <a:ext uri="{FF2B5EF4-FFF2-40B4-BE49-F238E27FC236}">
                  <a16:creationId xmlns:a16="http://schemas.microsoft.com/office/drawing/2014/main" id="{3D0A3677-F7C4-431E-971A-32FCB2A19C8E}"/>
                </a:ext>
              </a:extLst>
            </p:cNvPr>
            <p:cNvCxnSpPr>
              <a:cxnSpLocks/>
            </p:cNvCxnSpPr>
            <p:nvPr/>
          </p:nvCxnSpPr>
          <p:spPr>
            <a:xfrm>
              <a:off x="9195955" y="3384527"/>
              <a:ext cx="16562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6">
            <a:extLst>
              <a:ext uri="{FF2B5EF4-FFF2-40B4-BE49-F238E27FC236}">
                <a16:creationId xmlns:a16="http://schemas.microsoft.com/office/drawing/2014/main" id="{AA9D45F2-7599-48D9-8283-4863781AA6C8}"/>
              </a:ext>
            </a:extLst>
          </p:cNvPr>
          <p:cNvSpPr/>
          <p:nvPr/>
        </p:nvSpPr>
        <p:spPr>
          <a:xfrm>
            <a:off x="8243477" y="4888686"/>
            <a:ext cx="3928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spc="300" dirty="0">
                <a:solidFill>
                  <a:srgbClr val="FFFFFF"/>
                </a:solidFill>
              </a:rPr>
              <a:t>www.cronus-cyber.com</a:t>
            </a:r>
            <a:endParaRPr lang="he-IL" sz="2000" spc="300" dirty="0">
              <a:solidFill>
                <a:srgbClr val="FFFFFF"/>
              </a:solidFill>
            </a:endParaRPr>
          </a:p>
        </p:txBody>
      </p:sp>
      <p:grpSp>
        <p:nvGrpSpPr>
          <p:cNvPr id="39" name="קבוצה 29">
            <a:extLst>
              <a:ext uri="{FF2B5EF4-FFF2-40B4-BE49-F238E27FC236}">
                <a16:creationId xmlns:a16="http://schemas.microsoft.com/office/drawing/2014/main" id="{AF53174A-CF5E-4D6C-B123-89E6638DEE6A}"/>
              </a:ext>
            </a:extLst>
          </p:cNvPr>
          <p:cNvGrpSpPr/>
          <p:nvPr/>
        </p:nvGrpSpPr>
        <p:grpSpPr>
          <a:xfrm>
            <a:off x="9163967" y="5622060"/>
            <a:ext cx="2070766" cy="514640"/>
            <a:chOff x="8991280" y="5622060"/>
            <a:chExt cx="2070766" cy="514640"/>
          </a:xfrm>
        </p:grpSpPr>
        <p:pic>
          <p:nvPicPr>
            <p:cNvPr id="40" name="Picture 2" descr="תוצאת תמונה עבור ‪linkedin ICON‬‏">
              <a:extLst>
                <a:ext uri="{FF2B5EF4-FFF2-40B4-BE49-F238E27FC236}">
                  <a16:creationId xmlns:a16="http://schemas.microsoft.com/office/drawing/2014/main" id="{E67783E0-2EF1-4610-8BDC-E655026DDE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1280" y="5628901"/>
              <a:ext cx="507799" cy="50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תוצאת תמונה עבור ‪TWITTER ICON‬‏">
              <a:extLst>
                <a:ext uri="{FF2B5EF4-FFF2-40B4-BE49-F238E27FC236}">
                  <a16:creationId xmlns:a16="http://schemas.microsoft.com/office/drawing/2014/main" id="{D27C8EB1-F1C8-4BEF-940A-68CB141AE5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9343" y="5622060"/>
              <a:ext cx="514640" cy="514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תוצאת תמונה עבור ‪facebook icon‬‏">
              <a:extLst>
                <a:ext uri="{FF2B5EF4-FFF2-40B4-BE49-F238E27FC236}">
                  <a16:creationId xmlns:a16="http://schemas.microsoft.com/office/drawing/2014/main" id="{7EB1B02B-C487-4E0F-BB67-9BFF85847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4247" y="5628900"/>
              <a:ext cx="507799" cy="507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214" y="5357176"/>
            <a:ext cx="2077601" cy="499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473B2A-083F-4E84-8178-94AD3CFCE7D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690" y="6340362"/>
            <a:ext cx="2052031" cy="32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5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6995" y="1429718"/>
            <a:ext cx="5217805" cy="791999"/>
          </a:xfrm>
          <a:prstGeom prst="rect">
            <a:avLst/>
          </a:prstGeom>
        </p:spPr>
        <p:txBody>
          <a:bodyPr vert="horz" wrap="square" lIns="0" tIns="58915" rIns="0" bIns="0" rtlCol="0">
            <a:spAutoFit/>
          </a:bodyPr>
          <a:lstStyle/>
          <a:p>
            <a:pPr>
              <a:spcBef>
                <a:spcPts val="9"/>
              </a:spcBef>
            </a:pPr>
            <a:endParaRPr sz="2365" dirty="0">
              <a:latin typeface="Times New Roman"/>
              <a:cs typeface="Times New Roman"/>
            </a:endParaRPr>
          </a:p>
          <a:p>
            <a:pPr marL="7701">
              <a:spcBef>
                <a:spcPts val="3"/>
              </a:spcBef>
            </a:pPr>
            <a:r>
              <a:rPr sz="2395" spc="15" dirty="0">
                <a:solidFill>
                  <a:srgbClr val="00AEEF"/>
                </a:solidFill>
                <a:latin typeface="Trebuchet MS"/>
                <a:cs typeface="Trebuchet MS"/>
              </a:rPr>
              <a:t>Media </a:t>
            </a:r>
            <a:r>
              <a:rPr sz="2395" dirty="0">
                <a:solidFill>
                  <a:srgbClr val="00AEEF"/>
                </a:solidFill>
                <a:latin typeface="Trebuchet MS"/>
                <a:cs typeface="Trebuchet MS"/>
              </a:rPr>
              <a:t>&amp;</a:t>
            </a:r>
            <a:r>
              <a:rPr sz="2395" spc="-58" dirty="0">
                <a:solidFill>
                  <a:srgbClr val="00AEEF"/>
                </a:solidFill>
                <a:latin typeface="Trebuchet MS"/>
                <a:cs typeface="Trebuchet MS"/>
              </a:rPr>
              <a:t> </a:t>
            </a:r>
            <a:r>
              <a:rPr sz="2395" dirty="0">
                <a:solidFill>
                  <a:srgbClr val="00AEEF"/>
                </a:solidFill>
                <a:latin typeface="Trebuchet MS"/>
                <a:cs typeface="Trebuchet MS"/>
              </a:rPr>
              <a:t>Awards</a:t>
            </a:r>
            <a:endParaRPr sz="2395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9392" y="2787348"/>
            <a:ext cx="2362371" cy="2070107"/>
          </a:xfrm>
          <a:custGeom>
            <a:avLst/>
            <a:gdLst/>
            <a:ahLst/>
            <a:cxnLst/>
            <a:rect l="l" t="t" r="r" b="b"/>
            <a:pathLst>
              <a:path w="3895725" h="3413759">
                <a:moveTo>
                  <a:pt x="356010" y="0"/>
                </a:moveTo>
                <a:lnTo>
                  <a:pt x="150191" y="5562"/>
                </a:lnTo>
                <a:lnTo>
                  <a:pt x="44501" y="44501"/>
                </a:lnTo>
                <a:lnTo>
                  <a:pt x="5562" y="150191"/>
                </a:lnTo>
                <a:lnTo>
                  <a:pt x="0" y="356010"/>
                </a:lnTo>
                <a:lnTo>
                  <a:pt x="0" y="3413508"/>
                </a:lnTo>
                <a:lnTo>
                  <a:pt x="3539159" y="3413508"/>
                </a:lnTo>
                <a:lnTo>
                  <a:pt x="3744977" y="3407945"/>
                </a:lnTo>
                <a:lnTo>
                  <a:pt x="3850668" y="3369007"/>
                </a:lnTo>
                <a:lnTo>
                  <a:pt x="3889606" y="3263316"/>
                </a:lnTo>
                <a:lnTo>
                  <a:pt x="3895169" y="3057498"/>
                </a:lnTo>
                <a:lnTo>
                  <a:pt x="3895169" y="0"/>
                </a:lnTo>
                <a:lnTo>
                  <a:pt x="356010" y="0"/>
                </a:lnTo>
                <a:close/>
              </a:path>
            </a:pathLst>
          </a:custGeom>
          <a:ln w="31412">
            <a:solidFill>
              <a:srgbClr val="364E7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object 6"/>
          <p:cNvSpPr txBox="1"/>
          <p:nvPr/>
        </p:nvSpPr>
        <p:spPr>
          <a:xfrm>
            <a:off x="874045" y="3090947"/>
            <a:ext cx="1733561" cy="1585127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4999"/>
              </a:lnSpc>
              <a:spcBef>
                <a:spcPts val="58"/>
              </a:spcBef>
            </a:pP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“CRONUS </a:t>
            </a:r>
            <a:r>
              <a:rPr sz="1486" spc="6" dirty="0">
                <a:solidFill>
                  <a:srgbClr val="385263"/>
                </a:solidFill>
                <a:latin typeface="Trebuchet MS"/>
                <a:cs typeface="Trebuchet MS"/>
              </a:rPr>
              <a:t>IS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ONE </a:t>
            </a:r>
            <a:r>
              <a:rPr sz="1486" spc="18" dirty="0">
                <a:solidFill>
                  <a:srgbClr val="385263"/>
                </a:solidFill>
                <a:latin typeface="Trebuchet MS"/>
                <a:cs typeface="Trebuchet MS"/>
              </a:rPr>
              <a:t>OF  </a:t>
            </a:r>
            <a:r>
              <a:rPr sz="1486" spc="6" dirty="0">
                <a:solidFill>
                  <a:srgbClr val="385263"/>
                </a:solidFill>
                <a:latin typeface="Trebuchet MS"/>
                <a:cs typeface="Trebuchet MS"/>
              </a:rPr>
              <a:t>12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TECH </a:t>
            </a:r>
            <a:r>
              <a:rPr sz="1486" spc="-9" dirty="0">
                <a:solidFill>
                  <a:srgbClr val="385263"/>
                </a:solidFill>
                <a:latin typeface="Trebuchet MS"/>
                <a:cs typeface="Trebuchet MS"/>
              </a:rPr>
              <a:t>STARTUPS  </a:t>
            </a:r>
            <a:r>
              <a:rPr sz="1486" spc="18" dirty="0">
                <a:solidFill>
                  <a:srgbClr val="385263"/>
                </a:solidFill>
                <a:latin typeface="Trebuchet MS"/>
                <a:cs typeface="Trebuchet MS"/>
              </a:rPr>
              <a:t>TRANSFORMING 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CYBER AND </a:t>
            </a:r>
            <a:r>
              <a:rPr sz="1486" spc="-6" dirty="0">
                <a:solidFill>
                  <a:srgbClr val="385263"/>
                </a:solidFill>
                <a:latin typeface="Trebuchet MS"/>
                <a:cs typeface="Trebuchet MS"/>
              </a:rPr>
              <a:t>THREAT  </a:t>
            </a:r>
            <a:r>
              <a:rPr sz="1486" spc="3" dirty="0">
                <a:solidFill>
                  <a:srgbClr val="385263"/>
                </a:solidFill>
                <a:latin typeface="Trebuchet MS"/>
                <a:cs typeface="Trebuchet MS"/>
              </a:rPr>
              <a:t>REMEDIATION 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INDUSTRIES”</a:t>
            </a:r>
            <a:endParaRPr sz="1486">
              <a:latin typeface="Trebuchet MS"/>
              <a:cs typeface="Trebuchet M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087886" y="2787348"/>
            <a:ext cx="2362371" cy="2070107"/>
          </a:xfrm>
          <a:custGeom>
            <a:avLst/>
            <a:gdLst/>
            <a:ahLst/>
            <a:cxnLst/>
            <a:rect l="l" t="t" r="r" b="b"/>
            <a:pathLst>
              <a:path w="3895725" h="3413759">
                <a:moveTo>
                  <a:pt x="356010" y="0"/>
                </a:moveTo>
                <a:lnTo>
                  <a:pt x="150191" y="5562"/>
                </a:lnTo>
                <a:lnTo>
                  <a:pt x="44501" y="44501"/>
                </a:lnTo>
                <a:lnTo>
                  <a:pt x="5562" y="150191"/>
                </a:lnTo>
                <a:lnTo>
                  <a:pt x="0" y="356010"/>
                </a:lnTo>
                <a:lnTo>
                  <a:pt x="0" y="3413508"/>
                </a:lnTo>
                <a:lnTo>
                  <a:pt x="3539159" y="3413508"/>
                </a:lnTo>
                <a:lnTo>
                  <a:pt x="3744977" y="3407945"/>
                </a:lnTo>
                <a:lnTo>
                  <a:pt x="3850668" y="3369007"/>
                </a:lnTo>
                <a:lnTo>
                  <a:pt x="3889606" y="3263316"/>
                </a:lnTo>
                <a:lnTo>
                  <a:pt x="3895169" y="3057498"/>
                </a:lnTo>
                <a:lnTo>
                  <a:pt x="3895169" y="0"/>
                </a:lnTo>
                <a:lnTo>
                  <a:pt x="356010" y="0"/>
                </a:lnTo>
                <a:close/>
              </a:path>
            </a:pathLst>
          </a:custGeom>
          <a:ln w="31412">
            <a:solidFill>
              <a:srgbClr val="364E7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 txBox="1"/>
          <p:nvPr/>
        </p:nvSpPr>
        <p:spPr>
          <a:xfrm>
            <a:off x="6332071" y="3351278"/>
            <a:ext cx="1873724" cy="105921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196768" marR="190222" indent="-1540" algn="ctr">
              <a:lnSpc>
                <a:spcPct val="114999"/>
              </a:lnSpc>
              <a:spcBef>
                <a:spcPts val="58"/>
              </a:spcBef>
            </a:pP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“CRONUS </a:t>
            </a:r>
            <a:r>
              <a:rPr sz="1486" spc="6" dirty="0">
                <a:solidFill>
                  <a:srgbClr val="385263"/>
                </a:solidFill>
                <a:latin typeface="Trebuchet MS"/>
                <a:cs typeface="Trebuchet MS"/>
              </a:rPr>
              <a:t>IS </a:t>
            </a:r>
            <a:r>
              <a:rPr sz="1486" spc="18" dirty="0">
                <a:solidFill>
                  <a:srgbClr val="385263"/>
                </a:solidFill>
                <a:latin typeface="Trebuchet MS"/>
                <a:cs typeface="Trebuchet MS"/>
              </a:rPr>
              <a:t>ONE 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OF </a:t>
            </a:r>
            <a:r>
              <a:rPr sz="1486" spc="9" dirty="0">
                <a:solidFill>
                  <a:srgbClr val="385263"/>
                </a:solidFill>
                <a:latin typeface="Trebuchet MS"/>
                <a:cs typeface="Trebuchet MS"/>
              </a:rPr>
              <a:t>THE</a:t>
            </a:r>
            <a:r>
              <a:rPr sz="1486" dirty="0">
                <a:solidFill>
                  <a:srgbClr val="385263"/>
                </a:solidFill>
                <a:latin typeface="Trebuchet MS"/>
                <a:cs typeface="Trebuchet MS"/>
              </a:rPr>
              <a:t>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HOTTEST</a:t>
            </a:r>
            <a:endParaRPr sz="1486">
              <a:latin typeface="Trebuchet MS"/>
              <a:cs typeface="Trebuchet MS"/>
            </a:endParaRPr>
          </a:p>
          <a:p>
            <a:pPr marL="7701" marR="3081" algn="ctr">
              <a:lnSpc>
                <a:spcPct val="114999"/>
              </a:lnSpc>
            </a:pP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CYBER </a:t>
            </a:r>
            <a:r>
              <a:rPr sz="1486" dirty="0">
                <a:solidFill>
                  <a:srgbClr val="385263"/>
                </a:solidFill>
                <a:latin typeface="Trebuchet MS"/>
                <a:cs typeface="Trebuchet MS"/>
              </a:rPr>
              <a:t>COMPANIES </a:t>
            </a:r>
            <a:r>
              <a:rPr sz="1486" spc="-27" dirty="0">
                <a:solidFill>
                  <a:srgbClr val="385263"/>
                </a:solidFill>
                <a:latin typeface="Trebuchet MS"/>
                <a:cs typeface="Trebuchet MS"/>
              </a:rPr>
              <a:t>TO  </a:t>
            </a:r>
            <a:r>
              <a:rPr sz="1486" spc="-36" dirty="0">
                <a:solidFill>
                  <a:srgbClr val="385263"/>
                </a:solidFill>
                <a:latin typeface="Trebuchet MS"/>
                <a:cs typeface="Trebuchet MS"/>
              </a:rPr>
              <a:t>WATCH </a:t>
            </a:r>
            <a:r>
              <a:rPr sz="1486" spc="6" dirty="0">
                <a:solidFill>
                  <a:srgbClr val="385263"/>
                </a:solidFill>
                <a:latin typeface="Trebuchet MS"/>
                <a:cs typeface="Trebuchet MS"/>
              </a:rPr>
              <a:t>IN</a:t>
            </a:r>
            <a:r>
              <a:rPr sz="1486" spc="91" dirty="0">
                <a:solidFill>
                  <a:srgbClr val="385263"/>
                </a:solidFill>
                <a:latin typeface="Trebuchet MS"/>
                <a:cs typeface="Trebuchet MS"/>
              </a:rPr>
              <a:t> </a:t>
            </a:r>
            <a:r>
              <a:rPr sz="1486" spc="9" dirty="0">
                <a:solidFill>
                  <a:srgbClr val="385263"/>
                </a:solidFill>
                <a:latin typeface="Trebuchet MS"/>
                <a:cs typeface="Trebuchet MS"/>
              </a:rPr>
              <a:t>2017”</a:t>
            </a:r>
            <a:endParaRPr sz="1486">
              <a:latin typeface="Trebuchet MS"/>
              <a:cs typeface="Trebuchet M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57796" y="2603211"/>
            <a:ext cx="1403560" cy="489032"/>
          </a:xfrm>
          <a:custGeom>
            <a:avLst/>
            <a:gdLst/>
            <a:ahLst/>
            <a:cxnLst/>
            <a:rect l="l" t="t" r="r" b="b"/>
            <a:pathLst>
              <a:path w="2314575" h="806450">
                <a:moveTo>
                  <a:pt x="2314065" y="0"/>
                </a:moveTo>
                <a:lnTo>
                  <a:pt x="356010" y="0"/>
                </a:lnTo>
                <a:lnTo>
                  <a:pt x="150191" y="5562"/>
                </a:lnTo>
                <a:lnTo>
                  <a:pt x="44501" y="44501"/>
                </a:lnTo>
                <a:lnTo>
                  <a:pt x="5562" y="150191"/>
                </a:lnTo>
                <a:lnTo>
                  <a:pt x="0" y="356010"/>
                </a:lnTo>
                <a:lnTo>
                  <a:pt x="0" y="806258"/>
                </a:lnTo>
                <a:lnTo>
                  <a:pt x="1958055" y="806258"/>
                </a:lnTo>
                <a:lnTo>
                  <a:pt x="2163873" y="800695"/>
                </a:lnTo>
                <a:lnTo>
                  <a:pt x="2269564" y="761756"/>
                </a:lnTo>
                <a:lnTo>
                  <a:pt x="2308503" y="656066"/>
                </a:lnTo>
                <a:lnTo>
                  <a:pt x="2314065" y="450248"/>
                </a:lnTo>
                <a:lnTo>
                  <a:pt x="2314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/>
          <p:nvPr/>
        </p:nvSpPr>
        <p:spPr>
          <a:xfrm>
            <a:off x="3323645" y="2787348"/>
            <a:ext cx="2362371" cy="2070107"/>
          </a:xfrm>
          <a:custGeom>
            <a:avLst/>
            <a:gdLst/>
            <a:ahLst/>
            <a:cxnLst/>
            <a:rect l="l" t="t" r="r" b="b"/>
            <a:pathLst>
              <a:path w="3895725" h="3413759">
                <a:moveTo>
                  <a:pt x="356010" y="0"/>
                </a:moveTo>
                <a:lnTo>
                  <a:pt x="150191" y="5562"/>
                </a:lnTo>
                <a:lnTo>
                  <a:pt x="44501" y="44501"/>
                </a:lnTo>
                <a:lnTo>
                  <a:pt x="5562" y="150191"/>
                </a:lnTo>
                <a:lnTo>
                  <a:pt x="0" y="356010"/>
                </a:lnTo>
                <a:lnTo>
                  <a:pt x="0" y="3413508"/>
                </a:lnTo>
                <a:lnTo>
                  <a:pt x="3539159" y="3413508"/>
                </a:lnTo>
                <a:lnTo>
                  <a:pt x="3744977" y="3407945"/>
                </a:lnTo>
                <a:lnTo>
                  <a:pt x="3850668" y="3369007"/>
                </a:lnTo>
                <a:lnTo>
                  <a:pt x="3889606" y="3263316"/>
                </a:lnTo>
                <a:lnTo>
                  <a:pt x="3895169" y="3057498"/>
                </a:lnTo>
                <a:lnTo>
                  <a:pt x="3895169" y="0"/>
                </a:lnTo>
                <a:lnTo>
                  <a:pt x="356010" y="0"/>
                </a:lnTo>
                <a:close/>
              </a:path>
            </a:pathLst>
          </a:custGeom>
          <a:ln w="31412">
            <a:solidFill>
              <a:srgbClr val="364E7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32"/>
          <p:cNvSpPr txBox="1"/>
          <p:nvPr/>
        </p:nvSpPr>
        <p:spPr>
          <a:xfrm>
            <a:off x="3526781" y="3481444"/>
            <a:ext cx="1956513" cy="79625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 algn="ctr">
              <a:lnSpc>
                <a:spcPct val="114999"/>
              </a:lnSpc>
              <a:spcBef>
                <a:spcPts val="58"/>
              </a:spcBef>
            </a:pP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“CRONUS </a:t>
            </a:r>
            <a:r>
              <a:rPr sz="1486" spc="6" dirty="0">
                <a:solidFill>
                  <a:srgbClr val="385263"/>
                </a:solidFill>
                <a:latin typeface="Trebuchet MS"/>
                <a:cs typeface="Trebuchet MS"/>
              </a:rPr>
              <a:t>IS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THE MOST  </a:t>
            </a:r>
            <a:r>
              <a:rPr sz="1486" spc="-12" dirty="0">
                <a:solidFill>
                  <a:srgbClr val="385263"/>
                </a:solidFill>
                <a:latin typeface="Trebuchet MS"/>
                <a:cs typeface="Trebuchet MS"/>
              </a:rPr>
              <a:t>INNOVATIVE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MSSP  SOLUTION”</a:t>
            </a:r>
            <a:endParaRPr sz="1486">
              <a:latin typeface="Trebuchet MS"/>
              <a:cs typeface="Trebuchet MS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852164" y="2787348"/>
            <a:ext cx="2362371" cy="2070107"/>
          </a:xfrm>
          <a:custGeom>
            <a:avLst/>
            <a:gdLst/>
            <a:ahLst/>
            <a:cxnLst/>
            <a:rect l="l" t="t" r="r" b="b"/>
            <a:pathLst>
              <a:path w="3895725" h="3413759">
                <a:moveTo>
                  <a:pt x="356010" y="0"/>
                </a:moveTo>
                <a:lnTo>
                  <a:pt x="150191" y="5562"/>
                </a:lnTo>
                <a:lnTo>
                  <a:pt x="44501" y="44501"/>
                </a:lnTo>
                <a:lnTo>
                  <a:pt x="5562" y="150191"/>
                </a:lnTo>
                <a:lnTo>
                  <a:pt x="0" y="356010"/>
                </a:lnTo>
                <a:lnTo>
                  <a:pt x="0" y="3413508"/>
                </a:lnTo>
                <a:lnTo>
                  <a:pt x="3539159" y="3413508"/>
                </a:lnTo>
                <a:lnTo>
                  <a:pt x="3744977" y="3407945"/>
                </a:lnTo>
                <a:lnTo>
                  <a:pt x="3850668" y="3369007"/>
                </a:lnTo>
                <a:lnTo>
                  <a:pt x="3889606" y="3263316"/>
                </a:lnTo>
                <a:lnTo>
                  <a:pt x="3895169" y="3057498"/>
                </a:lnTo>
                <a:lnTo>
                  <a:pt x="3895169" y="0"/>
                </a:lnTo>
                <a:lnTo>
                  <a:pt x="356010" y="0"/>
                </a:lnTo>
                <a:close/>
              </a:path>
            </a:pathLst>
          </a:custGeom>
          <a:ln w="31412">
            <a:solidFill>
              <a:srgbClr val="364E7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5" name="object 35"/>
          <p:cNvSpPr txBox="1"/>
          <p:nvPr/>
        </p:nvSpPr>
        <p:spPr>
          <a:xfrm>
            <a:off x="8982946" y="3351278"/>
            <a:ext cx="2100912" cy="1063382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231423" marR="3081" indent="-224107">
              <a:lnSpc>
                <a:spcPct val="114999"/>
              </a:lnSpc>
              <a:spcBef>
                <a:spcPts val="58"/>
              </a:spcBef>
            </a:pP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“CRONUS </a:t>
            </a:r>
            <a:r>
              <a:rPr sz="1486" spc="6" dirty="0">
                <a:solidFill>
                  <a:srgbClr val="385263"/>
                </a:solidFill>
                <a:latin typeface="Trebuchet MS"/>
                <a:cs typeface="Trebuchet MS"/>
              </a:rPr>
              <a:t>IS </a:t>
            </a:r>
            <a:r>
              <a:rPr sz="1486" spc="9" dirty="0">
                <a:solidFill>
                  <a:srgbClr val="385263"/>
                </a:solidFill>
                <a:latin typeface="Trebuchet MS"/>
                <a:cs typeface="Trebuchet MS"/>
              </a:rPr>
              <a:t>2017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CYBER  SECURITY LEADER”  </a:t>
            </a:r>
            <a:r>
              <a:rPr sz="1486" spc="9" dirty="0">
                <a:solidFill>
                  <a:srgbClr val="385263"/>
                </a:solidFill>
                <a:latin typeface="Trebuchet MS"/>
                <a:cs typeface="Trebuchet MS"/>
              </a:rPr>
              <a:t>BY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CYBER</a:t>
            </a:r>
            <a:r>
              <a:rPr sz="1486" spc="18" dirty="0">
                <a:solidFill>
                  <a:srgbClr val="385263"/>
                </a:solidFill>
                <a:latin typeface="Trebuchet MS"/>
                <a:cs typeface="Trebuchet MS"/>
              </a:rPr>
              <a:t> </a:t>
            </a: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DEFENSE</a:t>
            </a:r>
            <a:endParaRPr sz="1486">
              <a:latin typeface="Trebuchet MS"/>
              <a:cs typeface="Trebuchet MS"/>
            </a:endParaRPr>
          </a:p>
          <a:p>
            <a:pPr marL="608401">
              <a:spcBef>
                <a:spcPts val="267"/>
              </a:spcBef>
            </a:pPr>
            <a:r>
              <a:rPr sz="1486" spc="15" dirty="0">
                <a:solidFill>
                  <a:srgbClr val="385263"/>
                </a:solidFill>
                <a:latin typeface="Trebuchet MS"/>
                <a:cs typeface="Trebuchet MS"/>
              </a:rPr>
              <a:t>MAGAZINE</a:t>
            </a:r>
            <a:endParaRPr sz="1486">
              <a:latin typeface="Trebuchet MS"/>
              <a:cs typeface="Trebuchet MS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0122075" y="2603211"/>
            <a:ext cx="1403560" cy="489032"/>
          </a:xfrm>
          <a:custGeom>
            <a:avLst/>
            <a:gdLst/>
            <a:ahLst/>
            <a:cxnLst/>
            <a:rect l="l" t="t" r="r" b="b"/>
            <a:pathLst>
              <a:path w="2314575" h="806450">
                <a:moveTo>
                  <a:pt x="2314065" y="0"/>
                </a:moveTo>
                <a:lnTo>
                  <a:pt x="356010" y="0"/>
                </a:lnTo>
                <a:lnTo>
                  <a:pt x="150191" y="5562"/>
                </a:lnTo>
                <a:lnTo>
                  <a:pt x="44501" y="44501"/>
                </a:lnTo>
                <a:lnTo>
                  <a:pt x="5562" y="150191"/>
                </a:lnTo>
                <a:lnTo>
                  <a:pt x="0" y="356010"/>
                </a:lnTo>
                <a:lnTo>
                  <a:pt x="0" y="806258"/>
                </a:lnTo>
                <a:lnTo>
                  <a:pt x="1958055" y="806258"/>
                </a:lnTo>
                <a:lnTo>
                  <a:pt x="2163873" y="800695"/>
                </a:lnTo>
                <a:lnTo>
                  <a:pt x="2269564" y="761756"/>
                </a:lnTo>
                <a:lnTo>
                  <a:pt x="2308503" y="656066"/>
                </a:lnTo>
                <a:lnTo>
                  <a:pt x="2314065" y="450248"/>
                </a:lnTo>
                <a:lnTo>
                  <a:pt x="23140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9" name="object 49"/>
          <p:cNvSpPr/>
          <p:nvPr/>
        </p:nvSpPr>
        <p:spPr>
          <a:xfrm>
            <a:off x="7549997" y="2447831"/>
            <a:ext cx="943150" cy="5371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0" name="object 50"/>
          <p:cNvSpPr/>
          <p:nvPr/>
        </p:nvSpPr>
        <p:spPr>
          <a:xfrm>
            <a:off x="10311259" y="2565066"/>
            <a:ext cx="1335620" cy="3691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1" name="object 51"/>
          <p:cNvSpPr/>
          <p:nvPr/>
        </p:nvSpPr>
        <p:spPr>
          <a:xfrm>
            <a:off x="3602" y="0"/>
            <a:ext cx="12184983" cy="1180993"/>
          </a:xfrm>
          <a:custGeom>
            <a:avLst/>
            <a:gdLst/>
            <a:ahLst/>
            <a:cxnLst/>
            <a:rect l="l" t="t" r="r" b="b"/>
            <a:pathLst>
              <a:path w="20093940" h="1947545">
                <a:moveTo>
                  <a:pt x="0" y="1947521"/>
                </a:moveTo>
                <a:lnTo>
                  <a:pt x="20093629" y="1947521"/>
                </a:lnTo>
                <a:lnTo>
                  <a:pt x="20093629" y="0"/>
                </a:lnTo>
                <a:lnTo>
                  <a:pt x="0" y="0"/>
                </a:lnTo>
                <a:lnTo>
                  <a:pt x="0" y="1947521"/>
                </a:lnTo>
                <a:close/>
              </a:path>
            </a:pathLst>
          </a:custGeom>
          <a:solidFill>
            <a:srgbClr val="38526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2" name="object 52"/>
          <p:cNvSpPr/>
          <p:nvPr/>
        </p:nvSpPr>
        <p:spPr>
          <a:xfrm>
            <a:off x="10982681" y="261945"/>
            <a:ext cx="1002797" cy="6263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428" y="1181017"/>
            <a:ext cx="12188064" cy="38121"/>
          </a:xfrm>
          <a:custGeom>
            <a:avLst/>
            <a:gdLst/>
            <a:ahLst/>
            <a:cxnLst/>
            <a:rect l="l" t="t" r="r" b="b"/>
            <a:pathLst>
              <a:path w="20099020" h="62864">
                <a:moveTo>
                  <a:pt x="0" y="62825"/>
                </a:moveTo>
                <a:lnTo>
                  <a:pt x="20098864" y="62825"/>
                </a:lnTo>
                <a:lnTo>
                  <a:pt x="20098864" y="0"/>
                </a:lnTo>
                <a:lnTo>
                  <a:pt x="0" y="0"/>
                </a:lnTo>
                <a:lnTo>
                  <a:pt x="0" y="6282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65215" y="252000"/>
            <a:ext cx="10820011" cy="69984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algn="l" rtl="0">
              <a:lnSpc>
                <a:spcPct val="100000"/>
              </a:lnSpc>
              <a:spcBef>
                <a:spcPts val="73"/>
              </a:spcBef>
            </a:pPr>
            <a:r>
              <a:rPr sz="4400" i="1" spc="-55" dirty="0"/>
              <a:t>Fully</a:t>
            </a:r>
            <a:r>
              <a:rPr sz="4400" i="1" spc="-79" dirty="0"/>
              <a:t> </a:t>
            </a:r>
            <a:r>
              <a:rPr sz="4400" i="1" spc="-18" dirty="0"/>
              <a:t>commercial</a:t>
            </a:r>
            <a:r>
              <a:rPr lang="en-US" sz="4400" i="1" spc="-18" dirty="0"/>
              <a:t>, award winning product</a:t>
            </a:r>
            <a:endParaRPr sz="4400" dirty="0"/>
          </a:p>
        </p:txBody>
      </p:sp>
      <p:sp>
        <p:nvSpPr>
          <p:cNvPr id="57" name="Rectangle 56"/>
          <p:cNvSpPr/>
          <p:nvPr/>
        </p:nvSpPr>
        <p:spPr>
          <a:xfrm>
            <a:off x="4841408" y="2674824"/>
            <a:ext cx="1004715" cy="453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408" y="2221717"/>
            <a:ext cx="1004715" cy="90621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1694718" y="2541333"/>
            <a:ext cx="1360718" cy="5496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513" y="2611962"/>
            <a:ext cx="1271730" cy="33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52"/>
          <p:cNvSpPr/>
          <p:nvPr/>
        </p:nvSpPr>
        <p:spPr>
          <a:xfrm>
            <a:off x="10982681" y="261945"/>
            <a:ext cx="1002797" cy="6263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3" name="object 53"/>
          <p:cNvSpPr/>
          <p:nvPr/>
        </p:nvSpPr>
        <p:spPr>
          <a:xfrm>
            <a:off x="428" y="1181017"/>
            <a:ext cx="12188064" cy="38121"/>
          </a:xfrm>
          <a:custGeom>
            <a:avLst/>
            <a:gdLst/>
            <a:ahLst/>
            <a:cxnLst/>
            <a:rect l="l" t="t" r="r" b="b"/>
            <a:pathLst>
              <a:path w="20099020" h="62864">
                <a:moveTo>
                  <a:pt x="0" y="62825"/>
                </a:moveTo>
                <a:lnTo>
                  <a:pt x="20098864" y="62825"/>
                </a:lnTo>
                <a:lnTo>
                  <a:pt x="20098864" y="0"/>
                </a:lnTo>
                <a:lnTo>
                  <a:pt x="0" y="0"/>
                </a:lnTo>
                <a:lnTo>
                  <a:pt x="0" y="6282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365215" y="252000"/>
            <a:ext cx="10820011" cy="69984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 algn="l" rtl="0">
              <a:lnSpc>
                <a:spcPct val="100000"/>
              </a:lnSpc>
              <a:spcBef>
                <a:spcPts val="73"/>
              </a:spcBef>
            </a:pPr>
            <a:r>
              <a:rPr lang="en-US" sz="4400" i="1" spc="-55" dirty="0"/>
              <a:t>See CyBot in action!</a:t>
            </a:r>
            <a:endParaRPr sz="4400" dirty="0"/>
          </a:p>
        </p:txBody>
      </p:sp>
      <p:pic>
        <p:nvPicPr>
          <p:cNvPr id="9" name="Picture 8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8" y="5333446"/>
            <a:ext cx="1173863" cy="10928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hlinkClick r:id="rId6" highlightClick="1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8" y="1637440"/>
            <a:ext cx="1173864" cy="10515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8" y="3497264"/>
            <a:ext cx="1173863" cy="101636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1" y="1336048"/>
            <a:ext cx="8160774" cy="1609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458" y="3120818"/>
            <a:ext cx="8180439" cy="1769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291" y="5021131"/>
            <a:ext cx="8160774" cy="17175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46226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128" y="1217083"/>
            <a:ext cx="7500413" cy="5448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C44690-AA69-4D00-AA99-7A958C2EC824}"/>
              </a:ext>
            </a:extLst>
          </p:cNvPr>
          <p:cNvSpPr txBox="1"/>
          <p:nvPr/>
        </p:nvSpPr>
        <p:spPr>
          <a:xfrm>
            <a:off x="344650" y="163214"/>
            <a:ext cx="313041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Case Study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75062" y="364370"/>
            <a:ext cx="7629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CyBot Attack Path Scenario™ map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3412" y="1871133"/>
            <a:ext cx="2675466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/>
              <a:t>Main Junction to 13 APS</a:t>
            </a:r>
          </a:p>
          <a:p>
            <a:pPr marL="342900" indent="-342900">
              <a:buAutoNum type="arabicPeriod"/>
            </a:pPr>
            <a:r>
              <a:rPr lang="en-US" sz="1400" dirty="0"/>
              <a:t>Target of 4 APS</a:t>
            </a:r>
          </a:p>
          <a:p>
            <a:pPr marL="342900" indent="-342900">
              <a:buAutoNum type="arabicPeriod"/>
            </a:pPr>
            <a:r>
              <a:rPr lang="en-US" sz="1400" dirty="0"/>
              <a:t>Router</a:t>
            </a:r>
            <a:endParaRPr lang="he-IL" sz="1400" dirty="0"/>
          </a:p>
        </p:txBody>
      </p:sp>
      <p:sp>
        <p:nvSpPr>
          <p:cNvPr id="7" name="Rectangle 6"/>
          <p:cNvSpPr/>
          <p:nvPr/>
        </p:nvSpPr>
        <p:spPr>
          <a:xfrm>
            <a:off x="7635556" y="2945285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2356" y="3145340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8308693" y="3433207"/>
            <a:ext cx="31450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4650" y="1641395"/>
            <a:ext cx="3130412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Global, continuous threat overview </a:t>
            </a:r>
            <a:endParaRPr lang="en-US" b="1" dirty="0"/>
          </a:p>
          <a:p>
            <a:r>
              <a:rPr lang="en-US" dirty="0"/>
              <a:t>This map shows the network segment scanned by one CyBot</a:t>
            </a:r>
          </a:p>
          <a:p>
            <a:r>
              <a:rPr lang="en-US" dirty="0"/>
              <a:t>CyBot can scan multiple networks and also showcase “Global Attack Path </a:t>
            </a:r>
            <a:r>
              <a:rPr lang="en-US" dirty="0" err="1"/>
              <a:t>Scenarios”</a:t>
            </a:r>
            <a:r>
              <a:rPr lang="en-US" baseline="30000" dirty="0" err="1"/>
              <a:t>TM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20539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44690-AA69-4D00-AA99-7A958C2EC824}"/>
              </a:ext>
            </a:extLst>
          </p:cNvPr>
          <p:cNvSpPr txBox="1"/>
          <p:nvPr/>
        </p:nvSpPr>
        <p:spPr>
          <a:xfrm>
            <a:off x="344650" y="163214"/>
            <a:ext cx="110853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5376" y="364370"/>
            <a:ext cx="7629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Specific Attack Path Scenario (APS) </a:t>
            </a:r>
            <a:r>
              <a:rPr lang="en-US" sz="2400" b="1" baseline="30000" dirty="0">
                <a:solidFill>
                  <a:schemeClr val="bg1"/>
                </a:solidFill>
              </a:rPr>
              <a:t>TM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503" y="1946252"/>
            <a:ext cx="7057834" cy="37488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247" t="13024" r="11743" b="14770"/>
          <a:stretch/>
        </p:blipFill>
        <p:spPr>
          <a:xfrm>
            <a:off x="7064887" y="3245854"/>
            <a:ext cx="330200" cy="2237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649" y="1923750"/>
            <a:ext cx="3275987" cy="42473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Attack Path Scenarios</a:t>
            </a:r>
            <a:r>
              <a:rPr lang="en-US" sz="2000" b="1" baseline="30000" dirty="0"/>
              <a:t>TM</a:t>
            </a:r>
          </a:p>
          <a:p>
            <a:r>
              <a:rPr lang="en-US" dirty="0"/>
              <a:t>One attack path showcases a very complex and validated scenario that not only shows how vulnerabilities can be exploited to threaten a business process but also that a firewall was misconfigured that allowed this path to continue.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insight would be almost impossible to find using human ethical hackers or existing scanners.</a:t>
            </a:r>
          </a:p>
        </p:txBody>
      </p:sp>
    </p:spTree>
    <p:extLst>
      <p:ext uri="{BB962C8B-B14F-4D97-AF65-F5344CB8AC3E}">
        <p14:creationId xmlns:p14="http://schemas.microsoft.com/office/powerpoint/2010/main" val="181378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44690-AA69-4D00-AA99-7A958C2EC824}"/>
              </a:ext>
            </a:extLst>
          </p:cNvPr>
          <p:cNvSpPr txBox="1"/>
          <p:nvPr/>
        </p:nvSpPr>
        <p:spPr>
          <a:xfrm>
            <a:off x="344650" y="163214"/>
            <a:ext cx="110853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5376" y="364370"/>
            <a:ext cx="76296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Attack path that combines automated Web PT and Infra PT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5" name="AutoShape 2" descr="https://mail.madsec.co.il/owa/service.svc/s/GetFileAttachment?id=AAMkAGZhMzQ2ZjQxLTVjZjYtNGM3YS1hNDJlLWM5NGZmN2QxZmQxYwBGAAAAAACrLJF1PDOKRZ7ZqiMNQxPzBwDh2ghWBhYGQ7n5Q1Yv69jQAAAAAAEMAADh2ghWBhYGQ7n5Q1Yv69jQAAC2sew3AAABEgAQAFwzyvfQvOlFkLHK%2FAhtNbc%3D&amp;isImagePreview=True&amp;X-OWA-CANARY=jlbBBm--4k6rQ_jPpksVChZIYU1u6dQImb7PAUsny-XobvREDfv8yYFWjRU0oS3Er0IkNch-qKw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2826" t="12350" r="14131" b="21301"/>
          <a:stretch/>
        </p:blipFill>
        <p:spPr>
          <a:xfrm>
            <a:off x="3692970" y="1827789"/>
            <a:ext cx="7737030" cy="40008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4649" y="1923750"/>
            <a:ext cx="3275987" cy="209288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External / Internal Capabilities</a:t>
            </a:r>
            <a:endParaRPr lang="en-US" b="1" dirty="0"/>
          </a:p>
          <a:p>
            <a:r>
              <a:rPr lang="en-US" dirty="0"/>
              <a:t>CyBot uses a holistic approach, showcasing a combined external / internal attack path that starts in the web and ends in your internal network.</a:t>
            </a:r>
          </a:p>
        </p:txBody>
      </p:sp>
    </p:spTree>
    <p:extLst>
      <p:ext uri="{BB962C8B-B14F-4D97-AF65-F5344CB8AC3E}">
        <p14:creationId xmlns:p14="http://schemas.microsoft.com/office/powerpoint/2010/main" val="653551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C44690-AA69-4D00-AA99-7A958C2EC824}"/>
              </a:ext>
            </a:extLst>
          </p:cNvPr>
          <p:cNvSpPr txBox="1"/>
          <p:nvPr/>
        </p:nvSpPr>
        <p:spPr>
          <a:xfrm>
            <a:off x="344650" y="163214"/>
            <a:ext cx="110853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Analysis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765375" y="364370"/>
            <a:ext cx="80264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Create your own business processes using simple drag &amp; drop</a:t>
            </a:r>
            <a:endParaRPr lang="en-US" sz="2400" b="1" baseline="30000" dirty="0">
              <a:solidFill>
                <a:schemeClr val="bg1"/>
              </a:solidFill>
            </a:endParaRPr>
          </a:p>
        </p:txBody>
      </p:sp>
      <p:sp>
        <p:nvSpPr>
          <p:cNvPr id="5" name="AutoShape 2" descr="https://mail.madsec.co.il/owa/service.svc/s/GetFileAttachment?id=AAMkAGZhMzQ2ZjQxLTVjZjYtNGM3YS1hNDJlLWM5NGZmN2QxZmQxYwBGAAAAAACrLJF1PDOKRZ7ZqiMNQxPzBwDh2ghWBhYGQ7n5Q1Yv69jQAAAAAAEMAADh2ghWBhYGQ7n5Q1Yv69jQAAC2sew3AAABEgAQAFwzyvfQvOlFkLHK%2FAhtNbc%3D&amp;isImagePreview=True&amp;X-OWA-CANARY=jlbBBm--4k6rQ_jPpksVChZIYU1u6dQImb7PAUsny-XobvREDfv8yYFWjRU0oS3Er0IkNch-qKw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592" y="1430062"/>
            <a:ext cx="8949267" cy="5427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4649" y="1923750"/>
            <a:ext cx="2582943" cy="29238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/>
              <a:t>Protect business continuity</a:t>
            </a:r>
            <a:endParaRPr lang="en-US" b="1" dirty="0"/>
          </a:p>
          <a:p>
            <a:r>
              <a:rPr lang="en-US" dirty="0"/>
              <a:t>CyBot allows the user to input their critical business processes, such as CRM, customer onboarding, billing </a:t>
            </a:r>
            <a:r>
              <a:rPr lang="en-US" dirty="0" err="1"/>
              <a:t>etc</a:t>
            </a:r>
            <a:r>
              <a:rPr lang="en-US" dirty="0"/>
              <a:t> and then focus on attack paths that correlate with such business processes.</a:t>
            </a:r>
          </a:p>
        </p:txBody>
      </p:sp>
    </p:spTree>
    <p:extLst>
      <p:ext uri="{BB962C8B-B14F-4D97-AF65-F5344CB8AC3E}">
        <p14:creationId xmlns:p14="http://schemas.microsoft.com/office/powerpoint/2010/main" val="377860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2845" y="4939175"/>
            <a:ext cx="10302218" cy="1240049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173038" algn="l" rtl="0">
              <a:lnSpc>
                <a:spcPct val="100000"/>
              </a:lnSpc>
              <a:spcBef>
                <a:spcPts val="69"/>
              </a:spcBef>
            </a:pPr>
            <a:r>
              <a:rPr sz="8000" spc="85" dirty="0"/>
              <a:t>Thank</a:t>
            </a:r>
            <a:r>
              <a:rPr sz="8000" spc="167" dirty="0"/>
              <a:t> </a:t>
            </a:r>
            <a:r>
              <a:rPr sz="8000" spc="91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82150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3" y="1248542"/>
            <a:ext cx="9854682" cy="5609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361" y="3342968"/>
            <a:ext cx="2032518" cy="169584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Rectangle 6"/>
          <p:cNvSpPr/>
          <p:nvPr/>
        </p:nvSpPr>
        <p:spPr>
          <a:xfrm>
            <a:off x="528393" y="219769"/>
            <a:ext cx="8065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Security Industry spends over 70 Billion $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296" y="3962553"/>
            <a:ext cx="2705100" cy="16859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Oval 10"/>
          <p:cNvSpPr/>
          <p:nvPr/>
        </p:nvSpPr>
        <p:spPr>
          <a:xfrm>
            <a:off x="3597762" y="1717313"/>
            <a:ext cx="1809979" cy="1625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Secure am I ???</a:t>
            </a:r>
          </a:p>
        </p:txBody>
      </p:sp>
    </p:spTree>
    <p:extLst>
      <p:ext uri="{BB962C8B-B14F-4D97-AF65-F5344CB8AC3E}">
        <p14:creationId xmlns:p14="http://schemas.microsoft.com/office/powerpoint/2010/main" val="1832926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5576" y="1329268"/>
            <a:ext cx="11797527" cy="10761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AutoShape 8" descr="Image result for vulnerabiliti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528393" y="219769"/>
            <a:ext cx="94702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cyber security market is divided into 3 levels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5454" y="1472127"/>
            <a:ext cx="2331689" cy="78816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Pre Attack</a:t>
            </a:r>
            <a:endParaRPr lang="he-IL" dirty="0"/>
          </a:p>
        </p:txBody>
      </p:sp>
      <p:sp>
        <p:nvSpPr>
          <p:cNvPr id="17" name="Rectangle 16"/>
          <p:cNvSpPr/>
          <p:nvPr/>
        </p:nvSpPr>
        <p:spPr>
          <a:xfrm>
            <a:off x="4888493" y="1472125"/>
            <a:ext cx="2331689" cy="78816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During Attack</a:t>
            </a:r>
            <a:endParaRPr lang="he-IL" dirty="0"/>
          </a:p>
        </p:txBody>
      </p:sp>
      <p:sp>
        <p:nvSpPr>
          <p:cNvPr id="18" name="Rectangle 17"/>
          <p:cNvSpPr/>
          <p:nvPr/>
        </p:nvSpPr>
        <p:spPr>
          <a:xfrm>
            <a:off x="8495053" y="1472125"/>
            <a:ext cx="2331689" cy="7881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Post Attack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528393" y="2594919"/>
            <a:ext cx="3565812" cy="3945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74" y="3037831"/>
            <a:ext cx="2686050" cy="1704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720" y="3037830"/>
            <a:ext cx="2650356" cy="1704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1088" y="3945792"/>
            <a:ext cx="521762" cy="70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51" y="3037830"/>
            <a:ext cx="2619375" cy="1704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88" y="3050118"/>
            <a:ext cx="1352163" cy="6733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8274" y="5090984"/>
            <a:ext cx="259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Penetration Test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Vulnerabilities Scanners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73554" y="5090984"/>
            <a:ext cx="2590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Antivirus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Firewall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IPS\IDS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376569" y="5090984"/>
            <a:ext cx="259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Forensics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Logs</a:t>
            </a:r>
          </a:p>
        </p:txBody>
      </p:sp>
    </p:spTree>
    <p:extLst>
      <p:ext uri="{BB962C8B-B14F-4D97-AF65-F5344CB8AC3E}">
        <p14:creationId xmlns:p14="http://schemas.microsoft.com/office/powerpoint/2010/main" val="115870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5576" y="1338995"/>
            <a:ext cx="11917892" cy="4174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AutoShape 8" descr="Image result for vulnerabiliti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460375" y="161465"/>
            <a:ext cx="8285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Problem with current Pre Attack Solutions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1274" y="1421899"/>
            <a:ext cx="2355478" cy="5496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Pre Attack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06948" y="1364521"/>
            <a:ext cx="14145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/>
              <a:t>Problem</a:t>
            </a:r>
            <a:endParaRPr lang="he-IL" sz="2400" dirty="0"/>
          </a:p>
        </p:txBody>
      </p:sp>
      <p:sp>
        <p:nvSpPr>
          <p:cNvPr id="14" name="Right Bracket 13"/>
          <p:cNvSpPr/>
          <p:nvPr/>
        </p:nvSpPr>
        <p:spPr>
          <a:xfrm rot="16200000">
            <a:off x="5610669" y="-174279"/>
            <a:ext cx="396688" cy="5173132"/>
          </a:xfrm>
          <a:prstGeom prst="rightBracke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637786" y="2478410"/>
            <a:ext cx="2158314" cy="200278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Human PT</a:t>
            </a:r>
            <a:endParaRPr lang="he-IL" dirty="0"/>
          </a:p>
        </p:txBody>
      </p:sp>
      <p:sp>
        <p:nvSpPr>
          <p:cNvPr id="16" name="Rectangle 15"/>
          <p:cNvSpPr/>
          <p:nvPr/>
        </p:nvSpPr>
        <p:spPr>
          <a:xfrm>
            <a:off x="6908800" y="2476085"/>
            <a:ext cx="2158314" cy="200278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Vulnerability Scanners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902446" y="2476085"/>
            <a:ext cx="2462108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Human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Inefficient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Local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Limited in time and scope</a:t>
            </a:r>
            <a:endParaRPr lang="he-I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115534" y="2441504"/>
            <a:ext cx="258929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False positive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Not in real time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Not global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 correlation to business processes</a:t>
            </a:r>
            <a:endParaRPr lang="he-IL" sz="2000" dirty="0"/>
          </a:p>
        </p:txBody>
      </p:sp>
      <p:cxnSp>
        <p:nvCxnSpPr>
          <p:cNvPr id="21" name="Straight Connector 20"/>
          <p:cNvCxnSpPr>
            <a:stCxn id="14" idx="2"/>
            <a:endCxn id="3" idx="2"/>
          </p:cNvCxnSpPr>
          <p:nvPr/>
        </p:nvCxnSpPr>
        <p:spPr>
          <a:xfrm flipV="1">
            <a:off x="5809013" y="1971597"/>
            <a:ext cx="0" cy="2423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4" descr="Image result for nes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12" y="4516025"/>
            <a:ext cx="964895" cy="2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023" y="4175608"/>
            <a:ext cx="914084" cy="2617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4553" y="4748105"/>
            <a:ext cx="1308051" cy="13428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155555" y="4814940"/>
            <a:ext cx="1066892" cy="106689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0375" y="693441"/>
            <a:ext cx="785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4BDEF"/>
                </a:solidFill>
              </a:rPr>
              <a:t>Drowning in alerts, not effective in protecting critical assets / business processes</a:t>
            </a:r>
            <a:endParaRPr lang="he-IL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532" y="4758689"/>
            <a:ext cx="1308051" cy="13428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602592" y="5018600"/>
            <a:ext cx="816935" cy="823031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671733" y="2319866"/>
            <a:ext cx="5096934" cy="3953933"/>
          </a:xfrm>
          <a:prstGeom prst="rect">
            <a:avLst/>
          </a:prstGeom>
          <a:solidFill>
            <a:srgbClr val="FFFFFF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516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5576" y="1329267"/>
            <a:ext cx="11917892" cy="41740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AutoShape 8" descr="Image result for vulnerabiliti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460375" y="161465"/>
            <a:ext cx="82851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Problem with current Pre Attack Solutions</a:t>
            </a:r>
            <a:endParaRPr lang="he-IL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1274" y="1421899"/>
            <a:ext cx="2355478" cy="54969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Pre Attack</a:t>
            </a:r>
            <a:endParaRPr lang="he-IL" dirty="0"/>
          </a:p>
        </p:txBody>
      </p:sp>
      <p:sp>
        <p:nvSpPr>
          <p:cNvPr id="12" name="TextBox 11"/>
          <p:cNvSpPr txBox="1"/>
          <p:nvPr/>
        </p:nvSpPr>
        <p:spPr>
          <a:xfrm>
            <a:off x="206948" y="1364521"/>
            <a:ext cx="14145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/>
              <a:t>Problem</a:t>
            </a:r>
            <a:endParaRPr lang="he-IL" sz="2400" dirty="0"/>
          </a:p>
        </p:txBody>
      </p:sp>
      <p:sp>
        <p:nvSpPr>
          <p:cNvPr id="14" name="Right Bracket 13"/>
          <p:cNvSpPr/>
          <p:nvPr/>
        </p:nvSpPr>
        <p:spPr>
          <a:xfrm rot="16200000">
            <a:off x="5610669" y="-174279"/>
            <a:ext cx="396688" cy="5173132"/>
          </a:xfrm>
          <a:prstGeom prst="rightBracke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637786" y="2478410"/>
            <a:ext cx="2158314" cy="200278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Human PT</a:t>
            </a:r>
            <a:endParaRPr lang="he-IL" dirty="0"/>
          </a:p>
        </p:txBody>
      </p:sp>
      <p:sp>
        <p:nvSpPr>
          <p:cNvPr id="16" name="Rectangle 15"/>
          <p:cNvSpPr/>
          <p:nvPr/>
        </p:nvSpPr>
        <p:spPr>
          <a:xfrm>
            <a:off x="6908800" y="2476085"/>
            <a:ext cx="2158314" cy="2002782"/>
          </a:xfrm>
          <a:prstGeom prst="rect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Vulnerability Scanners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902446" y="2476085"/>
            <a:ext cx="2462108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Human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Cost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Inefficient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Local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Limited in time and scope</a:t>
            </a:r>
            <a:endParaRPr lang="he-I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9115534" y="2441504"/>
            <a:ext cx="2589295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False positive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Not in real time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Not global</a:t>
            </a:r>
          </a:p>
          <a:p>
            <a:pPr marL="342900" indent="-342900"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No correlation to business processes</a:t>
            </a:r>
            <a:endParaRPr lang="he-IL" sz="2000" dirty="0"/>
          </a:p>
        </p:txBody>
      </p:sp>
      <p:cxnSp>
        <p:nvCxnSpPr>
          <p:cNvPr id="21" name="Straight Connector 20"/>
          <p:cNvCxnSpPr>
            <a:stCxn id="14" idx="2"/>
            <a:endCxn id="3" idx="2"/>
          </p:cNvCxnSpPr>
          <p:nvPr/>
        </p:nvCxnSpPr>
        <p:spPr>
          <a:xfrm flipV="1">
            <a:off x="5809013" y="1971597"/>
            <a:ext cx="0" cy="242346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4" descr="Image result for nes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7212" y="4516025"/>
            <a:ext cx="964895" cy="2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8023" y="4175608"/>
            <a:ext cx="914084" cy="2617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4553" y="4748105"/>
            <a:ext cx="1308051" cy="13428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2155555" y="4814940"/>
            <a:ext cx="1066892" cy="106689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460375" y="693441"/>
            <a:ext cx="785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24BDEF"/>
                </a:solidFill>
              </a:rPr>
              <a:t>Drowning in alerts, not effective in protecting critical assets / business processes</a:t>
            </a:r>
            <a:endParaRPr lang="he-IL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7532" y="4758689"/>
            <a:ext cx="1308051" cy="134285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lum bright="70000" contrast="-70000"/>
          </a:blip>
          <a:stretch>
            <a:fillRect/>
          </a:stretch>
        </p:blipFill>
        <p:spPr>
          <a:xfrm>
            <a:off x="7602592" y="5018600"/>
            <a:ext cx="816935" cy="823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7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" y="1219114"/>
            <a:ext cx="12191144" cy="5638501"/>
          </a:xfrm>
          <a:custGeom>
            <a:avLst/>
            <a:gdLst/>
            <a:ahLst/>
            <a:cxnLst/>
            <a:rect l="l" t="t" r="r" b="b"/>
            <a:pathLst>
              <a:path w="20104100" h="9298305">
                <a:moveTo>
                  <a:pt x="0" y="9298146"/>
                </a:moveTo>
                <a:lnTo>
                  <a:pt x="20104099" y="9298146"/>
                </a:lnTo>
                <a:lnTo>
                  <a:pt x="20104099" y="0"/>
                </a:lnTo>
                <a:lnTo>
                  <a:pt x="0" y="0"/>
                </a:lnTo>
                <a:lnTo>
                  <a:pt x="0" y="9298146"/>
                </a:lnTo>
                <a:close/>
              </a:path>
            </a:pathLst>
          </a:custGeom>
          <a:solidFill>
            <a:srgbClr val="38526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" name="object 4"/>
          <p:cNvSpPr txBox="1"/>
          <p:nvPr/>
        </p:nvSpPr>
        <p:spPr>
          <a:xfrm>
            <a:off x="685291" y="1355639"/>
            <a:ext cx="5474848" cy="1937582"/>
          </a:xfrm>
          <a:prstGeom prst="rect">
            <a:avLst/>
          </a:prstGeom>
        </p:spPr>
        <p:txBody>
          <a:bodyPr vert="horz" wrap="square" lIns="0" tIns="174434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sz="4487" spc="-12" dirty="0">
                <a:solidFill>
                  <a:srgbClr val="FFFFFF"/>
                </a:solidFill>
                <a:latin typeface="Trebuchet MS"/>
                <a:cs typeface="Trebuchet MS"/>
              </a:rPr>
              <a:t>Save </a:t>
            </a:r>
            <a:r>
              <a:rPr sz="4487" spc="-15" dirty="0">
                <a:solidFill>
                  <a:srgbClr val="FFFFFF"/>
                </a:solidFill>
                <a:latin typeface="Trebuchet MS"/>
                <a:cs typeface="Trebuchet MS"/>
              </a:rPr>
              <a:t>time </a:t>
            </a:r>
            <a:r>
              <a:rPr sz="4487" spc="3" dirty="0">
                <a:solidFill>
                  <a:srgbClr val="FFFFFF"/>
                </a:solidFill>
                <a:latin typeface="Trebuchet MS"/>
                <a:cs typeface="Trebuchet MS"/>
              </a:rPr>
              <a:t>&amp;</a:t>
            </a:r>
            <a:r>
              <a:rPr sz="4487" spc="-15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4487" spc="-18" dirty="0">
                <a:solidFill>
                  <a:srgbClr val="FFFFFF"/>
                </a:solidFill>
                <a:latin typeface="Trebuchet MS"/>
                <a:cs typeface="Trebuchet MS"/>
              </a:rPr>
              <a:t>money</a:t>
            </a:r>
            <a:endParaRPr sz="4487" dirty="0">
              <a:latin typeface="Trebuchet MS"/>
              <a:cs typeface="Trebuchet MS"/>
            </a:endParaRPr>
          </a:p>
          <a:p>
            <a:pPr marL="7701" marR="524457">
              <a:lnSpc>
                <a:spcPct val="124100"/>
              </a:lnSpc>
              <a:spcBef>
                <a:spcPts val="30"/>
              </a:spcBef>
            </a:pPr>
            <a:r>
              <a:rPr sz="1880" spc="18" dirty="0">
                <a:solidFill>
                  <a:srgbClr val="FFFFFF"/>
                </a:solidFill>
                <a:latin typeface="Trebuchet MS"/>
                <a:cs typeface="Trebuchet MS"/>
              </a:rPr>
              <a:t>Increase security </a:t>
            </a:r>
            <a:r>
              <a:rPr sz="1880" spc="15" dirty="0">
                <a:solidFill>
                  <a:srgbClr val="FFFFFF"/>
                </a:solidFill>
                <a:latin typeface="Trebuchet MS"/>
                <a:cs typeface="Trebuchet MS"/>
              </a:rPr>
              <a:t>by </a:t>
            </a:r>
            <a:r>
              <a:rPr sz="1880" spc="18" dirty="0">
                <a:solidFill>
                  <a:srgbClr val="FFFFFF"/>
                </a:solidFill>
                <a:latin typeface="Trebuchet MS"/>
                <a:cs typeface="Trebuchet MS"/>
              </a:rPr>
              <a:t>focusing </a:t>
            </a:r>
            <a:r>
              <a:rPr sz="1880" spc="15" dirty="0">
                <a:solidFill>
                  <a:srgbClr val="FFFFFF"/>
                </a:solidFill>
                <a:latin typeface="Trebuchet MS"/>
                <a:cs typeface="Trebuchet MS"/>
              </a:rPr>
              <a:t>on </a:t>
            </a:r>
            <a:r>
              <a:rPr sz="1880" spc="21" dirty="0">
                <a:solidFill>
                  <a:srgbClr val="FFFFFF"/>
                </a:solidFill>
                <a:latin typeface="Trebuchet MS"/>
                <a:cs typeface="Trebuchet MS"/>
              </a:rPr>
              <a:t>remediating  </a:t>
            </a:r>
            <a:r>
              <a:rPr sz="1880" spc="18" dirty="0">
                <a:solidFill>
                  <a:srgbClr val="FFFFFF"/>
                </a:solidFill>
                <a:latin typeface="Trebuchet MS"/>
                <a:cs typeface="Trebuchet MS"/>
              </a:rPr>
              <a:t>vulnerabilities </a:t>
            </a:r>
            <a:r>
              <a:rPr sz="1880" spc="15" dirty="0">
                <a:solidFill>
                  <a:srgbClr val="FFFFFF"/>
                </a:solidFill>
                <a:latin typeface="Trebuchet MS"/>
                <a:cs typeface="Trebuchet MS"/>
              </a:rPr>
              <a:t>that are </a:t>
            </a:r>
            <a:r>
              <a:rPr sz="1880" spc="6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80" spc="15" dirty="0">
                <a:solidFill>
                  <a:srgbClr val="FFFFFF"/>
                </a:solidFill>
                <a:latin typeface="Trebuchet MS"/>
                <a:cs typeface="Trebuchet MS"/>
              </a:rPr>
              <a:t>part of </a:t>
            </a:r>
            <a:r>
              <a:rPr sz="1880" spc="6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880" spc="24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80" spc="21" dirty="0">
                <a:solidFill>
                  <a:srgbClr val="FFFFFF"/>
                </a:solidFill>
                <a:latin typeface="Trebuchet MS"/>
                <a:cs typeface="Trebuchet MS"/>
              </a:rPr>
              <a:t>validated</a:t>
            </a:r>
            <a:endParaRPr sz="1880" dirty="0">
              <a:latin typeface="Trebuchet MS"/>
              <a:cs typeface="Trebuchet MS"/>
            </a:endParaRPr>
          </a:p>
          <a:p>
            <a:pPr marL="7701">
              <a:spcBef>
                <a:spcPts val="542"/>
              </a:spcBef>
            </a:pPr>
            <a:r>
              <a:rPr sz="1880" spc="18" dirty="0">
                <a:solidFill>
                  <a:srgbClr val="FFFFFF"/>
                </a:solidFill>
                <a:latin typeface="Trebuchet MS"/>
                <a:cs typeface="Trebuchet MS"/>
              </a:rPr>
              <a:t>attack path </a:t>
            </a:r>
            <a:r>
              <a:rPr sz="1880" spc="15" dirty="0">
                <a:solidFill>
                  <a:srgbClr val="FFFFFF"/>
                </a:solidFill>
                <a:latin typeface="Trebuchet MS"/>
                <a:cs typeface="Trebuchet MS"/>
              </a:rPr>
              <a:t>to </a:t>
            </a:r>
            <a:r>
              <a:rPr sz="1880" spc="6" dirty="0">
                <a:solidFill>
                  <a:srgbClr val="FFFFFF"/>
                </a:solidFill>
                <a:latin typeface="Trebuchet MS"/>
                <a:cs typeface="Trebuchet MS"/>
              </a:rPr>
              <a:t>a </a:t>
            </a:r>
            <a:r>
              <a:rPr sz="1880" spc="18" dirty="0">
                <a:solidFill>
                  <a:srgbClr val="FFFFFF"/>
                </a:solidFill>
                <a:latin typeface="Trebuchet MS"/>
                <a:cs typeface="Trebuchet MS"/>
              </a:rPr>
              <a:t>business process </a:t>
            </a:r>
            <a:r>
              <a:rPr sz="1880" spc="15" dirty="0">
                <a:solidFill>
                  <a:srgbClr val="FFFFFF"/>
                </a:solidFill>
                <a:latin typeface="Trebuchet MS"/>
                <a:cs typeface="Trebuchet MS"/>
              </a:rPr>
              <a:t>or critical</a:t>
            </a:r>
            <a:r>
              <a:rPr sz="1880" spc="288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880" spc="21" dirty="0">
                <a:solidFill>
                  <a:srgbClr val="FFFFFF"/>
                </a:solidFill>
                <a:latin typeface="Trebuchet MS"/>
                <a:cs typeface="Trebuchet MS"/>
              </a:rPr>
              <a:t>asset</a:t>
            </a:r>
            <a:endParaRPr sz="1880" dirty="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8524" y="5053484"/>
            <a:ext cx="1342335" cy="714631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142089" marR="3081" indent="-134772">
              <a:lnSpc>
                <a:spcPct val="103699"/>
              </a:lnSpc>
              <a:spcBef>
                <a:spcPts val="9"/>
              </a:spcBef>
            </a:pPr>
            <a:r>
              <a:rPr sz="1486" spc="67" dirty="0">
                <a:solidFill>
                  <a:srgbClr val="FFFFFF"/>
                </a:solidFill>
                <a:latin typeface="Arial"/>
                <a:cs typeface="Arial"/>
              </a:rPr>
              <a:t>Identify</a:t>
            </a:r>
            <a:r>
              <a:rPr sz="1486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86" spc="55" dirty="0">
                <a:solidFill>
                  <a:srgbClr val="FFFFFF"/>
                </a:solidFill>
                <a:latin typeface="Arial"/>
                <a:cs typeface="Arial"/>
              </a:rPr>
              <a:t>Global  </a:t>
            </a:r>
            <a:r>
              <a:rPr sz="1486" spc="67" dirty="0">
                <a:solidFill>
                  <a:srgbClr val="FFFFFF"/>
                </a:solidFill>
                <a:latin typeface="Arial"/>
                <a:cs typeface="Arial"/>
              </a:rPr>
              <a:t>Attack </a:t>
            </a:r>
            <a:r>
              <a:rPr sz="1486" spc="33" dirty="0">
                <a:solidFill>
                  <a:srgbClr val="FFFFFF"/>
                </a:solidFill>
                <a:latin typeface="Arial"/>
                <a:cs typeface="Arial"/>
              </a:rPr>
              <a:t>Path  </a:t>
            </a:r>
            <a:r>
              <a:rPr sz="1486" spc="30" dirty="0">
                <a:solidFill>
                  <a:srgbClr val="FFFFFF"/>
                </a:solidFill>
                <a:latin typeface="Arial"/>
                <a:cs typeface="Arial"/>
              </a:rPr>
              <a:t>Scenarios</a:t>
            </a:r>
            <a:r>
              <a:rPr sz="1319" spc="45" baseline="30651" dirty="0">
                <a:solidFill>
                  <a:srgbClr val="FFFFFF"/>
                </a:solidFill>
                <a:latin typeface="Arial"/>
                <a:cs typeface="Arial"/>
              </a:rPr>
              <a:t>TM</a:t>
            </a:r>
            <a:endParaRPr sz="1319" baseline="30651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63751" y="4046330"/>
            <a:ext cx="790152" cy="790152"/>
          </a:xfrm>
          <a:custGeom>
            <a:avLst/>
            <a:gdLst/>
            <a:ahLst/>
            <a:cxnLst/>
            <a:rect l="l" t="t" r="r" b="b"/>
            <a:pathLst>
              <a:path w="1303020" h="1303020">
                <a:moveTo>
                  <a:pt x="651194" y="0"/>
                </a:moveTo>
                <a:lnTo>
                  <a:pt x="602595" y="1786"/>
                </a:lnTo>
                <a:lnTo>
                  <a:pt x="554966" y="7060"/>
                </a:lnTo>
                <a:lnTo>
                  <a:pt x="508433" y="15697"/>
                </a:lnTo>
                <a:lnTo>
                  <a:pt x="463121" y="27571"/>
                </a:lnTo>
                <a:lnTo>
                  <a:pt x="419158" y="42555"/>
                </a:lnTo>
                <a:lnTo>
                  <a:pt x="376668" y="60523"/>
                </a:lnTo>
                <a:lnTo>
                  <a:pt x="335777" y="81351"/>
                </a:lnTo>
                <a:lnTo>
                  <a:pt x="296613" y="104911"/>
                </a:lnTo>
                <a:lnTo>
                  <a:pt x="259299" y="131079"/>
                </a:lnTo>
                <a:lnTo>
                  <a:pt x="223963" y="159727"/>
                </a:lnTo>
                <a:lnTo>
                  <a:pt x="190731" y="190731"/>
                </a:lnTo>
                <a:lnTo>
                  <a:pt x="159727" y="223963"/>
                </a:lnTo>
                <a:lnTo>
                  <a:pt x="131079" y="259299"/>
                </a:lnTo>
                <a:lnTo>
                  <a:pt x="104911" y="296613"/>
                </a:lnTo>
                <a:lnTo>
                  <a:pt x="81351" y="335777"/>
                </a:lnTo>
                <a:lnTo>
                  <a:pt x="60523" y="376668"/>
                </a:lnTo>
                <a:lnTo>
                  <a:pt x="42555" y="419158"/>
                </a:lnTo>
                <a:lnTo>
                  <a:pt x="27571" y="463121"/>
                </a:lnTo>
                <a:lnTo>
                  <a:pt x="15697" y="508433"/>
                </a:lnTo>
                <a:lnTo>
                  <a:pt x="7060" y="554966"/>
                </a:lnTo>
                <a:lnTo>
                  <a:pt x="1786" y="602595"/>
                </a:lnTo>
                <a:lnTo>
                  <a:pt x="0" y="651194"/>
                </a:lnTo>
                <a:lnTo>
                  <a:pt x="1786" y="699794"/>
                </a:lnTo>
                <a:lnTo>
                  <a:pt x="7060" y="747423"/>
                </a:lnTo>
                <a:lnTo>
                  <a:pt x="15697" y="793956"/>
                </a:lnTo>
                <a:lnTo>
                  <a:pt x="27571" y="839267"/>
                </a:lnTo>
                <a:lnTo>
                  <a:pt x="42555" y="883231"/>
                </a:lnTo>
                <a:lnTo>
                  <a:pt x="60523" y="925721"/>
                </a:lnTo>
                <a:lnTo>
                  <a:pt x="81351" y="966611"/>
                </a:lnTo>
                <a:lnTo>
                  <a:pt x="104911" y="1005776"/>
                </a:lnTo>
                <a:lnTo>
                  <a:pt x="131079" y="1043089"/>
                </a:lnTo>
                <a:lnTo>
                  <a:pt x="159727" y="1078425"/>
                </a:lnTo>
                <a:lnTo>
                  <a:pt x="190731" y="1111658"/>
                </a:lnTo>
                <a:lnTo>
                  <a:pt x="223963" y="1142662"/>
                </a:lnTo>
                <a:lnTo>
                  <a:pt x="259299" y="1171310"/>
                </a:lnTo>
                <a:lnTo>
                  <a:pt x="296613" y="1197477"/>
                </a:lnTo>
                <a:lnTo>
                  <a:pt x="335777" y="1221038"/>
                </a:lnTo>
                <a:lnTo>
                  <a:pt x="376668" y="1241865"/>
                </a:lnTo>
                <a:lnTo>
                  <a:pt x="419158" y="1259834"/>
                </a:lnTo>
                <a:lnTo>
                  <a:pt x="463121" y="1274818"/>
                </a:lnTo>
                <a:lnTo>
                  <a:pt x="508433" y="1286692"/>
                </a:lnTo>
                <a:lnTo>
                  <a:pt x="554966" y="1295329"/>
                </a:lnTo>
                <a:lnTo>
                  <a:pt x="602595" y="1300603"/>
                </a:lnTo>
                <a:lnTo>
                  <a:pt x="651194" y="1302389"/>
                </a:lnTo>
                <a:lnTo>
                  <a:pt x="699794" y="1300603"/>
                </a:lnTo>
                <a:lnTo>
                  <a:pt x="747423" y="1295329"/>
                </a:lnTo>
                <a:lnTo>
                  <a:pt x="793956" y="1286692"/>
                </a:lnTo>
                <a:lnTo>
                  <a:pt x="839267" y="1274818"/>
                </a:lnTo>
                <a:lnTo>
                  <a:pt x="883231" y="1259834"/>
                </a:lnTo>
                <a:lnTo>
                  <a:pt x="925721" y="1241865"/>
                </a:lnTo>
                <a:lnTo>
                  <a:pt x="966611" y="1221038"/>
                </a:lnTo>
                <a:lnTo>
                  <a:pt x="1005776" y="1197477"/>
                </a:lnTo>
                <a:lnTo>
                  <a:pt x="1043089" y="1171310"/>
                </a:lnTo>
                <a:lnTo>
                  <a:pt x="1078425" y="1142662"/>
                </a:lnTo>
                <a:lnTo>
                  <a:pt x="1111658" y="1111658"/>
                </a:lnTo>
                <a:lnTo>
                  <a:pt x="1142662" y="1078425"/>
                </a:lnTo>
                <a:lnTo>
                  <a:pt x="1171310" y="1043089"/>
                </a:lnTo>
                <a:lnTo>
                  <a:pt x="1197477" y="1005776"/>
                </a:lnTo>
                <a:lnTo>
                  <a:pt x="1221038" y="966611"/>
                </a:lnTo>
                <a:lnTo>
                  <a:pt x="1241865" y="925721"/>
                </a:lnTo>
                <a:lnTo>
                  <a:pt x="1259834" y="883231"/>
                </a:lnTo>
                <a:lnTo>
                  <a:pt x="1274818" y="839267"/>
                </a:lnTo>
                <a:lnTo>
                  <a:pt x="1286692" y="793956"/>
                </a:lnTo>
                <a:lnTo>
                  <a:pt x="1295329" y="747423"/>
                </a:lnTo>
                <a:lnTo>
                  <a:pt x="1300603" y="699794"/>
                </a:lnTo>
                <a:lnTo>
                  <a:pt x="1302389" y="651194"/>
                </a:lnTo>
              </a:path>
            </a:pathLst>
          </a:custGeom>
          <a:ln w="13261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object 12"/>
          <p:cNvSpPr/>
          <p:nvPr/>
        </p:nvSpPr>
        <p:spPr>
          <a:xfrm>
            <a:off x="1093567" y="4411454"/>
            <a:ext cx="424341" cy="277631"/>
          </a:xfrm>
          <a:custGeom>
            <a:avLst/>
            <a:gdLst/>
            <a:ahLst/>
            <a:cxnLst/>
            <a:rect l="l" t="t" r="r" b="b"/>
            <a:pathLst>
              <a:path w="699769" h="457834">
                <a:moveTo>
                  <a:pt x="99967" y="389035"/>
                </a:moveTo>
                <a:lnTo>
                  <a:pt x="44187" y="389035"/>
                </a:lnTo>
                <a:lnTo>
                  <a:pt x="84454" y="412321"/>
                </a:lnTo>
                <a:lnTo>
                  <a:pt x="126933" y="430862"/>
                </a:lnTo>
                <a:lnTo>
                  <a:pt x="171227" y="444584"/>
                </a:lnTo>
                <a:lnTo>
                  <a:pt x="216940" y="453410"/>
                </a:lnTo>
                <a:lnTo>
                  <a:pt x="263675" y="457264"/>
                </a:lnTo>
                <a:lnTo>
                  <a:pt x="311037" y="456069"/>
                </a:lnTo>
                <a:lnTo>
                  <a:pt x="358275" y="449790"/>
                </a:lnTo>
                <a:lnTo>
                  <a:pt x="404100" y="438555"/>
                </a:lnTo>
                <a:lnTo>
                  <a:pt x="425780" y="430641"/>
                </a:lnTo>
                <a:lnTo>
                  <a:pt x="282054" y="430641"/>
                </a:lnTo>
                <a:lnTo>
                  <a:pt x="235061" y="428405"/>
                </a:lnTo>
                <a:lnTo>
                  <a:pt x="188448" y="420648"/>
                </a:lnTo>
                <a:lnTo>
                  <a:pt x="142754" y="407330"/>
                </a:lnTo>
                <a:lnTo>
                  <a:pt x="99967" y="389035"/>
                </a:lnTo>
                <a:close/>
              </a:path>
              <a:path w="699769" h="457834">
                <a:moveTo>
                  <a:pt x="691109" y="0"/>
                </a:moveTo>
                <a:lnTo>
                  <a:pt x="675864" y="1204"/>
                </a:lnTo>
                <a:lnTo>
                  <a:pt x="669916" y="6774"/>
                </a:lnTo>
                <a:lnTo>
                  <a:pt x="670513" y="14376"/>
                </a:lnTo>
                <a:lnTo>
                  <a:pt x="671158" y="65401"/>
                </a:lnTo>
                <a:lnTo>
                  <a:pt x="665093" y="115387"/>
                </a:lnTo>
                <a:lnTo>
                  <a:pt x="652456" y="163828"/>
                </a:lnTo>
                <a:lnTo>
                  <a:pt x="633386" y="210218"/>
                </a:lnTo>
                <a:lnTo>
                  <a:pt x="608023" y="254050"/>
                </a:lnTo>
                <a:lnTo>
                  <a:pt x="576506" y="294818"/>
                </a:lnTo>
                <a:lnTo>
                  <a:pt x="541900" y="330186"/>
                </a:lnTo>
                <a:lnTo>
                  <a:pt x="503913" y="360296"/>
                </a:lnTo>
                <a:lnTo>
                  <a:pt x="463081" y="385109"/>
                </a:lnTo>
                <a:lnTo>
                  <a:pt x="419941" y="404588"/>
                </a:lnTo>
                <a:lnTo>
                  <a:pt x="375032" y="418694"/>
                </a:lnTo>
                <a:lnTo>
                  <a:pt x="328890" y="427391"/>
                </a:lnTo>
                <a:lnTo>
                  <a:pt x="282054" y="430641"/>
                </a:lnTo>
                <a:lnTo>
                  <a:pt x="425780" y="430641"/>
                </a:lnTo>
                <a:lnTo>
                  <a:pt x="489937" y="401702"/>
                </a:lnTo>
                <a:lnTo>
                  <a:pt x="529167" y="376326"/>
                </a:lnTo>
                <a:lnTo>
                  <a:pt x="565422" y="346471"/>
                </a:lnTo>
                <a:lnTo>
                  <a:pt x="598285" y="312283"/>
                </a:lnTo>
                <a:lnTo>
                  <a:pt x="627126" y="275137"/>
                </a:lnTo>
                <a:lnTo>
                  <a:pt x="651376" y="235545"/>
                </a:lnTo>
                <a:lnTo>
                  <a:pt x="670884" y="193828"/>
                </a:lnTo>
                <a:lnTo>
                  <a:pt x="685496" y="150310"/>
                </a:lnTo>
                <a:lnTo>
                  <a:pt x="695059" y="105314"/>
                </a:lnTo>
                <a:lnTo>
                  <a:pt x="699421" y="59162"/>
                </a:lnTo>
                <a:lnTo>
                  <a:pt x="698428" y="12177"/>
                </a:lnTo>
                <a:lnTo>
                  <a:pt x="697832" y="4575"/>
                </a:lnTo>
                <a:lnTo>
                  <a:pt x="691109" y="0"/>
                </a:lnTo>
                <a:close/>
              </a:path>
              <a:path w="699769" h="457834">
                <a:moveTo>
                  <a:pt x="14565" y="336513"/>
                </a:moveTo>
                <a:lnTo>
                  <a:pt x="6963" y="337110"/>
                </a:lnTo>
                <a:lnTo>
                  <a:pt x="7057" y="338356"/>
                </a:lnTo>
                <a:lnTo>
                  <a:pt x="5738" y="338460"/>
                </a:lnTo>
                <a:lnTo>
                  <a:pt x="4628" y="339832"/>
                </a:lnTo>
                <a:lnTo>
                  <a:pt x="3308" y="339937"/>
                </a:lnTo>
                <a:lnTo>
                  <a:pt x="3403" y="341204"/>
                </a:lnTo>
                <a:lnTo>
                  <a:pt x="2272" y="342575"/>
                </a:lnTo>
                <a:lnTo>
                  <a:pt x="994" y="342680"/>
                </a:lnTo>
                <a:lnTo>
                  <a:pt x="1100" y="344052"/>
                </a:lnTo>
                <a:lnTo>
                  <a:pt x="1176" y="346480"/>
                </a:lnTo>
                <a:lnTo>
                  <a:pt x="0" y="346575"/>
                </a:lnTo>
                <a:lnTo>
                  <a:pt x="596" y="354209"/>
                </a:lnTo>
                <a:lnTo>
                  <a:pt x="25999" y="417275"/>
                </a:lnTo>
                <a:lnTo>
                  <a:pt x="27674" y="422238"/>
                </a:lnTo>
                <a:lnTo>
                  <a:pt x="33046" y="425631"/>
                </a:lnTo>
                <a:lnTo>
                  <a:pt x="43171" y="424835"/>
                </a:lnTo>
                <a:lnTo>
                  <a:pt x="50563" y="421714"/>
                </a:lnTo>
                <a:lnTo>
                  <a:pt x="53767" y="413809"/>
                </a:lnTo>
                <a:lnTo>
                  <a:pt x="51904" y="406270"/>
                </a:lnTo>
                <a:lnTo>
                  <a:pt x="44187" y="389035"/>
                </a:lnTo>
                <a:lnTo>
                  <a:pt x="99967" y="389035"/>
                </a:lnTo>
                <a:lnTo>
                  <a:pt x="98515" y="388414"/>
                </a:lnTo>
                <a:lnTo>
                  <a:pt x="56270" y="363863"/>
                </a:lnTo>
                <a:lnTo>
                  <a:pt x="91017" y="363863"/>
                </a:lnTo>
                <a:lnTo>
                  <a:pt x="96698" y="359402"/>
                </a:lnTo>
                <a:lnTo>
                  <a:pt x="96101" y="351811"/>
                </a:lnTo>
                <a:lnTo>
                  <a:pt x="96782" y="344052"/>
                </a:lnTo>
                <a:lnTo>
                  <a:pt x="89923" y="338209"/>
                </a:lnTo>
                <a:lnTo>
                  <a:pt x="82259" y="337539"/>
                </a:lnTo>
                <a:lnTo>
                  <a:pt x="14565" y="336513"/>
                </a:lnTo>
                <a:close/>
              </a:path>
              <a:path w="699769" h="457834">
                <a:moveTo>
                  <a:pt x="91017" y="363863"/>
                </a:moveTo>
                <a:lnTo>
                  <a:pt x="56270" y="363863"/>
                </a:lnTo>
                <a:lnTo>
                  <a:pt x="81798" y="364407"/>
                </a:lnTo>
                <a:lnTo>
                  <a:pt x="89484" y="365067"/>
                </a:lnTo>
                <a:lnTo>
                  <a:pt x="91017" y="363863"/>
                </a:lnTo>
                <a:close/>
              </a:path>
            </a:pathLst>
          </a:custGeom>
          <a:solidFill>
            <a:srgbClr val="70CAF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3" name="object 13"/>
          <p:cNvSpPr/>
          <p:nvPr/>
        </p:nvSpPr>
        <p:spPr>
          <a:xfrm>
            <a:off x="1116769" y="4297969"/>
            <a:ext cx="290822" cy="2875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4" name="object 14"/>
          <p:cNvSpPr txBox="1"/>
          <p:nvPr/>
        </p:nvSpPr>
        <p:spPr>
          <a:xfrm>
            <a:off x="4191191" y="5053484"/>
            <a:ext cx="1992324" cy="714631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081" algn="ctr">
              <a:lnSpc>
                <a:spcPct val="103699"/>
              </a:lnSpc>
              <a:spcBef>
                <a:spcPts val="9"/>
              </a:spcBef>
            </a:pPr>
            <a:r>
              <a:rPr sz="1486" spc="61" dirty="0">
                <a:solidFill>
                  <a:srgbClr val="FFFFFF"/>
                </a:solidFill>
                <a:latin typeface="Arial"/>
                <a:cs typeface="Arial"/>
              </a:rPr>
              <a:t>Effective</a:t>
            </a:r>
            <a:r>
              <a:rPr sz="1486" spc="-7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86" spc="55" dirty="0">
                <a:solidFill>
                  <a:srgbClr val="FFFFFF"/>
                </a:solidFill>
                <a:latin typeface="Arial"/>
                <a:cs typeface="Arial"/>
              </a:rPr>
              <a:t>remediation,  </a:t>
            </a:r>
            <a:r>
              <a:rPr sz="1486" spc="67" dirty="0">
                <a:solidFill>
                  <a:srgbClr val="FFFFFF"/>
                </a:solidFill>
                <a:latin typeface="Arial"/>
                <a:cs typeface="Arial"/>
              </a:rPr>
              <a:t>focus on </a:t>
            </a:r>
            <a:r>
              <a:rPr sz="1486" spc="61" dirty="0">
                <a:solidFill>
                  <a:srgbClr val="FFFFFF"/>
                </a:solidFill>
                <a:latin typeface="Arial"/>
                <a:cs typeface="Arial"/>
              </a:rPr>
              <a:t>threats </a:t>
            </a:r>
            <a:r>
              <a:rPr sz="1486" spc="91" dirty="0">
                <a:solidFill>
                  <a:srgbClr val="FFFFFF"/>
                </a:solidFill>
                <a:latin typeface="Arial"/>
                <a:cs typeface="Arial"/>
              </a:rPr>
              <a:t>to  </a:t>
            </a:r>
            <a:r>
              <a:rPr sz="1486" spc="45" dirty="0">
                <a:solidFill>
                  <a:srgbClr val="FFFFFF"/>
                </a:solidFill>
                <a:latin typeface="Arial"/>
                <a:cs typeface="Arial"/>
              </a:rPr>
              <a:t>business</a:t>
            </a:r>
            <a:r>
              <a:rPr sz="1486" spc="-6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86" spc="52" dirty="0">
                <a:solidFill>
                  <a:srgbClr val="FFFFFF"/>
                </a:solidFill>
                <a:latin typeface="Arial"/>
                <a:cs typeface="Arial"/>
              </a:rPr>
              <a:t>processes</a:t>
            </a:r>
            <a:endParaRPr sz="1486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795446" y="4050355"/>
            <a:ext cx="782066" cy="782066"/>
          </a:xfrm>
          <a:custGeom>
            <a:avLst/>
            <a:gdLst/>
            <a:ahLst/>
            <a:cxnLst/>
            <a:rect l="l" t="t" r="r" b="b"/>
            <a:pathLst>
              <a:path w="1289684" h="1289684">
                <a:moveTo>
                  <a:pt x="644556" y="0"/>
                </a:moveTo>
                <a:lnTo>
                  <a:pt x="596452" y="1767"/>
                </a:lnTo>
                <a:lnTo>
                  <a:pt x="549308" y="6988"/>
                </a:lnTo>
                <a:lnTo>
                  <a:pt x="503249" y="15537"/>
                </a:lnTo>
                <a:lnTo>
                  <a:pt x="458399" y="27289"/>
                </a:lnTo>
                <a:lnTo>
                  <a:pt x="414884" y="42121"/>
                </a:lnTo>
                <a:lnTo>
                  <a:pt x="372827" y="59906"/>
                </a:lnTo>
                <a:lnTo>
                  <a:pt x="332354" y="80521"/>
                </a:lnTo>
                <a:lnTo>
                  <a:pt x="293588" y="103841"/>
                </a:lnTo>
                <a:lnTo>
                  <a:pt x="256655" y="129742"/>
                </a:lnTo>
                <a:lnTo>
                  <a:pt x="221679" y="158098"/>
                </a:lnTo>
                <a:lnTo>
                  <a:pt x="188786" y="188786"/>
                </a:lnTo>
                <a:lnTo>
                  <a:pt x="158098" y="221679"/>
                </a:lnTo>
                <a:lnTo>
                  <a:pt x="129742" y="256655"/>
                </a:lnTo>
                <a:lnTo>
                  <a:pt x="103841" y="293588"/>
                </a:lnTo>
                <a:lnTo>
                  <a:pt x="80521" y="332354"/>
                </a:lnTo>
                <a:lnTo>
                  <a:pt x="59906" y="372827"/>
                </a:lnTo>
                <a:lnTo>
                  <a:pt x="42121" y="414884"/>
                </a:lnTo>
                <a:lnTo>
                  <a:pt x="27289" y="458399"/>
                </a:lnTo>
                <a:lnTo>
                  <a:pt x="15537" y="503249"/>
                </a:lnTo>
                <a:lnTo>
                  <a:pt x="6988" y="549308"/>
                </a:lnTo>
                <a:lnTo>
                  <a:pt x="1767" y="596452"/>
                </a:lnTo>
                <a:lnTo>
                  <a:pt x="0" y="644556"/>
                </a:lnTo>
                <a:lnTo>
                  <a:pt x="1767" y="692660"/>
                </a:lnTo>
                <a:lnTo>
                  <a:pt x="6988" y="739804"/>
                </a:lnTo>
                <a:lnTo>
                  <a:pt x="15537" y="785863"/>
                </a:lnTo>
                <a:lnTo>
                  <a:pt x="27289" y="830713"/>
                </a:lnTo>
                <a:lnTo>
                  <a:pt x="42121" y="874229"/>
                </a:lnTo>
                <a:lnTo>
                  <a:pt x="59906" y="916286"/>
                </a:lnTo>
                <a:lnTo>
                  <a:pt x="80521" y="956760"/>
                </a:lnTo>
                <a:lnTo>
                  <a:pt x="103841" y="995527"/>
                </a:lnTo>
                <a:lnTo>
                  <a:pt x="129742" y="1032460"/>
                </a:lnTo>
                <a:lnTo>
                  <a:pt x="158098" y="1067437"/>
                </a:lnTo>
                <a:lnTo>
                  <a:pt x="188786" y="1100331"/>
                </a:lnTo>
                <a:lnTo>
                  <a:pt x="221679" y="1131019"/>
                </a:lnTo>
                <a:lnTo>
                  <a:pt x="256655" y="1159376"/>
                </a:lnTo>
                <a:lnTo>
                  <a:pt x="293588" y="1185277"/>
                </a:lnTo>
                <a:lnTo>
                  <a:pt x="332354" y="1208598"/>
                </a:lnTo>
                <a:lnTo>
                  <a:pt x="372827" y="1229214"/>
                </a:lnTo>
                <a:lnTo>
                  <a:pt x="414884" y="1247000"/>
                </a:lnTo>
                <a:lnTo>
                  <a:pt x="458399" y="1261832"/>
                </a:lnTo>
                <a:lnTo>
                  <a:pt x="503249" y="1273585"/>
                </a:lnTo>
                <a:lnTo>
                  <a:pt x="549308" y="1282134"/>
                </a:lnTo>
                <a:lnTo>
                  <a:pt x="596452" y="1287355"/>
                </a:lnTo>
                <a:lnTo>
                  <a:pt x="644556" y="1289123"/>
                </a:lnTo>
                <a:lnTo>
                  <a:pt x="692660" y="1287355"/>
                </a:lnTo>
                <a:lnTo>
                  <a:pt x="739804" y="1282134"/>
                </a:lnTo>
                <a:lnTo>
                  <a:pt x="785863" y="1273585"/>
                </a:lnTo>
                <a:lnTo>
                  <a:pt x="830712" y="1261832"/>
                </a:lnTo>
                <a:lnTo>
                  <a:pt x="874228" y="1247000"/>
                </a:lnTo>
                <a:lnTo>
                  <a:pt x="916284" y="1229214"/>
                </a:lnTo>
                <a:lnTo>
                  <a:pt x="956758" y="1208598"/>
                </a:lnTo>
                <a:lnTo>
                  <a:pt x="995523" y="1185277"/>
                </a:lnTo>
                <a:lnTo>
                  <a:pt x="1032456" y="1159376"/>
                </a:lnTo>
                <a:lnTo>
                  <a:pt x="1067432" y="1131019"/>
                </a:lnTo>
                <a:lnTo>
                  <a:pt x="1100326" y="1100331"/>
                </a:lnTo>
                <a:lnTo>
                  <a:pt x="1131013" y="1067437"/>
                </a:lnTo>
                <a:lnTo>
                  <a:pt x="1159370" y="1032460"/>
                </a:lnTo>
                <a:lnTo>
                  <a:pt x="1185270" y="995527"/>
                </a:lnTo>
                <a:lnTo>
                  <a:pt x="1208590" y="956760"/>
                </a:lnTo>
                <a:lnTo>
                  <a:pt x="1229205" y="916286"/>
                </a:lnTo>
                <a:lnTo>
                  <a:pt x="1246991" y="874229"/>
                </a:lnTo>
                <a:lnTo>
                  <a:pt x="1261822" y="830713"/>
                </a:lnTo>
                <a:lnTo>
                  <a:pt x="1273575" y="785863"/>
                </a:lnTo>
                <a:lnTo>
                  <a:pt x="1282123" y="739804"/>
                </a:lnTo>
                <a:lnTo>
                  <a:pt x="1287344" y="692660"/>
                </a:lnTo>
                <a:lnTo>
                  <a:pt x="1289112" y="644556"/>
                </a:lnTo>
              </a:path>
            </a:pathLst>
          </a:custGeom>
          <a:ln w="1458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16"/>
          <p:cNvSpPr/>
          <p:nvPr/>
        </p:nvSpPr>
        <p:spPr>
          <a:xfrm>
            <a:off x="4988193" y="4430890"/>
            <a:ext cx="443209" cy="108203"/>
          </a:xfrm>
          <a:custGeom>
            <a:avLst/>
            <a:gdLst/>
            <a:ahLst/>
            <a:cxnLst/>
            <a:rect l="l" t="t" r="r" b="b"/>
            <a:pathLst>
              <a:path w="730884" h="178434">
                <a:moveTo>
                  <a:pt x="0" y="178329"/>
                </a:moveTo>
                <a:lnTo>
                  <a:pt x="214747" y="0"/>
                </a:lnTo>
                <a:lnTo>
                  <a:pt x="492707" y="178329"/>
                </a:lnTo>
                <a:lnTo>
                  <a:pt x="730480" y="0"/>
                </a:lnTo>
              </a:path>
            </a:pathLst>
          </a:custGeom>
          <a:ln w="34156">
            <a:solidFill>
              <a:srgbClr val="70CAF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object 17"/>
          <p:cNvSpPr/>
          <p:nvPr/>
        </p:nvSpPr>
        <p:spPr>
          <a:xfrm>
            <a:off x="5095574" y="4412651"/>
            <a:ext cx="45691" cy="456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18"/>
          <p:cNvSpPr/>
          <p:nvPr/>
        </p:nvSpPr>
        <p:spPr>
          <a:xfrm>
            <a:off x="4965350" y="4516180"/>
            <a:ext cx="45691" cy="456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9" name="object 19"/>
          <p:cNvSpPr/>
          <p:nvPr/>
        </p:nvSpPr>
        <p:spPr>
          <a:xfrm>
            <a:off x="5265399" y="4516180"/>
            <a:ext cx="45691" cy="456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0" name="object 20"/>
          <p:cNvSpPr/>
          <p:nvPr/>
        </p:nvSpPr>
        <p:spPr>
          <a:xfrm>
            <a:off x="5407807" y="4408042"/>
            <a:ext cx="45691" cy="456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1" name="object 21"/>
          <p:cNvSpPr/>
          <p:nvPr/>
        </p:nvSpPr>
        <p:spPr>
          <a:xfrm>
            <a:off x="4996776" y="4317121"/>
            <a:ext cx="244131" cy="307282"/>
          </a:xfrm>
          <a:custGeom>
            <a:avLst/>
            <a:gdLst/>
            <a:ahLst/>
            <a:cxnLst/>
            <a:rect l="l" t="t" r="r" b="b"/>
            <a:pathLst>
              <a:path w="402590" h="506729">
                <a:moveTo>
                  <a:pt x="348988" y="375943"/>
                </a:moveTo>
                <a:lnTo>
                  <a:pt x="266340" y="375943"/>
                </a:lnTo>
                <a:lnTo>
                  <a:pt x="268120" y="379272"/>
                </a:lnTo>
                <a:lnTo>
                  <a:pt x="269492" y="382225"/>
                </a:lnTo>
                <a:lnTo>
                  <a:pt x="336076" y="488578"/>
                </a:lnTo>
                <a:lnTo>
                  <a:pt x="365028" y="506221"/>
                </a:lnTo>
                <a:lnTo>
                  <a:pt x="375084" y="505388"/>
                </a:lnTo>
                <a:lnTo>
                  <a:pt x="402240" y="469305"/>
                </a:lnTo>
                <a:lnTo>
                  <a:pt x="400203" y="459923"/>
                </a:lnTo>
                <a:lnTo>
                  <a:pt x="395666" y="450705"/>
                </a:lnTo>
                <a:lnTo>
                  <a:pt x="348988" y="375943"/>
                </a:lnTo>
                <a:close/>
              </a:path>
              <a:path w="402590" h="506729">
                <a:moveTo>
                  <a:pt x="183291" y="0"/>
                </a:moveTo>
                <a:lnTo>
                  <a:pt x="139012" y="7402"/>
                </a:lnTo>
                <a:lnTo>
                  <a:pt x="96753" y="25451"/>
                </a:lnTo>
                <a:lnTo>
                  <a:pt x="59896" y="53053"/>
                </a:lnTo>
                <a:lnTo>
                  <a:pt x="31118" y="87639"/>
                </a:lnTo>
                <a:lnTo>
                  <a:pt x="11085" y="127402"/>
                </a:lnTo>
                <a:lnTo>
                  <a:pt x="464" y="170534"/>
                </a:lnTo>
                <a:lnTo>
                  <a:pt x="0" y="215562"/>
                </a:lnTo>
                <a:lnTo>
                  <a:pt x="10128" y="259674"/>
                </a:lnTo>
                <a:lnTo>
                  <a:pt x="43101" y="318626"/>
                </a:lnTo>
                <a:lnTo>
                  <a:pt x="94513" y="362037"/>
                </a:lnTo>
                <a:lnTo>
                  <a:pt x="135882" y="380644"/>
                </a:lnTo>
                <a:lnTo>
                  <a:pt x="178329" y="389184"/>
                </a:lnTo>
                <a:lnTo>
                  <a:pt x="221825" y="387627"/>
                </a:lnTo>
                <a:lnTo>
                  <a:pt x="266340" y="375943"/>
                </a:lnTo>
                <a:lnTo>
                  <a:pt x="348988" y="375943"/>
                </a:lnTo>
                <a:lnTo>
                  <a:pt x="331647" y="348341"/>
                </a:lnTo>
                <a:lnTo>
                  <a:pt x="327940" y="344101"/>
                </a:lnTo>
                <a:lnTo>
                  <a:pt x="324830" y="339975"/>
                </a:lnTo>
                <a:lnTo>
                  <a:pt x="343587" y="317163"/>
                </a:lnTo>
                <a:lnTo>
                  <a:pt x="215015" y="317163"/>
                </a:lnTo>
                <a:lnTo>
                  <a:pt x="165537" y="315452"/>
                </a:lnTo>
                <a:lnTo>
                  <a:pt x="120425" y="294846"/>
                </a:lnTo>
                <a:lnTo>
                  <a:pt x="88191" y="260068"/>
                </a:lnTo>
                <a:lnTo>
                  <a:pt x="71573" y="215562"/>
                </a:lnTo>
                <a:lnTo>
                  <a:pt x="73309" y="165771"/>
                </a:lnTo>
                <a:lnTo>
                  <a:pt x="93542" y="121331"/>
                </a:lnTo>
                <a:lnTo>
                  <a:pt x="128102" y="89238"/>
                </a:lnTo>
                <a:lnTo>
                  <a:pt x="172319" y="72394"/>
                </a:lnTo>
                <a:lnTo>
                  <a:pt x="345565" y="72394"/>
                </a:lnTo>
                <a:lnTo>
                  <a:pt x="344013" y="69994"/>
                </a:lnTo>
                <a:lnTo>
                  <a:pt x="309953" y="38240"/>
                </a:lnTo>
                <a:lnTo>
                  <a:pt x="270592" y="15762"/>
                </a:lnTo>
                <a:lnTo>
                  <a:pt x="227761" y="2900"/>
                </a:lnTo>
                <a:lnTo>
                  <a:pt x="183291" y="0"/>
                </a:lnTo>
                <a:close/>
              </a:path>
              <a:path w="402590" h="506729">
                <a:moveTo>
                  <a:pt x="345565" y="72394"/>
                </a:moveTo>
                <a:lnTo>
                  <a:pt x="172319" y="72394"/>
                </a:lnTo>
                <a:lnTo>
                  <a:pt x="221524" y="73701"/>
                </a:lnTo>
                <a:lnTo>
                  <a:pt x="266763" y="93913"/>
                </a:lnTo>
                <a:lnTo>
                  <a:pt x="299332" y="128561"/>
                </a:lnTo>
                <a:lnTo>
                  <a:pt x="316326" y="173008"/>
                </a:lnTo>
                <a:lnTo>
                  <a:pt x="314841" y="222618"/>
                </a:lnTo>
                <a:lnTo>
                  <a:pt x="294394" y="267808"/>
                </a:lnTo>
                <a:lnTo>
                  <a:pt x="259543" y="300302"/>
                </a:lnTo>
                <a:lnTo>
                  <a:pt x="215015" y="317163"/>
                </a:lnTo>
                <a:lnTo>
                  <a:pt x="343587" y="317163"/>
                </a:lnTo>
                <a:lnTo>
                  <a:pt x="359865" y="297365"/>
                </a:lnTo>
                <a:lnTo>
                  <a:pt x="380727" y="250341"/>
                </a:lnTo>
                <a:lnTo>
                  <a:pt x="388495" y="201498"/>
                </a:lnTo>
                <a:lnTo>
                  <a:pt x="384246" y="153429"/>
                </a:lnTo>
                <a:lnTo>
                  <a:pt x="369059" y="108730"/>
                </a:lnTo>
                <a:lnTo>
                  <a:pt x="345565" y="7239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2" name="object 22"/>
          <p:cNvSpPr txBox="1"/>
          <p:nvPr/>
        </p:nvSpPr>
        <p:spPr>
          <a:xfrm>
            <a:off x="2436181" y="5053484"/>
            <a:ext cx="1252615" cy="714631"/>
          </a:xfrm>
          <a:prstGeom prst="rect">
            <a:avLst/>
          </a:prstGeom>
        </p:spPr>
        <p:txBody>
          <a:bodyPr vert="horz" wrap="square" lIns="0" tIns="1155" rIns="0" bIns="0" rtlCol="0">
            <a:spAutoFit/>
          </a:bodyPr>
          <a:lstStyle/>
          <a:p>
            <a:pPr marL="7701" marR="3081" algn="ctr">
              <a:lnSpc>
                <a:spcPct val="103699"/>
              </a:lnSpc>
              <a:spcBef>
                <a:spcPts val="9"/>
              </a:spcBef>
            </a:pPr>
            <a:r>
              <a:rPr sz="1486" spc="61" dirty="0">
                <a:solidFill>
                  <a:srgbClr val="FFFFFF"/>
                </a:solidFill>
                <a:latin typeface="Arial"/>
                <a:cs typeface="Arial"/>
              </a:rPr>
              <a:t>Infrastructure  and </a:t>
            </a:r>
            <a:r>
              <a:rPr sz="1486" spc="85" dirty="0">
                <a:solidFill>
                  <a:srgbClr val="FFFFFF"/>
                </a:solidFill>
                <a:latin typeface="Arial"/>
                <a:cs typeface="Arial"/>
              </a:rPr>
              <a:t>Web  </a:t>
            </a:r>
            <a:r>
              <a:rPr sz="1486" spc="45" dirty="0">
                <a:solidFill>
                  <a:srgbClr val="FFFFFF"/>
                </a:solidFill>
                <a:latin typeface="Arial"/>
                <a:cs typeface="Arial"/>
              </a:rPr>
              <a:t>Scanning</a:t>
            </a:r>
            <a:endParaRPr sz="1486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71520" y="4050355"/>
            <a:ext cx="782066" cy="782066"/>
          </a:xfrm>
          <a:custGeom>
            <a:avLst/>
            <a:gdLst/>
            <a:ahLst/>
            <a:cxnLst/>
            <a:rect l="l" t="t" r="r" b="b"/>
            <a:pathLst>
              <a:path w="1289685" h="1289684">
                <a:moveTo>
                  <a:pt x="644556" y="0"/>
                </a:moveTo>
                <a:lnTo>
                  <a:pt x="596452" y="1767"/>
                </a:lnTo>
                <a:lnTo>
                  <a:pt x="549308" y="6988"/>
                </a:lnTo>
                <a:lnTo>
                  <a:pt x="503249" y="15537"/>
                </a:lnTo>
                <a:lnTo>
                  <a:pt x="458399" y="27289"/>
                </a:lnTo>
                <a:lnTo>
                  <a:pt x="414884" y="42121"/>
                </a:lnTo>
                <a:lnTo>
                  <a:pt x="372827" y="59906"/>
                </a:lnTo>
                <a:lnTo>
                  <a:pt x="332354" y="80521"/>
                </a:lnTo>
                <a:lnTo>
                  <a:pt x="293588" y="103841"/>
                </a:lnTo>
                <a:lnTo>
                  <a:pt x="256655" y="129742"/>
                </a:lnTo>
                <a:lnTo>
                  <a:pt x="221679" y="158098"/>
                </a:lnTo>
                <a:lnTo>
                  <a:pt x="188786" y="188786"/>
                </a:lnTo>
                <a:lnTo>
                  <a:pt x="158098" y="221679"/>
                </a:lnTo>
                <a:lnTo>
                  <a:pt x="129742" y="256655"/>
                </a:lnTo>
                <a:lnTo>
                  <a:pt x="103841" y="293588"/>
                </a:lnTo>
                <a:lnTo>
                  <a:pt x="80521" y="332354"/>
                </a:lnTo>
                <a:lnTo>
                  <a:pt x="59906" y="372827"/>
                </a:lnTo>
                <a:lnTo>
                  <a:pt x="42121" y="414884"/>
                </a:lnTo>
                <a:lnTo>
                  <a:pt x="27289" y="458399"/>
                </a:lnTo>
                <a:lnTo>
                  <a:pt x="15537" y="503249"/>
                </a:lnTo>
                <a:lnTo>
                  <a:pt x="6988" y="549308"/>
                </a:lnTo>
                <a:lnTo>
                  <a:pt x="1767" y="596452"/>
                </a:lnTo>
                <a:lnTo>
                  <a:pt x="0" y="644556"/>
                </a:lnTo>
                <a:lnTo>
                  <a:pt x="1767" y="692660"/>
                </a:lnTo>
                <a:lnTo>
                  <a:pt x="6988" y="739804"/>
                </a:lnTo>
                <a:lnTo>
                  <a:pt x="15537" y="785863"/>
                </a:lnTo>
                <a:lnTo>
                  <a:pt x="27289" y="830713"/>
                </a:lnTo>
                <a:lnTo>
                  <a:pt x="42121" y="874229"/>
                </a:lnTo>
                <a:lnTo>
                  <a:pt x="59906" y="916286"/>
                </a:lnTo>
                <a:lnTo>
                  <a:pt x="80521" y="956760"/>
                </a:lnTo>
                <a:lnTo>
                  <a:pt x="103841" y="995527"/>
                </a:lnTo>
                <a:lnTo>
                  <a:pt x="129742" y="1032460"/>
                </a:lnTo>
                <a:lnTo>
                  <a:pt x="158098" y="1067437"/>
                </a:lnTo>
                <a:lnTo>
                  <a:pt x="188786" y="1100331"/>
                </a:lnTo>
                <a:lnTo>
                  <a:pt x="221679" y="1131019"/>
                </a:lnTo>
                <a:lnTo>
                  <a:pt x="256655" y="1159376"/>
                </a:lnTo>
                <a:lnTo>
                  <a:pt x="293588" y="1185277"/>
                </a:lnTo>
                <a:lnTo>
                  <a:pt x="332354" y="1208598"/>
                </a:lnTo>
                <a:lnTo>
                  <a:pt x="372827" y="1229214"/>
                </a:lnTo>
                <a:lnTo>
                  <a:pt x="414884" y="1247000"/>
                </a:lnTo>
                <a:lnTo>
                  <a:pt x="458399" y="1261832"/>
                </a:lnTo>
                <a:lnTo>
                  <a:pt x="503249" y="1273585"/>
                </a:lnTo>
                <a:lnTo>
                  <a:pt x="549308" y="1282134"/>
                </a:lnTo>
                <a:lnTo>
                  <a:pt x="596452" y="1287355"/>
                </a:lnTo>
                <a:lnTo>
                  <a:pt x="644556" y="1289123"/>
                </a:lnTo>
                <a:lnTo>
                  <a:pt x="692660" y="1287355"/>
                </a:lnTo>
                <a:lnTo>
                  <a:pt x="739804" y="1282134"/>
                </a:lnTo>
                <a:lnTo>
                  <a:pt x="785863" y="1273585"/>
                </a:lnTo>
                <a:lnTo>
                  <a:pt x="830712" y="1261832"/>
                </a:lnTo>
                <a:lnTo>
                  <a:pt x="874228" y="1247000"/>
                </a:lnTo>
                <a:lnTo>
                  <a:pt x="916284" y="1229214"/>
                </a:lnTo>
                <a:lnTo>
                  <a:pt x="956758" y="1208598"/>
                </a:lnTo>
                <a:lnTo>
                  <a:pt x="995523" y="1185277"/>
                </a:lnTo>
                <a:lnTo>
                  <a:pt x="1032456" y="1159376"/>
                </a:lnTo>
                <a:lnTo>
                  <a:pt x="1067432" y="1131019"/>
                </a:lnTo>
                <a:lnTo>
                  <a:pt x="1100326" y="1100331"/>
                </a:lnTo>
                <a:lnTo>
                  <a:pt x="1131013" y="1067437"/>
                </a:lnTo>
                <a:lnTo>
                  <a:pt x="1159370" y="1032460"/>
                </a:lnTo>
                <a:lnTo>
                  <a:pt x="1185270" y="995527"/>
                </a:lnTo>
                <a:lnTo>
                  <a:pt x="1208590" y="956760"/>
                </a:lnTo>
                <a:lnTo>
                  <a:pt x="1229205" y="916286"/>
                </a:lnTo>
                <a:lnTo>
                  <a:pt x="1246991" y="874229"/>
                </a:lnTo>
                <a:lnTo>
                  <a:pt x="1261822" y="830713"/>
                </a:lnTo>
                <a:lnTo>
                  <a:pt x="1273575" y="785863"/>
                </a:lnTo>
                <a:lnTo>
                  <a:pt x="1282123" y="739804"/>
                </a:lnTo>
                <a:lnTo>
                  <a:pt x="1287344" y="692660"/>
                </a:lnTo>
                <a:lnTo>
                  <a:pt x="1289112" y="644556"/>
                </a:lnTo>
              </a:path>
            </a:pathLst>
          </a:custGeom>
          <a:ln w="1458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4" name="object 24"/>
          <p:cNvSpPr/>
          <p:nvPr/>
        </p:nvSpPr>
        <p:spPr>
          <a:xfrm>
            <a:off x="2899615" y="4340549"/>
            <a:ext cx="361191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008" y="0"/>
                </a:lnTo>
              </a:path>
            </a:pathLst>
          </a:custGeom>
          <a:ln w="37862">
            <a:solidFill>
              <a:srgbClr val="70CAF3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5" name="object 25"/>
          <p:cNvSpPr/>
          <p:nvPr/>
        </p:nvSpPr>
        <p:spPr>
          <a:xfrm>
            <a:off x="2883577" y="4314764"/>
            <a:ext cx="389300" cy="305356"/>
          </a:xfrm>
          <a:custGeom>
            <a:avLst/>
            <a:gdLst/>
            <a:ahLst/>
            <a:cxnLst/>
            <a:rect l="l" t="t" r="r" b="b"/>
            <a:pathLst>
              <a:path w="641985" h="503554">
                <a:moveTo>
                  <a:pt x="426280" y="426730"/>
                </a:moveTo>
                <a:lnTo>
                  <a:pt x="234579" y="426730"/>
                </a:lnTo>
                <a:lnTo>
                  <a:pt x="234579" y="473137"/>
                </a:lnTo>
                <a:lnTo>
                  <a:pt x="200202" y="503031"/>
                </a:lnTo>
                <a:lnTo>
                  <a:pt x="460657" y="503031"/>
                </a:lnTo>
                <a:lnTo>
                  <a:pt x="426280" y="473137"/>
                </a:lnTo>
                <a:lnTo>
                  <a:pt x="426280" y="426730"/>
                </a:lnTo>
                <a:close/>
              </a:path>
              <a:path w="641985" h="503554">
                <a:moveTo>
                  <a:pt x="628818" y="0"/>
                </a:moveTo>
                <a:lnTo>
                  <a:pt x="32040" y="0"/>
                </a:lnTo>
                <a:lnTo>
                  <a:pt x="19547" y="2179"/>
                </a:lnTo>
                <a:lnTo>
                  <a:pt x="9364" y="8130"/>
                </a:lnTo>
                <a:lnTo>
                  <a:pt x="2510" y="16971"/>
                </a:lnTo>
                <a:lnTo>
                  <a:pt x="0" y="27821"/>
                </a:lnTo>
                <a:lnTo>
                  <a:pt x="0" y="398909"/>
                </a:lnTo>
                <a:lnTo>
                  <a:pt x="2510" y="409758"/>
                </a:lnTo>
                <a:lnTo>
                  <a:pt x="9364" y="418599"/>
                </a:lnTo>
                <a:lnTo>
                  <a:pt x="19547" y="424550"/>
                </a:lnTo>
                <a:lnTo>
                  <a:pt x="32040" y="426730"/>
                </a:lnTo>
                <a:lnTo>
                  <a:pt x="628818" y="426730"/>
                </a:lnTo>
                <a:lnTo>
                  <a:pt x="641312" y="424550"/>
                </a:lnTo>
                <a:lnTo>
                  <a:pt x="641854" y="424233"/>
                </a:lnTo>
                <a:lnTo>
                  <a:pt x="641854" y="352575"/>
                </a:lnTo>
                <a:lnTo>
                  <a:pt x="42721" y="352575"/>
                </a:lnTo>
                <a:lnTo>
                  <a:pt x="42721" y="37004"/>
                </a:lnTo>
                <a:lnTo>
                  <a:pt x="641854" y="37004"/>
                </a:lnTo>
                <a:lnTo>
                  <a:pt x="641854" y="2496"/>
                </a:lnTo>
                <a:lnTo>
                  <a:pt x="641312" y="2179"/>
                </a:lnTo>
                <a:lnTo>
                  <a:pt x="628818" y="0"/>
                </a:lnTo>
                <a:close/>
              </a:path>
              <a:path w="641985" h="503554">
                <a:moveTo>
                  <a:pt x="641854" y="37004"/>
                </a:moveTo>
                <a:lnTo>
                  <a:pt x="618211" y="37004"/>
                </a:lnTo>
                <a:lnTo>
                  <a:pt x="618211" y="352575"/>
                </a:lnTo>
                <a:lnTo>
                  <a:pt x="641854" y="352575"/>
                </a:lnTo>
                <a:lnTo>
                  <a:pt x="641854" y="37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6" name="object 26"/>
          <p:cNvSpPr/>
          <p:nvPr/>
        </p:nvSpPr>
        <p:spPr>
          <a:xfrm>
            <a:off x="2957269" y="4377046"/>
            <a:ext cx="252987" cy="181750"/>
          </a:xfrm>
          <a:custGeom>
            <a:avLst/>
            <a:gdLst/>
            <a:ahLst/>
            <a:cxnLst/>
            <a:rect l="l" t="t" r="r" b="b"/>
            <a:pathLst>
              <a:path w="417195" h="299720">
                <a:moveTo>
                  <a:pt x="109514" y="70490"/>
                </a:moveTo>
                <a:lnTo>
                  <a:pt x="69273" y="82207"/>
                </a:lnTo>
                <a:lnTo>
                  <a:pt x="41424" y="111050"/>
                </a:lnTo>
                <a:lnTo>
                  <a:pt x="20363" y="156464"/>
                </a:lnTo>
                <a:lnTo>
                  <a:pt x="9183" y="206548"/>
                </a:lnTo>
                <a:lnTo>
                  <a:pt x="3141" y="258797"/>
                </a:lnTo>
                <a:lnTo>
                  <a:pt x="0" y="295917"/>
                </a:lnTo>
                <a:lnTo>
                  <a:pt x="4827" y="299592"/>
                </a:lnTo>
                <a:lnTo>
                  <a:pt x="38637" y="268955"/>
                </a:lnTo>
                <a:lnTo>
                  <a:pt x="40690" y="246374"/>
                </a:lnTo>
                <a:lnTo>
                  <a:pt x="43132" y="223821"/>
                </a:lnTo>
                <a:lnTo>
                  <a:pt x="49401" y="178916"/>
                </a:lnTo>
                <a:lnTo>
                  <a:pt x="65641" y="126990"/>
                </a:lnTo>
                <a:lnTo>
                  <a:pt x="70196" y="121263"/>
                </a:lnTo>
                <a:lnTo>
                  <a:pt x="74458" y="115828"/>
                </a:lnTo>
                <a:lnTo>
                  <a:pt x="80595" y="109854"/>
                </a:lnTo>
                <a:lnTo>
                  <a:pt x="87621" y="106331"/>
                </a:lnTo>
                <a:lnTo>
                  <a:pt x="95442" y="105188"/>
                </a:lnTo>
                <a:lnTo>
                  <a:pt x="181690" y="105188"/>
                </a:lnTo>
                <a:lnTo>
                  <a:pt x="180897" y="104504"/>
                </a:lnTo>
                <a:lnTo>
                  <a:pt x="143126" y="80028"/>
                </a:lnTo>
                <a:lnTo>
                  <a:pt x="118325" y="71541"/>
                </a:lnTo>
                <a:lnTo>
                  <a:pt x="109514" y="70490"/>
                </a:lnTo>
                <a:close/>
              </a:path>
              <a:path w="417195" h="299720">
                <a:moveTo>
                  <a:pt x="181690" y="105188"/>
                </a:moveTo>
                <a:lnTo>
                  <a:pt x="95442" y="105188"/>
                </a:lnTo>
                <a:lnTo>
                  <a:pt x="103965" y="106352"/>
                </a:lnTo>
                <a:lnTo>
                  <a:pt x="117815" y="110927"/>
                </a:lnTo>
                <a:lnTo>
                  <a:pt x="154016" y="134048"/>
                </a:lnTo>
                <a:lnTo>
                  <a:pt x="229972" y="206548"/>
                </a:lnTo>
                <a:lnTo>
                  <a:pt x="240472" y="216249"/>
                </a:lnTo>
                <a:lnTo>
                  <a:pt x="251398" y="225392"/>
                </a:lnTo>
                <a:lnTo>
                  <a:pt x="262964" y="233696"/>
                </a:lnTo>
                <a:lnTo>
                  <a:pt x="275384" y="240882"/>
                </a:lnTo>
                <a:lnTo>
                  <a:pt x="297144" y="247162"/>
                </a:lnTo>
                <a:lnTo>
                  <a:pt x="317292" y="244449"/>
                </a:lnTo>
                <a:lnTo>
                  <a:pt x="334776" y="234175"/>
                </a:lnTo>
                <a:lnTo>
                  <a:pt x="348544" y="217773"/>
                </a:lnTo>
                <a:lnTo>
                  <a:pt x="350711" y="213428"/>
                </a:lnTo>
                <a:lnTo>
                  <a:pt x="314995" y="213428"/>
                </a:lnTo>
                <a:lnTo>
                  <a:pt x="310461" y="212244"/>
                </a:lnTo>
                <a:lnTo>
                  <a:pt x="267808" y="184796"/>
                </a:lnTo>
                <a:lnTo>
                  <a:pt x="231817" y="151751"/>
                </a:lnTo>
                <a:lnTo>
                  <a:pt x="214318" y="134666"/>
                </a:lnTo>
                <a:lnTo>
                  <a:pt x="197917" y="119187"/>
                </a:lnTo>
                <a:lnTo>
                  <a:pt x="181690" y="105188"/>
                </a:lnTo>
                <a:close/>
              </a:path>
              <a:path w="417195" h="299720">
                <a:moveTo>
                  <a:pt x="380972" y="0"/>
                </a:moveTo>
                <a:lnTo>
                  <a:pt x="313299" y="104"/>
                </a:lnTo>
                <a:lnTo>
                  <a:pt x="312618" y="104"/>
                </a:lnTo>
                <a:lnTo>
                  <a:pt x="311927" y="418"/>
                </a:lnTo>
                <a:lnTo>
                  <a:pt x="310932" y="670"/>
                </a:lnTo>
                <a:lnTo>
                  <a:pt x="310932" y="117263"/>
                </a:lnTo>
                <a:lnTo>
                  <a:pt x="331152" y="117263"/>
                </a:lnTo>
                <a:lnTo>
                  <a:pt x="331195" y="126990"/>
                </a:lnTo>
                <a:lnTo>
                  <a:pt x="331350" y="130811"/>
                </a:lnTo>
                <a:lnTo>
                  <a:pt x="331440" y="134666"/>
                </a:lnTo>
                <a:lnTo>
                  <a:pt x="330419" y="155495"/>
                </a:lnTo>
                <a:lnTo>
                  <a:pt x="323288" y="195543"/>
                </a:lnTo>
                <a:lnTo>
                  <a:pt x="314995" y="213428"/>
                </a:lnTo>
                <a:lnTo>
                  <a:pt x="350711" y="213428"/>
                </a:lnTo>
                <a:lnTo>
                  <a:pt x="364062" y="172013"/>
                </a:lnTo>
                <a:lnTo>
                  <a:pt x="367891" y="130811"/>
                </a:lnTo>
                <a:lnTo>
                  <a:pt x="368271" y="118216"/>
                </a:lnTo>
                <a:lnTo>
                  <a:pt x="369758" y="117074"/>
                </a:lnTo>
                <a:lnTo>
                  <a:pt x="381632" y="117074"/>
                </a:lnTo>
                <a:lnTo>
                  <a:pt x="381642" y="54752"/>
                </a:lnTo>
                <a:lnTo>
                  <a:pt x="381873" y="52658"/>
                </a:lnTo>
                <a:lnTo>
                  <a:pt x="381998" y="50574"/>
                </a:lnTo>
                <a:lnTo>
                  <a:pt x="383349" y="50364"/>
                </a:lnTo>
                <a:lnTo>
                  <a:pt x="395883" y="50364"/>
                </a:lnTo>
                <a:lnTo>
                  <a:pt x="389636" y="35830"/>
                </a:lnTo>
                <a:lnTo>
                  <a:pt x="384009" y="22104"/>
                </a:lnTo>
                <a:lnTo>
                  <a:pt x="381883" y="16742"/>
                </a:lnTo>
                <a:lnTo>
                  <a:pt x="382176" y="10366"/>
                </a:lnTo>
                <a:lnTo>
                  <a:pt x="381496" y="1591"/>
                </a:lnTo>
                <a:lnTo>
                  <a:pt x="380972" y="0"/>
                </a:lnTo>
                <a:close/>
              </a:path>
              <a:path w="417195" h="299720">
                <a:moveTo>
                  <a:pt x="381632" y="117448"/>
                </a:moveTo>
                <a:lnTo>
                  <a:pt x="381632" y="118017"/>
                </a:lnTo>
                <a:lnTo>
                  <a:pt x="382082" y="117462"/>
                </a:lnTo>
                <a:lnTo>
                  <a:pt x="381632" y="117448"/>
                </a:lnTo>
                <a:close/>
              </a:path>
              <a:path w="417195" h="299720">
                <a:moveTo>
                  <a:pt x="381632" y="117074"/>
                </a:moveTo>
                <a:lnTo>
                  <a:pt x="369758" y="117074"/>
                </a:lnTo>
                <a:lnTo>
                  <a:pt x="381632" y="117448"/>
                </a:lnTo>
                <a:lnTo>
                  <a:pt x="381632" y="117074"/>
                </a:lnTo>
                <a:close/>
              </a:path>
              <a:path w="417195" h="299720">
                <a:moveTo>
                  <a:pt x="395883" y="50364"/>
                </a:moveTo>
                <a:lnTo>
                  <a:pt x="383349" y="50364"/>
                </a:lnTo>
                <a:lnTo>
                  <a:pt x="406500" y="103431"/>
                </a:lnTo>
                <a:lnTo>
                  <a:pt x="416898" y="99326"/>
                </a:lnTo>
                <a:lnTo>
                  <a:pt x="413510" y="91242"/>
                </a:lnTo>
                <a:lnTo>
                  <a:pt x="410542" y="84018"/>
                </a:lnTo>
                <a:lnTo>
                  <a:pt x="401441" y="63059"/>
                </a:lnTo>
                <a:lnTo>
                  <a:pt x="395883" y="503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8" name="object 28"/>
          <p:cNvSpPr/>
          <p:nvPr/>
        </p:nvSpPr>
        <p:spPr>
          <a:xfrm>
            <a:off x="3602" y="0"/>
            <a:ext cx="12184983" cy="1180993"/>
          </a:xfrm>
          <a:custGeom>
            <a:avLst/>
            <a:gdLst/>
            <a:ahLst/>
            <a:cxnLst/>
            <a:rect l="l" t="t" r="r" b="b"/>
            <a:pathLst>
              <a:path w="20093940" h="1947545">
                <a:moveTo>
                  <a:pt x="0" y="1947521"/>
                </a:moveTo>
                <a:lnTo>
                  <a:pt x="20093629" y="1947521"/>
                </a:lnTo>
                <a:lnTo>
                  <a:pt x="20093629" y="0"/>
                </a:lnTo>
                <a:lnTo>
                  <a:pt x="0" y="0"/>
                </a:lnTo>
                <a:lnTo>
                  <a:pt x="0" y="1947521"/>
                </a:lnTo>
                <a:close/>
              </a:path>
            </a:pathLst>
          </a:custGeom>
          <a:solidFill>
            <a:srgbClr val="38526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29"/>
          <p:cNvSpPr/>
          <p:nvPr/>
        </p:nvSpPr>
        <p:spPr>
          <a:xfrm>
            <a:off x="10982681" y="261945"/>
            <a:ext cx="1002797" cy="6263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30"/>
          <p:cNvSpPr/>
          <p:nvPr/>
        </p:nvSpPr>
        <p:spPr>
          <a:xfrm>
            <a:off x="428" y="1181017"/>
            <a:ext cx="12188064" cy="38121"/>
          </a:xfrm>
          <a:custGeom>
            <a:avLst/>
            <a:gdLst/>
            <a:ahLst/>
            <a:cxnLst/>
            <a:rect l="l" t="t" r="r" b="b"/>
            <a:pathLst>
              <a:path w="20099020" h="62864">
                <a:moveTo>
                  <a:pt x="0" y="62825"/>
                </a:moveTo>
                <a:lnTo>
                  <a:pt x="20098864" y="62825"/>
                </a:lnTo>
                <a:lnTo>
                  <a:pt x="20098864" y="0"/>
                </a:lnTo>
                <a:lnTo>
                  <a:pt x="0" y="0"/>
                </a:lnTo>
                <a:lnTo>
                  <a:pt x="0" y="62825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54673" y="217054"/>
            <a:ext cx="6997606" cy="699842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701">
              <a:lnSpc>
                <a:spcPct val="100000"/>
              </a:lnSpc>
              <a:spcBef>
                <a:spcPts val="73"/>
              </a:spcBef>
            </a:pPr>
            <a:r>
              <a:rPr sz="4487" i="1" spc="-15" dirty="0"/>
              <a:t>CyBot </a:t>
            </a:r>
            <a:endParaRPr sz="4487" dirty="0"/>
          </a:p>
        </p:txBody>
      </p:sp>
      <p:grpSp>
        <p:nvGrpSpPr>
          <p:cNvPr id="47" name="Group 46"/>
          <p:cNvGrpSpPr/>
          <p:nvPr/>
        </p:nvGrpSpPr>
        <p:grpSpPr>
          <a:xfrm>
            <a:off x="7561149" y="1635187"/>
            <a:ext cx="4003439" cy="4001351"/>
            <a:chOff x="11953757" y="2637550"/>
            <a:chExt cx="7315200" cy="7315201"/>
          </a:xfrm>
        </p:grpSpPr>
        <p:sp>
          <p:nvSpPr>
            <p:cNvPr id="36" name="Oval 35"/>
            <p:cNvSpPr/>
            <p:nvPr/>
          </p:nvSpPr>
          <p:spPr>
            <a:xfrm>
              <a:off x="11953757" y="2637550"/>
              <a:ext cx="7315200" cy="7315201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92"/>
            </a:p>
          </p:txBody>
        </p:sp>
        <p:sp>
          <p:nvSpPr>
            <p:cNvPr id="37" name="Oval 36"/>
            <p:cNvSpPr/>
            <p:nvPr/>
          </p:nvSpPr>
          <p:spPr>
            <a:xfrm>
              <a:off x="12332896" y="3015922"/>
              <a:ext cx="6558455" cy="6558456"/>
            </a:xfrm>
            <a:prstGeom prst="ellipse">
              <a:avLst/>
            </a:prstGeom>
            <a:gradFill flip="none" rotWithShape="1">
              <a:gsLst>
                <a:gs pos="86000">
                  <a:srgbClr val="CED4D8"/>
                </a:gs>
                <a:gs pos="69000">
                  <a:srgbClr val="9CA9B1"/>
                </a:gs>
                <a:gs pos="24000">
                  <a:srgbClr val="385263"/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092"/>
            </a:p>
          </p:txBody>
        </p:sp>
      </p:grpSp>
      <p:sp>
        <p:nvSpPr>
          <p:cNvPr id="38" name="Oval 37"/>
          <p:cNvSpPr/>
          <p:nvPr/>
        </p:nvSpPr>
        <p:spPr>
          <a:xfrm>
            <a:off x="8695619" y="2234950"/>
            <a:ext cx="1682599" cy="1682599"/>
          </a:xfrm>
          <a:prstGeom prst="ellipse">
            <a:avLst/>
          </a:prstGeom>
          <a:solidFill>
            <a:schemeClr val="accent5">
              <a:lumMod val="40000"/>
              <a:lumOff val="60000"/>
              <a:alpha val="68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sp>
        <p:nvSpPr>
          <p:cNvPr id="39" name="Oval 38"/>
          <p:cNvSpPr/>
          <p:nvPr/>
        </p:nvSpPr>
        <p:spPr>
          <a:xfrm>
            <a:off x="9440759" y="3161358"/>
            <a:ext cx="1682599" cy="1682599"/>
          </a:xfrm>
          <a:prstGeom prst="ellipse">
            <a:avLst/>
          </a:prstGeom>
          <a:solidFill>
            <a:srgbClr val="92D050">
              <a:alpha val="62745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sp>
        <p:nvSpPr>
          <p:cNvPr id="40" name="Oval 39"/>
          <p:cNvSpPr/>
          <p:nvPr/>
        </p:nvSpPr>
        <p:spPr>
          <a:xfrm>
            <a:off x="7946161" y="3161358"/>
            <a:ext cx="1682599" cy="1682599"/>
          </a:xfrm>
          <a:prstGeom prst="ellipse">
            <a:avLst/>
          </a:prstGeom>
          <a:solidFill>
            <a:srgbClr val="00B0F0">
              <a:alpha val="66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  <p:sp>
        <p:nvSpPr>
          <p:cNvPr id="41" name="TextBox 40"/>
          <p:cNvSpPr txBox="1"/>
          <p:nvPr/>
        </p:nvSpPr>
        <p:spPr>
          <a:xfrm>
            <a:off x="8706345" y="1644501"/>
            <a:ext cx="1671873" cy="278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13" b="1" dirty="0">
                <a:solidFill>
                  <a:schemeClr val="bg1"/>
                </a:solidFill>
              </a:rPr>
              <a:t>All vulnerabilities</a:t>
            </a:r>
            <a:endParaRPr lang="he-IL" sz="1213" b="1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706345" y="1957872"/>
            <a:ext cx="1671873" cy="2789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13" b="1" dirty="0">
                <a:solidFill>
                  <a:schemeClr val="bg1"/>
                </a:solidFill>
              </a:rPr>
              <a:t>Your vulnerabilities</a:t>
            </a:r>
            <a:endParaRPr lang="he-IL" sz="1213" b="1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771932" y="2698227"/>
            <a:ext cx="1670021" cy="465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13" b="1" dirty="0">
                <a:solidFill>
                  <a:schemeClr val="bg1"/>
                </a:solidFill>
              </a:rPr>
              <a:t>Exploitable Vulnerabilities</a:t>
            </a:r>
            <a:endParaRPr lang="he-IL" sz="1213" b="1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82112" y="3908596"/>
            <a:ext cx="1350380" cy="6522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13" b="1" dirty="0">
                <a:solidFill>
                  <a:schemeClr val="bg1"/>
                </a:solidFill>
              </a:rPr>
              <a:t>Part of an Attack Path Scenario™ (APS)</a:t>
            </a:r>
            <a:endParaRPr lang="he-IL" sz="1213" b="1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21386" y="3931544"/>
            <a:ext cx="1670021" cy="4656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1213" b="1" dirty="0">
                <a:solidFill>
                  <a:schemeClr val="bg1"/>
                </a:solidFill>
              </a:rPr>
              <a:t>Part of a Critical Business Process</a:t>
            </a:r>
            <a:endParaRPr lang="he-IL" sz="1213" b="1" dirty="0">
              <a:solidFill>
                <a:schemeClr val="bg1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969009" y="2057255"/>
            <a:ext cx="3592572" cy="1701979"/>
          </a:xfrm>
          <a:custGeom>
            <a:avLst/>
            <a:gdLst/>
            <a:ahLst/>
            <a:cxnLst/>
            <a:rect l="l" t="t" r="r" b="b"/>
            <a:pathLst>
              <a:path w="5375275" h="3228975">
                <a:moveTo>
                  <a:pt x="0" y="0"/>
                </a:moveTo>
                <a:lnTo>
                  <a:pt x="5375103" y="3228666"/>
                </a:lnTo>
              </a:path>
            </a:pathLst>
          </a:custGeom>
          <a:ln w="5235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Freeform 6"/>
          <p:cNvSpPr>
            <a:spLocks noChangeAspect="1"/>
          </p:cNvSpPr>
          <p:nvPr/>
        </p:nvSpPr>
        <p:spPr>
          <a:xfrm>
            <a:off x="9446533" y="3616719"/>
            <a:ext cx="185919" cy="307047"/>
          </a:xfrm>
          <a:custGeom>
            <a:avLst/>
            <a:gdLst>
              <a:gd name="connsiteX0" fmla="*/ 1491916 w 3176337"/>
              <a:gd name="connsiteY0" fmla="*/ 0 h 5245769"/>
              <a:gd name="connsiteX1" fmla="*/ 1082842 w 3176337"/>
              <a:gd name="connsiteY1" fmla="*/ 962526 h 5245769"/>
              <a:gd name="connsiteX2" fmla="*/ 601579 w 3176337"/>
              <a:gd name="connsiteY2" fmla="*/ 2310063 h 5245769"/>
              <a:gd name="connsiteX3" fmla="*/ 216568 w 3176337"/>
              <a:gd name="connsiteY3" fmla="*/ 3657600 h 5245769"/>
              <a:gd name="connsiteX4" fmla="*/ 48126 w 3176337"/>
              <a:gd name="connsiteY4" fmla="*/ 4668253 h 5245769"/>
              <a:gd name="connsiteX5" fmla="*/ 0 w 3176337"/>
              <a:gd name="connsiteY5" fmla="*/ 5125453 h 5245769"/>
              <a:gd name="connsiteX6" fmla="*/ 505326 w 3176337"/>
              <a:gd name="connsiteY6" fmla="*/ 5197642 h 5245769"/>
              <a:gd name="connsiteX7" fmla="*/ 1323473 w 3176337"/>
              <a:gd name="connsiteY7" fmla="*/ 5221705 h 5245769"/>
              <a:gd name="connsiteX8" fmla="*/ 2189747 w 3176337"/>
              <a:gd name="connsiteY8" fmla="*/ 5245769 h 5245769"/>
              <a:gd name="connsiteX9" fmla="*/ 2839452 w 3176337"/>
              <a:gd name="connsiteY9" fmla="*/ 5173579 h 5245769"/>
              <a:gd name="connsiteX10" fmla="*/ 3176337 w 3176337"/>
              <a:gd name="connsiteY10" fmla="*/ 5149516 h 5245769"/>
              <a:gd name="connsiteX11" fmla="*/ 2887579 w 3176337"/>
              <a:gd name="connsiteY11" fmla="*/ 3874169 h 5245769"/>
              <a:gd name="connsiteX12" fmla="*/ 2646947 w 3176337"/>
              <a:gd name="connsiteY12" fmla="*/ 2791326 h 5245769"/>
              <a:gd name="connsiteX13" fmla="*/ 2334126 w 3176337"/>
              <a:gd name="connsiteY13" fmla="*/ 1925053 h 5245769"/>
              <a:gd name="connsiteX14" fmla="*/ 1997242 w 3176337"/>
              <a:gd name="connsiteY14" fmla="*/ 962526 h 5245769"/>
              <a:gd name="connsiteX15" fmla="*/ 1732547 w 3176337"/>
              <a:gd name="connsiteY15" fmla="*/ 457200 h 5245769"/>
              <a:gd name="connsiteX16" fmla="*/ 1612231 w 3176337"/>
              <a:gd name="connsiteY16" fmla="*/ 192505 h 5245769"/>
              <a:gd name="connsiteX17" fmla="*/ 1491916 w 3176337"/>
              <a:gd name="connsiteY17" fmla="*/ 0 h 5245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6337" h="5245769">
                <a:moveTo>
                  <a:pt x="1491916" y="0"/>
                </a:moveTo>
                <a:lnTo>
                  <a:pt x="1082842" y="962526"/>
                </a:lnTo>
                <a:lnTo>
                  <a:pt x="601579" y="2310063"/>
                </a:lnTo>
                <a:lnTo>
                  <a:pt x="216568" y="3657600"/>
                </a:lnTo>
                <a:lnTo>
                  <a:pt x="48126" y="4668253"/>
                </a:lnTo>
                <a:lnTo>
                  <a:pt x="0" y="5125453"/>
                </a:lnTo>
                <a:lnTo>
                  <a:pt x="505326" y="5197642"/>
                </a:lnTo>
                <a:lnTo>
                  <a:pt x="1323473" y="5221705"/>
                </a:lnTo>
                <a:lnTo>
                  <a:pt x="2189747" y="5245769"/>
                </a:lnTo>
                <a:lnTo>
                  <a:pt x="2839452" y="5173579"/>
                </a:lnTo>
                <a:lnTo>
                  <a:pt x="3176337" y="5149516"/>
                </a:lnTo>
                <a:lnTo>
                  <a:pt x="2887579" y="3874169"/>
                </a:lnTo>
                <a:lnTo>
                  <a:pt x="2646947" y="2791326"/>
                </a:lnTo>
                <a:lnTo>
                  <a:pt x="2334126" y="1925053"/>
                </a:lnTo>
                <a:lnTo>
                  <a:pt x="1997242" y="962526"/>
                </a:lnTo>
                <a:lnTo>
                  <a:pt x="1732547" y="457200"/>
                </a:lnTo>
                <a:lnTo>
                  <a:pt x="1612231" y="192505"/>
                </a:lnTo>
                <a:lnTo>
                  <a:pt x="149191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92"/>
          </a:p>
        </p:txBody>
      </p:sp>
    </p:spTree>
    <p:extLst>
      <p:ext uri="{BB962C8B-B14F-4D97-AF65-F5344CB8AC3E}">
        <p14:creationId xmlns:p14="http://schemas.microsoft.com/office/powerpoint/2010/main" val="760249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" descr="Image result for vulnerabilities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Rectangle 1"/>
          <p:cNvSpPr/>
          <p:nvPr/>
        </p:nvSpPr>
        <p:spPr>
          <a:xfrm>
            <a:off x="460375" y="161465"/>
            <a:ext cx="2532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Product Suit</a:t>
            </a:r>
            <a:endParaRPr lang="he-IL" sz="3600" dirty="0">
              <a:solidFill>
                <a:schemeClr val="bg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tretch>
            <a:fillRect/>
          </a:stretch>
        </p:blipFill>
        <p:spPr>
          <a:xfrm>
            <a:off x="7602592" y="5018600"/>
            <a:ext cx="816935" cy="8230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8" y="3497264"/>
            <a:ext cx="1173863" cy="10163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7" y="1627608"/>
            <a:ext cx="1173864" cy="105157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18" y="5333446"/>
            <a:ext cx="1173863" cy="109287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4168" y="1414732"/>
            <a:ext cx="5116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core engine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Discovery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Profiling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 Pentesting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APS calculation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994167" y="3405283"/>
            <a:ext cx="6734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Manager and aggregator of data from multiple CyBot Pro instances.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management  console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Attack Path Scenarios </a:t>
            </a:r>
          </a:p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94168" y="5430115"/>
            <a:ext cx="484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Managed Security Service Provider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Multi-tenant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Offer monitoring and remediation 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273" y="1461719"/>
            <a:ext cx="1684000" cy="1263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194" y="3516720"/>
            <a:ext cx="1684000" cy="12637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91" y="3548339"/>
            <a:ext cx="1684000" cy="12637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749" y="3039784"/>
            <a:ext cx="474432" cy="410779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H="1" flipV="1">
            <a:off x="10647565" y="3423878"/>
            <a:ext cx="676629" cy="143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570902" y="3405283"/>
            <a:ext cx="571847" cy="180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97" y="6036243"/>
            <a:ext cx="669250" cy="50224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955" y="6036243"/>
            <a:ext cx="669250" cy="50224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646" y="6036243"/>
            <a:ext cx="669250" cy="5022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471" y="6039362"/>
            <a:ext cx="669250" cy="50224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162" y="6039362"/>
            <a:ext cx="669250" cy="50224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322" y="5056963"/>
            <a:ext cx="553898" cy="515682"/>
          </a:xfrm>
          <a:prstGeom prst="rect">
            <a:avLst/>
          </a:prstGeom>
        </p:spPr>
      </p:pic>
      <p:cxnSp>
        <p:nvCxnSpPr>
          <p:cNvPr id="55" name="Straight Arrow Connector 54"/>
          <p:cNvCxnSpPr/>
          <p:nvPr/>
        </p:nvCxnSpPr>
        <p:spPr>
          <a:xfrm flipV="1">
            <a:off x="8945627" y="5430115"/>
            <a:ext cx="1000019" cy="606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V="1">
            <a:off x="9777571" y="5572645"/>
            <a:ext cx="327360" cy="463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10301598" y="5572645"/>
            <a:ext cx="0" cy="463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1" idx="0"/>
          </p:cNvCxnSpPr>
          <p:nvPr/>
        </p:nvCxnSpPr>
        <p:spPr>
          <a:xfrm flipH="1" flipV="1">
            <a:off x="10557220" y="5572645"/>
            <a:ext cx="483876" cy="466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52" idx="0"/>
          </p:cNvCxnSpPr>
          <p:nvPr/>
        </p:nvCxnSpPr>
        <p:spPr>
          <a:xfrm flipH="1" flipV="1">
            <a:off x="10706471" y="5430115"/>
            <a:ext cx="1099316" cy="6092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709" y="1683523"/>
            <a:ext cx="235289" cy="21077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8142" y="6142667"/>
            <a:ext cx="235289" cy="21077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63" y="3713222"/>
            <a:ext cx="235289" cy="210778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76" y="3706877"/>
            <a:ext cx="235289" cy="210778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661" y="6162321"/>
            <a:ext cx="235289" cy="21077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935" y="6181975"/>
            <a:ext cx="235289" cy="210778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332" y="6181975"/>
            <a:ext cx="235289" cy="210778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451" y="6178112"/>
            <a:ext cx="235289" cy="210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4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12800" y="3132272"/>
            <a:ext cx="7349067" cy="10587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E8B2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C44690-AA69-4D00-AA99-7A958C2EC824}"/>
              </a:ext>
            </a:extLst>
          </p:cNvPr>
          <p:cNvSpPr txBox="1"/>
          <p:nvPr/>
        </p:nvSpPr>
        <p:spPr>
          <a:xfrm>
            <a:off x="344650" y="163214"/>
            <a:ext cx="73325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Cronus and GDPR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729B333-8268-487E-9301-8561569E54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10173919" y="1384607"/>
            <a:ext cx="1823885" cy="13257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D2AC94-2AB1-4CAC-BFA7-B8A93D880EE2}"/>
              </a:ext>
            </a:extLst>
          </p:cNvPr>
          <p:cNvSpPr txBox="1"/>
          <p:nvPr/>
        </p:nvSpPr>
        <p:spPr>
          <a:xfrm>
            <a:off x="914400" y="2067216"/>
            <a:ext cx="6762750" cy="707886"/>
          </a:xfrm>
          <a:prstGeom prst="rect">
            <a:avLst/>
          </a:prstGeom>
          <a:noFill/>
        </p:spPr>
        <p:txBody>
          <a:bodyPr wrap="square" numCol="1" spcCol="36000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Date of effect: May 25 2018</a:t>
            </a:r>
          </a:p>
          <a:p>
            <a:pPr>
              <a:buClr>
                <a:schemeClr val="accent2"/>
              </a:buClr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 scope: Protect personal data of EU citizens, globally. 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21D64627-6178-4E29-A411-CD7DF52F12EB}"/>
              </a:ext>
            </a:extLst>
          </p:cNvPr>
          <p:cNvSpPr/>
          <p:nvPr/>
        </p:nvSpPr>
        <p:spPr>
          <a:xfrm>
            <a:off x="914400" y="4961635"/>
            <a:ext cx="965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GDPR recommends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regular penetration testing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vulnerability assessment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assess the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effectiveness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of your security measures. </a:t>
            </a:r>
          </a:p>
        </p:txBody>
      </p:sp>
      <p:pic>
        <p:nvPicPr>
          <p:cNvPr id="7" name="Picture 2" descr="Image result for GDPR">
            <a:extLst>
              <a:ext uri="{FF2B5EF4-FFF2-40B4-BE49-F238E27FC236}">
                <a16:creationId xmlns:a16="http://schemas.microsoft.com/office/drawing/2014/main" id="{B2BCDD28-C2C0-4985-81B8-7348FB66D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297" y="3017902"/>
            <a:ext cx="2125691" cy="79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מחבר ישר 4">
            <a:extLst>
              <a:ext uri="{FF2B5EF4-FFF2-40B4-BE49-F238E27FC236}">
                <a16:creationId xmlns:a16="http://schemas.microsoft.com/office/drawing/2014/main" id="{5A99FDCB-35F0-442D-B418-192AADCE912B}"/>
              </a:ext>
            </a:extLst>
          </p:cNvPr>
          <p:cNvCxnSpPr>
            <a:cxnSpLocks/>
          </p:cNvCxnSpPr>
          <p:nvPr/>
        </p:nvCxnSpPr>
        <p:spPr>
          <a:xfrm>
            <a:off x="914400" y="4864718"/>
            <a:ext cx="1991601" cy="0"/>
          </a:xfrm>
          <a:prstGeom prst="line">
            <a:avLst/>
          </a:prstGeom>
          <a:ln>
            <a:solidFill>
              <a:srgbClr val="3751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תמונה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3"/>
          <a:stretch/>
        </p:blipFill>
        <p:spPr>
          <a:xfrm>
            <a:off x="10969484" y="5918415"/>
            <a:ext cx="1028320" cy="7533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4399" y="3266332"/>
            <a:ext cx="72474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</a:pP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Failure to comply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will result in fines of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 Million Euros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4% of turnover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which ever is higher.</a:t>
            </a:r>
          </a:p>
        </p:txBody>
      </p:sp>
    </p:spTree>
    <p:extLst>
      <p:ext uri="{BB962C8B-B14F-4D97-AF65-F5344CB8AC3E}">
        <p14:creationId xmlns:p14="http://schemas.microsoft.com/office/powerpoint/2010/main" val="36119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087CB819-624E-42C0-BD1E-24E59DA53E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17419" r="3182" b="16070"/>
          <a:stretch/>
        </p:blipFill>
        <p:spPr>
          <a:xfrm>
            <a:off x="4552" y="1165375"/>
            <a:ext cx="12187448" cy="5692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C44690-AA69-4D00-AA99-7A958C2EC824}"/>
              </a:ext>
            </a:extLst>
          </p:cNvPr>
          <p:cNvSpPr txBox="1"/>
          <p:nvPr/>
        </p:nvSpPr>
        <p:spPr>
          <a:xfrm>
            <a:off x="344649" y="163214"/>
            <a:ext cx="982926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How can Cronus CyBot help you comply?</a:t>
            </a:r>
          </a:p>
        </p:txBody>
      </p:sp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B16DDE39-4DCC-4DCA-8AD2-7288D4C6ADDD}"/>
              </a:ext>
            </a:extLst>
          </p:cNvPr>
          <p:cNvGrpSpPr/>
          <p:nvPr/>
        </p:nvGrpSpPr>
        <p:grpSpPr>
          <a:xfrm>
            <a:off x="935203" y="1605069"/>
            <a:ext cx="3328776" cy="1954529"/>
            <a:chOff x="935203" y="1659933"/>
            <a:chExt cx="3328776" cy="1954529"/>
          </a:xfrm>
        </p:grpSpPr>
        <p:sp>
          <p:nvSpPr>
            <p:cNvPr id="2" name="מלבן 1">
              <a:extLst>
                <a:ext uri="{FF2B5EF4-FFF2-40B4-BE49-F238E27FC236}">
                  <a16:creationId xmlns:a16="http://schemas.microsoft.com/office/drawing/2014/main" id="{F7304B21-F42C-4972-9106-3C56ADDCF9FD}"/>
                </a:ext>
              </a:extLst>
            </p:cNvPr>
            <p:cNvSpPr/>
            <p:nvPr/>
          </p:nvSpPr>
          <p:spPr>
            <a:xfrm>
              <a:off x="935203" y="1659933"/>
              <a:ext cx="3328776" cy="19545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8B2AFD2B-1505-40EC-887C-5D5468E01666}"/>
                </a:ext>
              </a:extLst>
            </p:cNvPr>
            <p:cNvSpPr/>
            <p:nvPr/>
          </p:nvSpPr>
          <p:spPr>
            <a:xfrm>
              <a:off x="1387545" y="2283254"/>
              <a:ext cx="242409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2000" dirty="0">
                  <a:solidFill>
                    <a:srgbClr val="375163"/>
                  </a:solidFill>
                </a:rPr>
                <a:t>Cutting edge, award winning technology </a:t>
              </a:r>
            </a:p>
          </p:txBody>
        </p:sp>
      </p:grpSp>
      <p:grpSp>
        <p:nvGrpSpPr>
          <p:cNvPr id="22" name="קבוצה 21">
            <a:extLst>
              <a:ext uri="{FF2B5EF4-FFF2-40B4-BE49-F238E27FC236}">
                <a16:creationId xmlns:a16="http://schemas.microsoft.com/office/drawing/2014/main" id="{0D92D05B-E92E-4D9D-9B0E-D8C8E535500F}"/>
              </a:ext>
            </a:extLst>
          </p:cNvPr>
          <p:cNvGrpSpPr/>
          <p:nvPr/>
        </p:nvGrpSpPr>
        <p:grpSpPr>
          <a:xfrm>
            <a:off x="4577370" y="1605069"/>
            <a:ext cx="3547262" cy="1954529"/>
            <a:chOff x="4577370" y="1659933"/>
            <a:chExt cx="3547262" cy="1954529"/>
          </a:xfrm>
        </p:grpSpPr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1A404012-6AFE-4E75-B6E3-8C9E71B6A46D}"/>
                </a:ext>
              </a:extLst>
            </p:cNvPr>
            <p:cNvSpPr/>
            <p:nvPr/>
          </p:nvSpPr>
          <p:spPr>
            <a:xfrm>
              <a:off x="4577370" y="1659933"/>
              <a:ext cx="3547262" cy="19545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692CA67B-70BD-4A12-9FE0-33B9413F7F86}"/>
                </a:ext>
              </a:extLst>
            </p:cNvPr>
            <p:cNvSpPr/>
            <p:nvPr/>
          </p:nvSpPr>
          <p:spPr>
            <a:xfrm>
              <a:off x="4828383" y="1925394"/>
              <a:ext cx="3045236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2000" dirty="0">
                  <a:solidFill>
                    <a:srgbClr val="375163"/>
                  </a:solidFill>
                </a:rPr>
                <a:t>Automated Pen Testing (CREST approved) and Vulnerability Management (CVE MITRE approved)</a:t>
              </a:r>
            </a:p>
          </p:txBody>
        </p: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C96828F6-C215-4DDF-BF76-EE4E3F2DAD5F}"/>
              </a:ext>
            </a:extLst>
          </p:cNvPr>
          <p:cNvGrpSpPr/>
          <p:nvPr/>
        </p:nvGrpSpPr>
        <p:grpSpPr>
          <a:xfrm>
            <a:off x="935203" y="3899123"/>
            <a:ext cx="1954529" cy="1954529"/>
            <a:chOff x="935203" y="3953987"/>
            <a:chExt cx="1954529" cy="1954529"/>
          </a:xfrm>
        </p:grpSpPr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B954F3EC-D447-4B50-9B53-EAB400C120DD}"/>
                </a:ext>
              </a:extLst>
            </p:cNvPr>
            <p:cNvSpPr/>
            <p:nvPr/>
          </p:nvSpPr>
          <p:spPr>
            <a:xfrm>
              <a:off x="935203" y="3953987"/>
              <a:ext cx="1954529" cy="19545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7" name="מלבן 16">
              <a:extLst>
                <a:ext uri="{FF2B5EF4-FFF2-40B4-BE49-F238E27FC236}">
                  <a16:creationId xmlns:a16="http://schemas.microsoft.com/office/drawing/2014/main" id="{FC9192D8-9F6F-4F3C-BC08-E8E90ABD337E}"/>
                </a:ext>
              </a:extLst>
            </p:cNvPr>
            <p:cNvSpPr/>
            <p:nvPr/>
          </p:nvSpPr>
          <p:spPr>
            <a:xfrm>
              <a:off x="1123837" y="4577308"/>
              <a:ext cx="157726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2000" dirty="0">
                  <a:solidFill>
                    <a:srgbClr val="375163"/>
                  </a:solidFill>
                </a:rPr>
                <a:t>Global Coverage</a:t>
              </a:r>
            </a:p>
          </p:txBody>
        </p:sp>
      </p:grpSp>
      <p:grpSp>
        <p:nvGrpSpPr>
          <p:cNvPr id="24" name="קבוצה 23">
            <a:extLst>
              <a:ext uri="{FF2B5EF4-FFF2-40B4-BE49-F238E27FC236}">
                <a16:creationId xmlns:a16="http://schemas.microsoft.com/office/drawing/2014/main" id="{BECECA12-5E7F-4595-9346-9CB4B537095A}"/>
              </a:ext>
            </a:extLst>
          </p:cNvPr>
          <p:cNvGrpSpPr/>
          <p:nvPr/>
        </p:nvGrpSpPr>
        <p:grpSpPr>
          <a:xfrm>
            <a:off x="3234538" y="3899123"/>
            <a:ext cx="2575712" cy="1954529"/>
            <a:chOff x="3234538" y="3953987"/>
            <a:chExt cx="2575712" cy="1954529"/>
          </a:xfrm>
        </p:grpSpPr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FD842A23-5301-4960-957F-DEA9056C6EB2}"/>
                </a:ext>
              </a:extLst>
            </p:cNvPr>
            <p:cNvSpPr/>
            <p:nvPr/>
          </p:nvSpPr>
          <p:spPr>
            <a:xfrm>
              <a:off x="3234538" y="3953987"/>
              <a:ext cx="2575712" cy="19545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AE4F5429-84B0-4C45-A244-CD280115ADD6}"/>
                </a:ext>
              </a:extLst>
            </p:cNvPr>
            <p:cNvSpPr/>
            <p:nvPr/>
          </p:nvSpPr>
          <p:spPr>
            <a:xfrm>
              <a:off x="3547930" y="4250482"/>
              <a:ext cx="198594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2000" dirty="0">
                  <a:solidFill>
                    <a:srgbClr val="375163"/>
                  </a:solidFill>
                </a:rPr>
                <a:t>Highly effective in reducing risk of breach to your sensitive data</a:t>
              </a:r>
            </a:p>
          </p:txBody>
        </p:sp>
      </p:grp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71B3EAC3-A91A-4BF3-BF5B-588A13C3414C}"/>
              </a:ext>
            </a:extLst>
          </p:cNvPr>
          <p:cNvGrpSpPr/>
          <p:nvPr/>
        </p:nvGrpSpPr>
        <p:grpSpPr>
          <a:xfrm>
            <a:off x="6170103" y="3899123"/>
            <a:ext cx="1954529" cy="1954529"/>
            <a:chOff x="6170103" y="3953987"/>
            <a:chExt cx="1954529" cy="1954529"/>
          </a:xfrm>
        </p:grpSpPr>
        <p:sp>
          <p:nvSpPr>
            <p:cNvPr id="19" name="מלבן 18">
              <a:extLst>
                <a:ext uri="{FF2B5EF4-FFF2-40B4-BE49-F238E27FC236}">
                  <a16:creationId xmlns:a16="http://schemas.microsoft.com/office/drawing/2014/main" id="{01B26D90-161C-4CD8-83ED-555F60BAAE5B}"/>
                </a:ext>
              </a:extLst>
            </p:cNvPr>
            <p:cNvSpPr/>
            <p:nvPr/>
          </p:nvSpPr>
          <p:spPr>
            <a:xfrm>
              <a:off x="6170103" y="3953987"/>
              <a:ext cx="1954529" cy="195452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3751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56693730-04AE-4615-9DCF-8A5F6B258478}"/>
                </a:ext>
              </a:extLst>
            </p:cNvPr>
            <p:cNvSpPr/>
            <p:nvPr/>
          </p:nvSpPr>
          <p:spPr>
            <a:xfrm>
              <a:off x="6358737" y="4404370"/>
              <a:ext cx="1577261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en-US" sz="2000" dirty="0">
                  <a:solidFill>
                    <a:srgbClr val="375163"/>
                  </a:solidFill>
                </a:rPr>
                <a:t>Adoption of proper processes</a:t>
              </a:r>
            </a:p>
          </p:txBody>
        </p:sp>
      </p:grpSp>
      <p:pic>
        <p:nvPicPr>
          <p:cNvPr id="29" name="תמונה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3"/>
          <a:stretch/>
        </p:blipFill>
        <p:spPr>
          <a:xfrm>
            <a:off x="10969484" y="5918415"/>
            <a:ext cx="1028320" cy="75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nus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MENT PPT JUNE 20" id="{12BF15A1-BBDA-430D-AAA5-DE1C10F72F8E}" vid="{81F96946-E796-418F-A789-3BDA2DDD189F}"/>
    </a:ext>
  </a:extLst>
</a:theme>
</file>

<file path=ppt/theme/theme2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VESTMENT PPT JUNE 20" id="{12BF15A1-BBDA-430D-AAA5-DE1C10F72F8E}" vid="{708669C0-0CE2-41BD-954E-653B3785C3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INVESTMENT PPT JUNE 20</Template>
  <TotalTime>6769</TotalTime>
  <Words>1411</Words>
  <Application>Microsoft Office PowerPoint</Application>
  <PresentationFormat>Widescreen</PresentationFormat>
  <Paragraphs>210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Raleway</vt:lpstr>
      <vt:lpstr>Times New Roman</vt:lpstr>
      <vt:lpstr>Trebuchet MS</vt:lpstr>
      <vt:lpstr>Wingdings</vt:lpstr>
      <vt:lpstr>Cronus </vt:lpstr>
      <vt:lpstr>עיצוב מותאם אישית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CyBot </vt:lpstr>
      <vt:lpstr>PowerPoint Presentation</vt:lpstr>
      <vt:lpstr>PowerPoint Presentation</vt:lpstr>
      <vt:lpstr>PowerPoint Presentation</vt:lpstr>
      <vt:lpstr>Fully commercial, award winning product</vt:lpstr>
      <vt:lpstr>See CyBot in action!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Itay sagie</dc:creator>
  <cp:lastModifiedBy>Daniel Estrada</cp:lastModifiedBy>
  <cp:revision>233</cp:revision>
  <dcterms:created xsi:type="dcterms:W3CDTF">2017-06-20T10:49:12Z</dcterms:created>
  <dcterms:modified xsi:type="dcterms:W3CDTF">2021-01-25T17:32:57Z</dcterms:modified>
  <cp:contentStatus/>
</cp:coreProperties>
</file>