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348" r:id="rId5"/>
    <p:sldId id="34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168" userDrawn="1">
          <p15:clr>
            <a:srgbClr val="A4A3A4"/>
          </p15:clr>
        </p15:guide>
        <p15:guide id="4" pos="3792" userDrawn="1">
          <p15:clr>
            <a:srgbClr val="A4A3A4"/>
          </p15:clr>
        </p15:guide>
        <p15:guide id="7" pos="4296" userDrawn="1">
          <p15:clr>
            <a:srgbClr val="A4A3A4"/>
          </p15:clr>
        </p15:guide>
        <p15:guide id="8" orient="horz" pos="3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D39"/>
    <a:srgbClr val="44ADE2"/>
    <a:srgbClr val="58595B"/>
    <a:srgbClr val="1F8FC7"/>
    <a:srgbClr val="005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930" autoAdjust="0"/>
  </p:normalViewPr>
  <p:slideViewPr>
    <p:cSldViewPr snapToGrid="0" showGuides="1">
      <p:cViewPr varScale="1">
        <p:scale>
          <a:sx n="117" d="100"/>
          <a:sy n="117" d="100"/>
        </p:scale>
        <p:origin x="108" y="156"/>
      </p:cViewPr>
      <p:guideLst>
        <p:guide pos="6168"/>
        <p:guide pos="3792"/>
        <p:guide pos="4296"/>
        <p:guide orient="horz" pos="34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31A0D-F77B-4AF6-8968-F4018AB73517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C84E-4ADF-4176-8717-2BB3B3529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3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facebook.com/AlgoSec" TargetMode="External"/><Relationship Id="rId7" Type="http://schemas.openxmlformats.org/officeDocument/2006/relationships/hyperlink" Target="https://www.youtube.com/user/AlgoSec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.png"/><Relationship Id="rId5" Type="http://schemas.openxmlformats.org/officeDocument/2006/relationships/hyperlink" Target="https://www.linkedin.com/company/algosec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twitter.com/AlgoSec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" y="532722"/>
            <a:ext cx="12187123" cy="479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0" y="5875852"/>
            <a:ext cx="2560261" cy="47248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95325" y="1429462"/>
            <a:ext cx="5394579" cy="13137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95325" y="3056053"/>
            <a:ext cx="3933825" cy="4736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55" y="5819284"/>
            <a:ext cx="1634311" cy="6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60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483813"/>
            <a:ext cx="12184258" cy="4797552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9" y="6174297"/>
            <a:ext cx="385894" cy="385894"/>
          </a:xfrm>
          <a:prstGeom prst="rect">
            <a:avLst/>
          </a:prstGeom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58" y="6174297"/>
            <a:ext cx="385894" cy="385894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56" y="6174297"/>
            <a:ext cx="385894" cy="385894"/>
          </a:xfrm>
          <a:prstGeom prst="rect">
            <a:avLst/>
          </a:prstGeom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07" y="6174297"/>
            <a:ext cx="385894" cy="38589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05509" y="193789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3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446923"/>
            <a:ext cx="10515600" cy="5267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2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497672"/>
            <a:ext cx="12192000" cy="4695112"/>
            <a:chOff x="0" y="497672"/>
            <a:chExt cx="12192000" cy="4695112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738231"/>
              <a:ext cx="12192000" cy="44545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5497550" y="497672"/>
              <a:ext cx="6694450" cy="240559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700496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95325" y="1429462"/>
            <a:ext cx="10058019" cy="13137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3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4133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446923"/>
            <a:ext cx="10515600" cy="52674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258349"/>
            <a:ext cx="10515600" cy="470101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2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ga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64870"/>
            <a:ext cx="12192000" cy="5670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268414"/>
            <a:ext cx="10515600" cy="447804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0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717550" y="1268413"/>
            <a:ext cx="10515600" cy="43846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5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>
          <a:xfrm>
            <a:off x="6953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5679931" y="1268413"/>
            <a:ext cx="5553854" cy="448584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7550" y="1268413"/>
            <a:ext cx="4694238" cy="4486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40313" y="127265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6913" y="1923526"/>
            <a:ext cx="3932237" cy="423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10"/>
          </p:nvPr>
        </p:nvSpPr>
        <p:spPr>
          <a:xfrm>
            <a:off x="698306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1"/>
          </p:nvPr>
        </p:nvSpPr>
        <p:spPr>
          <a:xfrm>
            <a:off x="695325" y="1272651"/>
            <a:ext cx="3933825" cy="4736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9"/>
          <p:cNvSpPr>
            <a:spLocks noGrp="1"/>
          </p:cNvSpPr>
          <p:nvPr>
            <p:ph type="dt" sz="half" idx="10"/>
          </p:nvPr>
        </p:nvSpPr>
        <p:spPr>
          <a:xfrm>
            <a:off x="706229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817" y="1789302"/>
            <a:ext cx="5037137" cy="423068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06229" y="1272652"/>
            <a:ext cx="5038725" cy="346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3"/>
          </p:nvPr>
        </p:nvSpPr>
        <p:spPr>
          <a:xfrm>
            <a:off x="6184692" y="1775543"/>
            <a:ext cx="5037137" cy="4230688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6183104" y="1258893"/>
            <a:ext cx="5038725" cy="346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-1874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9"/>
          <p:cNvSpPr>
            <a:spLocks noGrp="1"/>
          </p:cNvSpPr>
          <p:nvPr>
            <p:ph type="dt" sz="half" idx="10"/>
          </p:nvPr>
        </p:nvSpPr>
        <p:spPr>
          <a:xfrm>
            <a:off x="706225" y="6356350"/>
            <a:ext cx="2743200" cy="2053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fld id="{38B47C28-1AF1-4B98-A9A8-2E8452DE56C5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813" y="1794124"/>
            <a:ext cx="3379787" cy="421747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706225" y="1273952"/>
            <a:ext cx="3380853" cy="362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279688" y="1794124"/>
            <a:ext cx="3379787" cy="421747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4278100" y="1273952"/>
            <a:ext cx="3380853" cy="362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2988" y="1794124"/>
            <a:ext cx="3379787" cy="421747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6"/>
          </p:nvPr>
        </p:nvSpPr>
        <p:spPr>
          <a:xfrm>
            <a:off x="7821400" y="1273952"/>
            <a:ext cx="3380853" cy="3624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28924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474535"/>
            <a:ext cx="10526504" cy="62789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775" y="6220947"/>
            <a:ext cx="1150891" cy="4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10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2" r:id="rId5"/>
    <p:sldLayoutId id="2147483666" r:id="rId6"/>
    <p:sldLayoutId id="2147483657" r:id="rId7"/>
    <p:sldLayoutId id="2147483664" r:id="rId8"/>
    <p:sldLayoutId id="2147483665" r:id="rId9"/>
    <p:sldLayoutId id="2147483662" r:id="rId10"/>
    <p:sldLayoutId id="214748366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493" y="421756"/>
            <a:ext cx="10515600" cy="526743"/>
          </a:xfrm>
        </p:spPr>
        <p:txBody>
          <a:bodyPr>
            <a:normAutofit fontScale="90000"/>
          </a:bodyPr>
          <a:lstStyle/>
          <a:p>
            <a:r>
              <a:rPr lang="en-US" dirty="0"/>
              <a:t>Top 14 Unique Algosec Advantages 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5325" y="1258349"/>
            <a:ext cx="10515600" cy="1104605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684920"/>
              </p:ext>
            </p:extLst>
          </p:nvPr>
        </p:nvGraphicFramePr>
        <p:xfrm>
          <a:off x="323940" y="1026421"/>
          <a:ext cx="11651802" cy="3986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994">
                  <a:extLst>
                    <a:ext uri="{9D8B030D-6E8A-4147-A177-3AD203B41FA5}">
                      <a16:colId xmlns:a16="http://schemas.microsoft.com/office/drawing/2014/main" val="59506026"/>
                    </a:ext>
                  </a:extLst>
                </a:gridCol>
                <a:gridCol w="4636687">
                  <a:extLst>
                    <a:ext uri="{9D8B030D-6E8A-4147-A177-3AD203B41FA5}">
                      <a16:colId xmlns:a16="http://schemas.microsoft.com/office/drawing/2014/main" val="3777037427"/>
                    </a:ext>
                  </a:extLst>
                </a:gridCol>
                <a:gridCol w="6455121">
                  <a:extLst>
                    <a:ext uri="{9D8B030D-6E8A-4147-A177-3AD203B41FA5}">
                      <a16:colId xmlns:a16="http://schemas.microsoft.com/office/drawing/2014/main" val="795822102"/>
                    </a:ext>
                  </a:extLst>
                </a:gridCol>
              </a:tblGrid>
              <a:tr h="364726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Unique advantage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Business Benefit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904007"/>
                  </a:ext>
                </a:extLst>
              </a:tr>
              <a:tr h="38496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Automatically discover existing business application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Reduce cost by discovering applications not in use and automatically mapping application connectivity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16121"/>
                  </a:ext>
                </a:extLst>
              </a:tr>
              <a:tr h="76992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Automatically translate application connectivity requirements into firewall rules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Reduce time and cost by provisioning network connectivity for business applications in minutes, not days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Reduce time-to-market by accelerating application delivery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681271"/>
                  </a:ext>
                </a:extLst>
              </a:tr>
              <a:tr h="57744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Application connectivity impact analysis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Reduce risk by avoiding application outages due to network misconfigurations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Reduce time by quickly answering connectivity support cases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5683918"/>
                  </a:ext>
                </a:extLst>
              </a:tr>
              <a:tr h="38496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Extensive API integration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Quickly realize additional value from installed base of applications with integration to Algosec, and reduce deployment risk by keeping solution open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348786"/>
                  </a:ext>
                </a:extLst>
              </a:tr>
              <a:tr h="364726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Money back guarantee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Reduce financial risk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724117"/>
                  </a:ext>
                </a:extLst>
              </a:tr>
              <a:tr h="38496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Automatic association of firewall rules to relevant business application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Reduce time and cost in audits and rule recertification projects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10411"/>
                  </a:ext>
                </a:extLst>
              </a:tr>
              <a:tr h="364726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Enterprise Class Scalability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 you grow your business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140776"/>
                  </a:ext>
                </a:extLst>
              </a:tr>
              <a:tr h="38496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Customer satisfaction - Post-sale success focus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Going live on-time and on-budget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0933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B9A082C-37FF-481E-8FDF-83B089199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86" y="6613156"/>
            <a:ext cx="1151982" cy="1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3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493" y="421756"/>
            <a:ext cx="10515600" cy="526743"/>
          </a:xfrm>
        </p:spPr>
        <p:txBody>
          <a:bodyPr>
            <a:normAutofit fontScale="90000"/>
          </a:bodyPr>
          <a:lstStyle/>
          <a:p>
            <a:r>
              <a:rPr lang="en-US" dirty="0"/>
              <a:t>Top 14 Unique Algosec Advantages </a:t>
            </a:r>
            <a:endParaRPr lang="he-I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5325" y="1258349"/>
            <a:ext cx="10515600" cy="1104605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44663"/>
              </p:ext>
            </p:extLst>
          </p:nvPr>
        </p:nvGraphicFramePr>
        <p:xfrm>
          <a:off x="323940" y="1026421"/>
          <a:ext cx="11651802" cy="323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994">
                  <a:extLst>
                    <a:ext uri="{9D8B030D-6E8A-4147-A177-3AD203B41FA5}">
                      <a16:colId xmlns:a16="http://schemas.microsoft.com/office/drawing/2014/main" val="59506026"/>
                    </a:ext>
                  </a:extLst>
                </a:gridCol>
                <a:gridCol w="4636687">
                  <a:extLst>
                    <a:ext uri="{9D8B030D-6E8A-4147-A177-3AD203B41FA5}">
                      <a16:colId xmlns:a16="http://schemas.microsoft.com/office/drawing/2014/main" val="3777037427"/>
                    </a:ext>
                  </a:extLst>
                </a:gridCol>
                <a:gridCol w="6455121">
                  <a:extLst>
                    <a:ext uri="{9D8B030D-6E8A-4147-A177-3AD203B41FA5}">
                      <a16:colId xmlns:a16="http://schemas.microsoft.com/office/drawing/2014/main" val="795822102"/>
                    </a:ext>
                  </a:extLst>
                </a:gridCol>
              </a:tblGrid>
              <a:tr h="364726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Unique advantage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Business Benefit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904007"/>
                  </a:ext>
                </a:extLst>
              </a:tr>
              <a:tr h="38496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Firewall, Risk and Cloud experts talk to the business using business language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 collaboration by streamlining communications with the security and network operations teams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16121"/>
                  </a:ext>
                </a:extLst>
              </a:tr>
              <a:tr h="76992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Prioritizes risk from a business perspective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Leverage resources for higher value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Focus on critical business processes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681271"/>
                  </a:ext>
                </a:extLst>
              </a:tr>
              <a:tr h="57744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20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applications for PCI report </a:t>
                      </a:r>
                      <a:endParaRPr lang="en-US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 PCI</a:t>
                      </a:r>
                      <a:r>
                        <a:rPr lang="en-US" sz="120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compliance posture with automatic identification of application connecting to/from the PCI zone. (Aligned to requirement 6.1 in the PCI DSS v3.2 regulatory standard)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5683918"/>
                  </a:ext>
                </a:extLst>
              </a:tr>
              <a:tr h="38496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Connect to Algosec using your current chat tools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Simplify the use for casual users, Easily connect to the network security different departments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348786"/>
                  </a:ext>
                </a:extLst>
              </a:tr>
              <a:tr h="364726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Vulnerability on an application level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Reduce risk for business critical application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724117"/>
                  </a:ext>
                </a:extLst>
              </a:tr>
              <a:tr h="384961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Ability to use current </a:t>
                      </a:r>
                      <a:r>
                        <a:rPr lang="en-US" sz="1200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ChatOps</a:t>
                      </a: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tools to ask and perform network security actions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Enable network security self service for different IT teams using current IT tools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61041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A6DD575-B844-4BE3-A48E-06E92EFF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86" y="6613156"/>
            <a:ext cx="1151982" cy="1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osec">
      <a:dk1>
        <a:srgbClr val="44ADE2"/>
      </a:dk1>
      <a:lt1>
        <a:srgbClr val="FFFFFF"/>
      </a:lt1>
      <a:dk2>
        <a:srgbClr val="58595B"/>
      </a:dk2>
      <a:lt2>
        <a:srgbClr val="FFFFFF"/>
      </a:lt2>
      <a:accent1>
        <a:srgbClr val="44ADE2"/>
      </a:accent1>
      <a:accent2>
        <a:srgbClr val="A6CD39"/>
      </a:accent2>
      <a:accent3>
        <a:srgbClr val="007BC0"/>
      </a:accent3>
      <a:accent4>
        <a:srgbClr val="62BA46"/>
      </a:accent4>
      <a:accent5>
        <a:srgbClr val="BBBDBF"/>
      </a:accent5>
      <a:accent6>
        <a:srgbClr val="E6E7E8"/>
      </a:accent6>
      <a:hlink>
        <a:srgbClr val="A6CD39"/>
      </a:hlink>
      <a:folHlink>
        <a:srgbClr val="954F72"/>
      </a:folHlink>
    </a:clrScheme>
    <a:fontScheme name="Algosec">
      <a:majorFont>
        <a:latin typeface="Calibri Light"/>
        <a:ea typeface=""/>
        <a:cs typeface=""/>
      </a:majorFont>
      <a:minorFont>
        <a:latin typeface="Calibri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oSec Security Management Suite_template" id="{49008CEF-A03C-4B69-9976-50567D7A5DA1}" vid="{6F41F320-F650-47EB-8BF0-48DF5D4D14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FA18B49EE8D4CAECD4F9D8D913857" ma:contentTypeVersion="9" ma:contentTypeDescription="Create a new document." ma:contentTypeScope="" ma:versionID="f56d6eba70fe74cb75705e0d3c7f1510">
  <xsd:schema xmlns:xsd="http://www.w3.org/2001/XMLSchema" xmlns:xs="http://www.w3.org/2001/XMLSchema" xmlns:p="http://schemas.microsoft.com/office/2006/metadata/properties" xmlns:ns2="d58a82f0-6c44-4abb-8db8-20e7b18280f9" xmlns:ns3="6816a1ec-6403-4f68-a6af-a3cbe6afb28c" targetNamespace="http://schemas.microsoft.com/office/2006/metadata/properties" ma:root="true" ma:fieldsID="1b6cdaff29089e3522edbbab3bb58540" ns2:_="" ns3:_="">
    <xsd:import namespace="d58a82f0-6c44-4abb-8db8-20e7b18280f9"/>
    <xsd:import namespace="6816a1ec-6403-4f68-a6af-a3cbe6afb2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Use_x0020_Case" minOccurs="0"/>
                <xsd:element ref="ns2:Competi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a82f0-6c44-4abb-8db8-20e7b18280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Use_x0020_Case" ma:index="12" nillable="true" ma:displayName="Use Case" ma:internalName="Use_x0020_Ca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goSec Security Management Solution"/>
                    <xsd:enumeration value="Automate Security Change Management"/>
                    <xsd:enumeration value="Effectively Manage Application Connectivity"/>
                    <xsd:enumeration value="Avoid Business Application Outages Due to Connectivity Issues"/>
                    <xsd:enumeration value="Secure Business Transformation to the Cloud"/>
                    <xsd:enumeration value="Tie Cyber Threats and Vulnerabilities to Business Processes"/>
                    <xsd:enumeration value="Reduce Risk from Misconfigurations"/>
                    <xsd:enumeration value="Ensure Continuous Compliance"/>
                    <xsd:enumeration value="Single Pane of Glass for Security Policy Management"/>
                    <xsd:enumeration value="Finance Vertical"/>
                    <xsd:enumeration value="Application Centric Firewall Rule recertification"/>
                    <xsd:enumeration value="DevOps"/>
                    <xsd:enumeration value="Insurance Vertical"/>
                  </xsd:restriction>
                </xsd:simpleType>
              </xsd:element>
            </xsd:sequence>
          </xsd:extension>
        </xsd:complexContent>
      </xsd:complexType>
    </xsd:element>
    <xsd:element name="Competition" ma:index="13" nillable="true" ma:displayName="Competition" ma:default="0" ma:indexed="true" ma:internalName="Competition">
      <xsd:simpleType>
        <xsd:restriction base="dms:Boolean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6a1ec-6403-4f68-a6af-a3cbe6afb28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e_x0020_Case xmlns="d58a82f0-6c44-4abb-8db8-20e7b18280f9"/>
    <Competition xmlns="d58a82f0-6c44-4abb-8db8-20e7b18280f9">true</Competition>
  </documentManagement>
</p:properties>
</file>

<file path=customXml/itemProps1.xml><?xml version="1.0" encoding="utf-8"?>
<ds:datastoreItem xmlns:ds="http://schemas.openxmlformats.org/officeDocument/2006/customXml" ds:itemID="{70E9C009-B5A8-42CF-95FD-6EF58ED5F6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38B3AA-E249-4D74-8BF2-07C622D3C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8a82f0-6c44-4abb-8db8-20e7b18280f9"/>
    <ds:schemaRef ds:uri="6816a1ec-6403-4f68-a6af-a3cbe6afb2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C92733-4C47-43BF-9475-CCE476984FF7}">
  <ds:schemaRefs>
    <ds:schemaRef ds:uri="http://schemas.microsoft.com/office/2006/metadata/properties"/>
    <ds:schemaRef ds:uri="http://schemas.microsoft.com/office/infopath/2007/PartnerControls"/>
    <ds:schemaRef ds:uri="d58a82f0-6c44-4abb-8db8-20e7b18280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AlgoSec PPT Template 16-9</Template>
  <TotalTime>28840</TotalTime>
  <Words>313</Words>
  <Application>Microsoft Office PowerPoint</Application>
  <PresentationFormat>Widescreen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Top 14 Unique Algosec Advantages </vt:lpstr>
      <vt:lpstr>Top 14 Unique Algosec Advantages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ALGOSEC SECURITY MANAGEMENT SUITE</dc:title>
  <dc:creator>Nimmy Reichenberg</dc:creator>
  <cp:lastModifiedBy>Daniel Estrada</cp:lastModifiedBy>
  <cp:revision>337</cp:revision>
  <dcterms:created xsi:type="dcterms:W3CDTF">2015-09-25T13:32:04Z</dcterms:created>
  <dcterms:modified xsi:type="dcterms:W3CDTF">2021-01-25T17:36:20Z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0x01010003EFA18B49EE8D4CAECD4F9D8D913857</vt:lpwstr>
  </property>
</Properties>
</file>