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sldIdLst>
    <p:sldId id="367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168" userDrawn="1">
          <p15:clr>
            <a:srgbClr val="A4A3A4"/>
          </p15:clr>
        </p15:guide>
        <p15:guide id="4" pos="1896" userDrawn="1">
          <p15:clr>
            <a:srgbClr val="A4A3A4"/>
          </p15:clr>
        </p15:guide>
        <p15:guide id="7" pos="7176" userDrawn="1">
          <p15:clr>
            <a:srgbClr val="A4A3A4"/>
          </p15:clr>
        </p15:guide>
        <p15:guide id="8" orient="horz" pos="4176" userDrawn="1">
          <p15:clr>
            <a:srgbClr val="A4A3A4"/>
          </p15:clr>
        </p15:guide>
        <p15:guide id="9" pos="6163">
          <p15:clr>
            <a:srgbClr val="A4A3A4"/>
          </p15:clr>
        </p15:guide>
        <p15:guide id="10" pos="71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nne Godfrey" initials="JG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61"/>
    <a:srgbClr val="8EC02F"/>
    <a:srgbClr val="3D92C4"/>
    <a:srgbClr val="44ADE2"/>
    <a:srgbClr val="58595B"/>
    <a:srgbClr val="A6CD39"/>
    <a:srgbClr val="1F8FC7"/>
    <a:srgbClr val="0052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3949" autoAdjust="0"/>
    <p:restoredTop sz="99625" autoAdjust="0"/>
  </p:normalViewPr>
  <p:slideViewPr>
    <p:cSldViewPr snapToGrid="0" showGuides="1">
      <p:cViewPr varScale="1">
        <p:scale>
          <a:sx n="119" d="100"/>
          <a:sy n="119" d="100"/>
        </p:scale>
        <p:origin x="690" y="108"/>
      </p:cViewPr>
      <p:guideLst>
        <p:guide pos="6168"/>
        <p:guide pos="1896"/>
        <p:guide pos="7176"/>
        <p:guide orient="horz" pos="4176"/>
        <p:guide pos="6163"/>
        <p:guide pos="7181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31A0D-F77B-4AF6-8968-F4018AB73517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1C84E-4ADF-4176-8717-2BB3B3529D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331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Algosec we managing the leading physical, virtual and cloud firewalls in the market today, such as Checkpoint, Cisco, Fortinet, Juniper, AWS,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Vmware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Microsoft Azure ext.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this is not enough, At Algosec, we know our clients want their security management systems to seamlessly integrate with their whole ecosystem.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That’s why Algosec provides flexible integration with: SIEM solutions, Identity management systems, ITSM, Orchestration systems, Vulnerability Systems and much more.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Algosec also aligns with you business process, including different CRM and ERP applications. 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addition Algosec provides API’s that allows to easily integrate 3rd party systems.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1C84E-4ADF-4176-8717-2BB3B3529D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18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facebook.com/AlgoSec" TargetMode="External"/><Relationship Id="rId7" Type="http://schemas.openxmlformats.org/officeDocument/2006/relationships/hyperlink" Target="https://www.youtube.com/user/AlgoSec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4.png"/><Relationship Id="rId5" Type="http://schemas.openxmlformats.org/officeDocument/2006/relationships/hyperlink" Target="https://www.linkedin.com/company/algosec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hyperlink" Target="https://twitter.com/AlgoSec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" y="532722"/>
            <a:ext cx="12187123" cy="479347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695325" y="1429462"/>
            <a:ext cx="5394579" cy="13137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95325" y="3056053"/>
            <a:ext cx="3933825" cy="4736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55" y="5819284"/>
            <a:ext cx="1634311" cy="6537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848350"/>
            <a:ext cx="25527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60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orient="horz" pos="22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" y="483813"/>
            <a:ext cx="12184258" cy="4797552"/>
          </a:xfrm>
          <a:prstGeom prst="rect">
            <a:avLst/>
          </a:prstGeom>
        </p:spPr>
      </p:pic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9" y="6174297"/>
            <a:ext cx="385894" cy="385894"/>
          </a:xfrm>
          <a:prstGeom prst="rect">
            <a:avLst/>
          </a:prstGeom>
        </p:spPr>
      </p:pic>
      <p:pic>
        <p:nvPicPr>
          <p:cNvPr id="4" name="Picture 3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758" y="6174297"/>
            <a:ext cx="385894" cy="385894"/>
          </a:xfrm>
          <a:prstGeom prst="rect">
            <a:avLst/>
          </a:prstGeom>
        </p:spPr>
      </p:pic>
      <p:pic>
        <p:nvPicPr>
          <p:cNvPr id="5" name="Picture 4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256" y="6174297"/>
            <a:ext cx="385894" cy="385894"/>
          </a:xfrm>
          <a:prstGeom prst="rect">
            <a:avLst/>
          </a:prstGeom>
        </p:spPr>
      </p:pic>
      <p:pic>
        <p:nvPicPr>
          <p:cNvPr id="8" name="Picture 7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007" y="6174297"/>
            <a:ext cx="385894" cy="38589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05509" y="193789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775" y="6220947"/>
            <a:ext cx="1150891" cy="4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33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3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ex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446923"/>
            <a:ext cx="10515600" cy="52674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28924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22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497672"/>
            <a:ext cx="12192000" cy="4695112"/>
            <a:chOff x="0" y="497672"/>
            <a:chExt cx="12192000" cy="4695112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738231"/>
              <a:ext cx="12192000" cy="44545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5497550" y="497672"/>
              <a:ext cx="6694450" cy="240559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Date Placeholder 9"/>
          <p:cNvSpPr>
            <a:spLocks noGrp="1"/>
          </p:cNvSpPr>
          <p:nvPr>
            <p:ph type="dt" sz="half" idx="10"/>
          </p:nvPr>
        </p:nvSpPr>
        <p:spPr>
          <a:xfrm>
            <a:off x="700496" y="6356350"/>
            <a:ext cx="2743200" cy="2053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fld id="{38B47C28-1AF1-4B98-A9A8-2E8452DE56C5}" type="slidenum">
              <a:rPr lang="en-US" smtClean="0"/>
              <a:pPr/>
              <a:t>‹#›</a:t>
            </a:fld>
            <a:r>
              <a:rPr lang="en-US" dirty="0"/>
              <a:t> | Confidential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695325" y="1429462"/>
            <a:ext cx="10058019" cy="13137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775" y="6220947"/>
            <a:ext cx="1150891" cy="4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38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133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446923"/>
            <a:ext cx="10515600" cy="52674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258349"/>
            <a:ext cx="10515600" cy="470101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 marL="685800" indent="-2286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0"/>
          </p:nvPr>
        </p:nvSpPr>
        <p:spPr>
          <a:xfrm>
            <a:off x="695325" y="6356350"/>
            <a:ext cx="2743200" cy="2053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fld id="{38B47C28-1AF1-4B98-A9A8-2E8452DE56C5}" type="slidenum">
              <a:rPr lang="en-US" smtClean="0"/>
              <a:pPr/>
              <a:t>‹#›</a:t>
            </a:fld>
            <a:r>
              <a:rPr lang="en-US" dirty="0"/>
              <a:t> | Confidential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28924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775" y="6220947"/>
            <a:ext cx="1150891" cy="4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26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egati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4870"/>
            <a:ext cx="12192000" cy="5670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268414"/>
            <a:ext cx="10515600" cy="447804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Date Placeholder 9"/>
          <p:cNvSpPr>
            <a:spLocks noGrp="1"/>
          </p:cNvSpPr>
          <p:nvPr>
            <p:ph type="dt" sz="half" idx="10"/>
          </p:nvPr>
        </p:nvSpPr>
        <p:spPr>
          <a:xfrm>
            <a:off x="695325" y="6356350"/>
            <a:ext cx="2743200" cy="2053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fld id="{38B47C28-1AF1-4B98-A9A8-2E8452DE56C5}" type="slidenum">
              <a:rPr lang="en-US" smtClean="0"/>
              <a:pPr/>
              <a:t>‹#›</a:t>
            </a:fld>
            <a:r>
              <a:rPr lang="en-US" dirty="0"/>
              <a:t> | Confidential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28924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474535"/>
            <a:ext cx="10526504" cy="627891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775" y="6220947"/>
            <a:ext cx="1150891" cy="4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1"/>
          </p:nvPr>
        </p:nvSpPr>
        <p:spPr>
          <a:xfrm>
            <a:off x="695325" y="6356350"/>
            <a:ext cx="2743200" cy="2053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fld id="{38B47C28-1AF1-4B98-A9A8-2E8452DE56C5}" type="slidenum">
              <a:rPr lang="en-US" smtClean="0"/>
              <a:pPr/>
              <a:t>‹#›</a:t>
            </a:fld>
            <a:r>
              <a:rPr lang="en-US" dirty="0"/>
              <a:t> | Confidential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28924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717550" y="1268413"/>
            <a:ext cx="10515600" cy="43846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474535"/>
            <a:ext cx="10526504" cy="627891"/>
          </a:xfrm>
          <a:prstGeom prst="rect">
            <a:avLst/>
          </a:prstGeom>
        </p:spPr>
        <p:txBody>
          <a:bodyPr/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775" y="6220947"/>
            <a:ext cx="1150891" cy="4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54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1"/>
          </p:nvPr>
        </p:nvSpPr>
        <p:spPr>
          <a:xfrm>
            <a:off x="695325" y="6356350"/>
            <a:ext cx="2743200" cy="2053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fld id="{38B47C28-1AF1-4B98-A9A8-2E8452DE56C5}" type="slidenum">
              <a:rPr lang="en-US" smtClean="0"/>
              <a:pPr/>
              <a:t>‹#›</a:t>
            </a:fld>
            <a:r>
              <a:rPr lang="en-US" dirty="0"/>
              <a:t> | Confidential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28924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5679931" y="1268413"/>
            <a:ext cx="5553854" cy="448584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7550" y="1268413"/>
            <a:ext cx="4694238" cy="4486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474535"/>
            <a:ext cx="10526504" cy="627891"/>
          </a:xfrm>
          <a:prstGeom prst="rect">
            <a:avLst/>
          </a:prstGeom>
        </p:spPr>
        <p:txBody>
          <a:bodyPr/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775" y="6220947"/>
            <a:ext cx="1150891" cy="4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9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40313" y="1272651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6913" y="1923526"/>
            <a:ext cx="3932237" cy="423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9"/>
          <p:cNvSpPr>
            <a:spLocks noGrp="1"/>
          </p:cNvSpPr>
          <p:nvPr>
            <p:ph type="dt" sz="half" idx="10"/>
          </p:nvPr>
        </p:nvSpPr>
        <p:spPr>
          <a:xfrm>
            <a:off x="698306" y="6356350"/>
            <a:ext cx="2743200" cy="2053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fld id="{38B47C28-1AF1-4B98-A9A8-2E8452DE56C5}" type="slidenum">
              <a:rPr lang="en-US" smtClean="0"/>
              <a:pPr/>
              <a:t>‹#›</a:t>
            </a:fld>
            <a:r>
              <a:rPr lang="en-US" dirty="0"/>
              <a:t> | Confidential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1"/>
          </p:nvPr>
        </p:nvSpPr>
        <p:spPr>
          <a:xfrm>
            <a:off x="695325" y="1272651"/>
            <a:ext cx="3933825" cy="4736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28924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474535"/>
            <a:ext cx="10526504" cy="627891"/>
          </a:xfrm>
          <a:prstGeom prst="rect">
            <a:avLst/>
          </a:prstGeom>
        </p:spPr>
        <p:txBody>
          <a:bodyPr/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775" y="6220947"/>
            <a:ext cx="1150891" cy="4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0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9"/>
          <p:cNvSpPr>
            <a:spLocks noGrp="1"/>
          </p:cNvSpPr>
          <p:nvPr>
            <p:ph type="dt" sz="half" idx="10"/>
          </p:nvPr>
        </p:nvSpPr>
        <p:spPr>
          <a:xfrm>
            <a:off x="706229" y="6356350"/>
            <a:ext cx="2743200" cy="2053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fld id="{38B47C28-1AF1-4B98-A9A8-2E8452DE56C5}" type="slidenum">
              <a:rPr lang="en-US" smtClean="0"/>
              <a:pPr/>
              <a:t>‹#›</a:t>
            </a:fld>
            <a:r>
              <a:rPr lang="en-US" dirty="0"/>
              <a:t> | Confidential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817" y="1789302"/>
            <a:ext cx="5037137" cy="4230688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  <a:lvl2pPr marL="742950" indent="-285750">
              <a:buFont typeface="Arial" panose="020B0604020202020204" pitchFamily="34" charset="0"/>
              <a:buChar char="•"/>
              <a:defRPr sz="1400"/>
            </a:lvl2pPr>
            <a:lvl3pPr marL="1085850" indent="-171450">
              <a:buFont typeface="Arial" panose="020B0604020202020204" pitchFamily="34" charset="0"/>
              <a:buChar char="•"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2"/>
          </p:nvPr>
        </p:nvSpPr>
        <p:spPr>
          <a:xfrm>
            <a:off x="706229" y="1272652"/>
            <a:ext cx="5038725" cy="3464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3"/>
          </p:nvPr>
        </p:nvSpPr>
        <p:spPr>
          <a:xfrm>
            <a:off x="6184692" y="1775543"/>
            <a:ext cx="5037137" cy="4230688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  <a:lvl2pPr marL="742950" indent="-285750">
              <a:buFont typeface="Arial" panose="020B0604020202020204" pitchFamily="34" charset="0"/>
              <a:buChar char="•"/>
              <a:defRPr sz="1400"/>
            </a:lvl2pPr>
            <a:lvl3pPr marL="1085850" indent="-171450">
              <a:buFont typeface="Arial" panose="020B0604020202020204" pitchFamily="34" charset="0"/>
              <a:buChar char="•"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4"/>
          </p:nvPr>
        </p:nvSpPr>
        <p:spPr>
          <a:xfrm>
            <a:off x="6183104" y="1258893"/>
            <a:ext cx="5038725" cy="3464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-1874"/>
            <a:ext cx="12192000" cy="28924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474535"/>
            <a:ext cx="10526504" cy="627891"/>
          </a:xfrm>
          <a:prstGeom prst="rect">
            <a:avLst/>
          </a:prstGeom>
        </p:spPr>
        <p:txBody>
          <a:bodyPr/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775" y="6220947"/>
            <a:ext cx="1150891" cy="4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0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9"/>
          <p:cNvSpPr>
            <a:spLocks noGrp="1"/>
          </p:cNvSpPr>
          <p:nvPr>
            <p:ph type="dt" sz="half" idx="10"/>
          </p:nvPr>
        </p:nvSpPr>
        <p:spPr>
          <a:xfrm>
            <a:off x="706225" y="6356350"/>
            <a:ext cx="2743200" cy="2053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fld id="{38B47C28-1AF1-4B98-A9A8-2E8452DE56C5}" type="slidenum">
              <a:rPr lang="en-US" smtClean="0"/>
              <a:pPr/>
              <a:t>‹#›</a:t>
            </a:fld>
            <a:r>
              <a:rPr lang="en-US" dirty="0"/>
              <a:t> | Confidential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813" y="1794124"/>
            <a:ext cx="3379787" cy="4217477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  <a:lvl2pPr marL="742950" indent="-285750">
              <a:buFont typeface="Arial" panose="020B0604020202020204" pitchFamily="34" charset="0"/>
              <a:buChar char="•"/>
              <a:defRPr sz="1400"/>
            </a:lvl2pPr>
            <a:lvl3pPr marL="1085850" indent="-171450">
              <a:buFont typeface="Arial" panose="020B0604020202020204" pitchFamily="34" charset="0"/>
              <a:buChar char="•"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2"/>
          </p:nvPr>
        </p:nvSpPr>
        <p:spPr>
          <a:xfrm>
            <a:off x="706225" y="1273952"/>
            <a:ext cx="3380853" cy="3624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3"/>
          </p:nvPr>
        </p:nvSpPr>
        <p:spPr>
          <a:xfrm>
            <a:off x="4279688" y="1794124"/>
            <a:ext cx="3379787" cy="4217477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  <a:lvl2pPr marL="742950" indent="-285750">
              <a:buFont typeface="Arial" panose="020B0604020202020204" pitchFamily="34" charset="0"/>
              <a:buChar char="•"/>
              <a:defRPr sz="1400"/>
            </a:lvl2pPr>
            <a:lvl3pPr marL="1085850" indent="-171450">
              <a:buFont typeface="Arial" panose="020B0604020202020204" pitchFamily="34" charset="0"/>
              <a:buChar char="•"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4278100" y="1273952"/>
            <a:ext cx="3380853" cy="3624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822988" y="1794124"/>
            <a:ext cx="3379787" cy="4217477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  <a:lvl2pPr marL="742950" indent="-285750">
              <a:buFont typeface="Arial" panose="020B0604020202020204" pitchFamily="34" charset="0"/>
              <a:buChar char="•"/>
              <a:defRPr sz="1400"/>
            </a:lvl2pPr>
            <a:lvl3pPr marL="1085850" indent="-171450">
              <a:buFont typeface="Arial" panose="020B0604020202020204" pitchFamily="34" charset="0"/>
              <a:buChar char="•"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6"/>
          </p:nvPr>
        </p:nvSpPr>
        <p:spPr>
          <a:xfrm>
            <a:off x="7821400" y="1273952"/>
            <a:ext cx="3380853" cy="3624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12192000" cy="28924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474535"/>
            <a:ext cx="10526504" cy="627891"/>
          </a:xfrm>
          <a:prstGeom prst="rect">
            <a:avLst/>
          </a:prstGeom>
        </p:spPr>
        <p:txBody>
          <a:bodyPr/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775" y="6220947"/>
            <a:ext cx="1150891" cy="4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10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2" r:id="rId5"/>
    <p:sldLayoutId id="2147483666" r:id="rId6"/>
    <p:sldLayoutId id="2147483657" r:id="rId7"/>
    <p:sldLayoutId id="2147483664" r:id="rId8"/>
    <p:sldLayoutId id="2147483665" r:id="rId9"/>
    <p:sldLayoutId id="2147483662" r:id="rId10"/>
    <p:sldLayoutId id="214748366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orient="horz" pos="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file://localhost/Pixel%20Publishing/AlgoSec/20144%20Ecosystem%20slide%20separate%20logos/Logos/F5.png" TargetMode="External"/><Relationship Id="rId21" Type="http://schemas.openxmlformats.org/officeDocument/2006/relationships/image" Target="../media/image19.png"/><Relationship Id="rId42" Type="http://schemas.openxmlformats.org/officeDocument/2006/relationships/image" Target="file://localhost/Pixel%20Publishing/AlgoSec/20144%20Ecosystem%20slide%20separate%20logos/Logos/Authentication%20Authorization/Cyberark.png" TargetMode="External"/><Relationship Id="rId47" Type="http://schemas.openxmlformats.org/officeDocument/2006/relationships/image" Target="../media/image32.png"/><Relationship Id="rId63" Type="http://schemas.openxmlformats.org/officeDocument/2006/relationships/image" Target="../media/image40.png"/><Relationship Id="rId68" Type="http://schemas.openxmlformats.org/officeDocument/2006/relationships/image" Target="../media/image43.png"/><Relationship Id="rId84" Type="http://schemas.openxmlformats.org/officeDocument/2006/relationships/image" Target="file://localhost/Pixel%20Publishing/AlgoSec/20151%20Ecosystem%20slide%20update/Logos/Chatops/slack.png" TargetMode="External"/><Relationship Id="rId16" Type="http://schemas.openxmlformats.org/officeDocument/2006/relationships/image" Target="../media/image16.png"/><Relationship Id="rId11" Type="http://schemas.openxmlformats.org/officeDocument/2006/relationships/image" Target="file://localhost/Pixel%20Publishing/AlgoSec/20144%20Ecosystem%20slide%20separate%20logos/images/Authentication-Authorization.png" TargetMode="External"/><Relationship Id="rId32" Type="http://schemas.openxmlformats.org/officeDocument/2006/relationships/image" Target="file://localhost/Pixel%20Publishing/AlgoSec/20144%20Ecosystem%20slide%20separate%20logos/Logos/Fortinet.png" TargetMode="External"/><Relationship Id="rId37" Type="http://schemas.openxmlformats.org/officeDocument/2006/relationships/image" Target="../media/image27.png"/><Relationship Id="rId53" Type="http://schemas.openxmlformats.org/officeDocument/2006/relationships/image" Target="../media/image35.png"/><Relationship Id="rId58" Type="http://schemas.openxmlformats.org/officeDocument/2006/relationships/image" Target="file://localhost/Pixel%20Publishing/AlgoSec/20144%20Ecosystem%20slide%20separate%20logos/Logos/ITSM/hp.png" TargetMode="External"/><Relationship Id="rId74" Type="http://schemas.openxmlformats.org/officeDocument/2006/relationships/image" Target="../media/image47.png"/><Relationship Id="rId79" Type="http://schemas.openxmlformats.org/officeDocument/2006/relationships/image" Target="file://localhost/Pixel%20Publishing/AlgoSec/20151%20Ecosystem%20slide%20update/Logos/Orchestration/ansible.png" TargetMode="External"/><Relationship Id="rId5" Type="http://schemas.openxmlformats.org/officeDocument/2006/relationships/image" Target="file://localhost/Pixel%20Publishing/AlgoSec/20144%20Ecosystem%20slide%20separate%20logos/images/Network_Security_devices.png" TargetMode="External"/><Relationship Id="rId19" Type="http://schemas.openxmlformats.org/officeDocument/2006/relationships/image" Target="file://localhost/Pixel%20Publishing/AlgoSec/20144%20Ecosystem%20slide%20separate%20logos/images/Vulnerability_scanners.png" TargetMode="External"/><Relationship Id="rId14" Type="http://schemas.openxmlformats.org/officeDocument/2006/relationships/image" Target="../media/image15.png"/><Relationship Id="rId22" Type="http://schemas.openxmlformats.org/officeDocument/2006/relationships/image" Target="file://localhost/Pixel%20Publishing/AlgoSec/18339%20Ecosystem%20slide/save%20as%20pictures/Pieces/Center_puzzle_piece.png" TargetMode="External"/><Relationship Id="rId27" Type="http://schemas.openxmlformats.org/officeDocument/2006/relationships/image" Target="../media/image22.png"/><Relationship Id="rId30" Type="http://schemas.openxmlformats.org/officeDocument/2006/relationships/image" Target="file://localhost/Pixel%20Publishing/AlgoSec/20144%20Ecosystem%20slide%20separate%20logos/Logos/Huawei.png" TargetMode="External"/><Relationship Id="rId35" Type="http://schemas.openxmlformats.org/officeDocument/2006/relationships/image" Target="../media/image26.png"/><Relationship Id="rId43" Type="http://schemas.openxmlformats.org/officeDocument/2006/relationships/image" Target="../media/image30.png"/><Relationship Id="rId48" Type="http://schemas.openxmlformats.org/officeDocument/2006/relationships/image" Target="file://localhost/Pixel%20Publishing/AlgoSec/20144%20Ecosystem%20slide%20separate%20logos/Logos/Vulnerability%20scanners/tenable.png" TargetMode="External"/><Relationship Id="rId56" Type="http://schemas.openxmlformats.org/officeDocument/2006/relationships/image" Target="file://localhost/Pixel%20Publishing/AlgoSec/20144%20Ecosystem%20slide%20separate%20logos/Logos/ITSM/bmc.png" TargetMode="External"/><Relationship Id="rId64" Type="http://schemas.openxmlformats.org/officeDocument/2006/relationships/image" Target="file://localhost/Pixel%20Publishing/AlgoSec/20144%20Ecosystem%20slide%20separate%20logos/Logos/SIEM%20SOAR/Resilient.png" TargetMode="External"/><Relationship Id="rId69" Type="http://schemas.openxmlformats.org/officeDocument/2006/relationships/image" Target="../media/image44.png"/><Relationship Id="rId77" Type="http://schemas.openxmlformats.org/officeDocument/2006/relationships/image" Target="file://localhost/Pixel%20Publishing/AlgoSec/20151%20Ecosystem%20slide%20update/Logos/Network%20&amp;%20Security%20Devices/Broadcom.png" TargetMode="External"/><Relationship Id="rId8" Type="http://schemas.openxmlformats.org/officeDocument/2006/relationships/image" Target="../media/image12.png"/><Relationship Id="rId51" Type="http://schemas.openxmlformats.org/officeDocument/2006/relationships/image" Target="../media/image34.png"/><Relationship Id="rId72" Type="http://schemas.openxmlformats.org/officeDocument/2006/relationships/image" Target="../media/image46.png"/><Relationship Id="rId80" Type="http://schemas.openxmlformats.org/officeDocument/2006/relationships/image" Target="../media/image50.png"/><Relationship Id="rId85" Type="http://schemas.openxmlformats.org/officeDocument/2006/relationships/image" Target="../media/image53.png"/><Relationship Id="rId3" Type="http://schemas.openxmlformats.org/officeDocument/2006/relationships/hyperlink" Target="http://www.algosec.com/en/products_solutions/products/supported_devices" TargetMode="External"/><Relationship Id="rId12" Type="http://schemas.openxmlformats.org/officeDocument/2006/relationships/image" Target="../media/image14.png"/><Relationship Id="rId17" Type="http://schemas.openxmlformats.org/officeDocument/2006/relationships/image" Target="file://localhost/Pixel%20Publishing/AlgoSec/20144%20Ecosystem%20slide%20separate%20logos/images/Orch_sys.png" TargetMode="External"/><Relationship Id="rId25" Type="http://schemas.openxmlformats.org/officeDocument/2006/relationships/image" Target="../media/image21.png"/><Relationship Id="rId33" Type="http://schemas.openxmlformats.org/officeDocument/2006/relationships/image" Target="../media/image25.png"/><Relationship Id="rId38" Type="http://schemas.openxmlformats.org/officeDocument/2006/relationships/image" Target="file://localhost/Pixel%20Publishing/AlgoSec/20144%20Ecosystem%20slide%20separate%20logos/Logos/Cloud%20SDN/AWS.png" TargetMode="External"/><Relationship Id="rId46" Type="http://schemas.openxmlformats.org/officeDocument/2006/relationships/image" Target="file://localhost/Pixel%20Publishing/AlgoSec/20144%20Ecosystem%20slide%20separate%20logos/Logos/Vulnerability%20scanners/Qualys.png" TargetMode="External"/><Relationship Id="rId59" Type="http://schemas.openxmlformats.org/officeDocument/2006/relationships/image" Target="../media/image38.png"/><Relationship Id="rId67" Type="http://schemas.openxmlformats.org/officeDocument/2006/relationships/image" Target="../media/image42.png"/><Relationship Id="rId20" Type="http://schemas.openxmlformats.org/officeDocument/2006/relationships/image" Target="../media/image18.png"/><Relationship Id="rId41" Type="http://schemas.openxmlformats.org/officeDocument/2006/relationships/image" Target="../media/image29.png"/><Relationship Id="rId54" Type="http://schemas.openxmlformats.org/officeDocument/2006/relationships/image" Target="file://localhost/Pixel%20Publishing/AlgoSec/20144%20Ecosystem%20slide%20separate%20logos/Logos/Orchestration%20systems/Chef.png" TargetMode="External"/><Relationship Id="rId62" Type="http://schemas.openxmlformats.org/officeDocument/2006/relationships/image" Target="file://localhost/Pixel%20Publishing/AlgoSec/20144%20Ecosystem%20slide%20separate%20logos/Logos/SIEM%20SOAR/splunk.png" TargetMode="External"/><Relationship Id="rId70" Type="http://schemas.openxmlformats.org/officeDocument/2006/relationships/image" Target="../media/image45.png"/><Relationship Id="rId75" Type="http://schemas.openxmlformats.org/officeDocument/2006/relationships/image" Target="file://localhost/Pixel%20Publishing/AlgoSec/20151%20Ecosystem%20slide%20update/Logos/Network%20&amp;%20Security%20Devices/PaloAlto.png" TargetMode="External"/><Relationship Id="rId83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5" Type="http://schemas.openxmlformats.org/officeDocument/2006/relationships/image" Target="file://localhost/Pixel%20Publishing/AlgoSec/20144%20Ecosystem%20slide%20separate%20logos/images/SIEM_SOAR.png" TargetMode="External"/><Relationship Id="rId23" Type="http://schemas.openxmlformats.org/officeDocument/2006/relationships/image" Target="../media/image20.png"/><Relationship Id="rId28" Type="http://schemas.openxmlformats.org/officeDocument/2006/relationships/image" Target="file://localhost/Pixel%20Publishing/AlgoSec/20144%20Ecosystem%20slide%20separate%20logos/Logos/checkpoint.png" TargetMode="External"/><Relationship Id="rId36" Type="http://schemas.openxmlformats.org/officeDocument/2006/relationships/image" Target="file://localhost/Pixel%20Publishing/AlgoSec/20144%20Ecosystem%20slide%20separate%20logos/Logos/Cloud%20SDN/VMware.png" TargetMode="External"/><Relationship Id="rId49" Type="http://schemas.openxmlformats.org/officeDocument/2006/relationships/image" Target="../media/image33.png"/><Relationship Id="rId57" Type="http://schemas.openxmlformats.org/officeDocument/2006/relationships/image" Target="../media/image37.png"/><Relationship Id="rId10" Type="http://schemas.openxmlformats.org/officeDocument/2006/relationships/image" Target="../media/image13.png"/><Relationship Id="rId31" Type="http://schemas.openxmlformats.org/officeDocument/2006/relationships/image" Target="../media/image24.png"/><Relationship Id="rId44" Type="http://schemas.openxmlformats.org/officeDocument/2006/relationships/image" Target="file://localhost/Pixel%20Publishing/AlgoSec/20144%20Ecosystem%20slide%20separate%20logos/Logos/Authentication%20Authorization/windows.png" TargetMode="External"/><Relationship Id="rId52" Type="http://schemas.openxmlformats.org/officeDocument/2006/relationships/image" Target="file://localhost/Pixel%20Publishing/AlgoSec/20144%20Ecosystem%20slide%20separate%20logos/Logos/Orchestration%20systems/Puppet.png" TargetMode="External"/><Relationship Id="rId60" Type="http://schemas.openxmlformats.org/officeDocument/2006/relationships/image" Target="file://localhost/Pixel%20Publishing/AlgoSec/20144%20Ecosystem%20slide%20separate%20logos/Logos/SIEM%20SOAR/IBM-Radar.png" TargetMode="External"/><Relationship Id="rId65" Type="http://schemas.openxmlformats.org/officeDocument/2006/relationships/image" Target="../media/image41.png"/><Relationship Id="rId73" Type="http://schemas.openxmlformats.org/officeDocument/2006/relationships/image" Target="file://localhost/Pixel%20Publishing/AlgoSec/20144%20Ecosystem%20slide%20separate%20logos/Logos/Juniper.png" TargetMode="External"/><Relationship Id="rId78" Type="http://schemas.openxmlformats.org/officeDocument/2006/relationships/image" Target="../media/image49.png"/><Relationship Id="rId81" Type="http://schemas.openxmlformats.org/officeDocument/2006/relationships/image" Target="../media/image51.png"/><Relationship Id="rId86" Type="http://schemas.openxmlformats.org/officeDocument/2006/relationships/image" Target="file://localhost/Pixel%20Publishing/AlgoSec/20151%20Ecosystem%20slide%20update/Logos/Chatops/TEAMS.png" TargetMode="External"/><Relationship Id="rId4" Type="http://schemas.openxmlformats.org/officeDocument/2006/relationships/image" Target="../media/image10.png"/><Relationship Id="rId9" Type="http://schemas.openxmlformats.org/officeDocument/2006/relationships/image" Target="file://localhost/Pixel%20Publishing/AlgoSec/20144%20Ecosystem%20slide%20separate%20logos/images/Cloud_SDN.png" TargetMode="External"/><Relationship Id="rId13" Type="http://schemas.openxmlformats.org/officeDocument/2006/relationships/image" Target="file://localhost/Pixel%20Publishing/AlgoSec/20144%20Ecosystem%20slide%20separate%20logos/images/CHATOPS.png" TargetMode="External"/><Relationship Id="rId18" Type="http://schemas.openxmlformats.org/officeDocument/2006/relationships/image" Target="../media/image17.png"/><Relationship Id="rId39" Type="http://schemas.openxmlformats.org/officeDocument/2006/relationships/image" Target="../media/image28.png"/><Relationship Id="rId34" Type="http://schemas.openxmlformats.org/officeDocument/2006/relationships/image" Target="file://localhost/Pixel%20Publishing/AlgoSec/20144%20Ecosystem%20slide%20separate%20logos/Logos/Cloud%20SDN/Azure.png" TargetMode="External"/><Relationship Id="rId50" Type="http://schemas.openxmlformats.org/officeDocument/2006/relationships/image" Target="file://localhost/Pixel%20Publishing/AlgoSec/20144%20Ecosystem%20slide%20separate%20logos/Logos/Vulnerability%20scanners/Rapid7.png" TargetMode="External"/><Relationship Id="rId55" Type="http://schemas.openxmlformats.org/officeDocument/2006/relationships/image" Target="../media/image36.png"/><Relationship Id="rId76" Type="http://schemas.openxmlformats.org/officeDocument/2006/relationships/image" Target="../media/image48.png"/><Relationship Id="rId7" Type="http://schemas.openxmlformats.org/officeDocument/2006/relationships/image" Target="file://localhost/Pixel%20Publishing/AlgoSec/20144%20Ecosystem%20slide%20separate%20logos/images/ITSM.png" TargetMode="External"/><Relationship Id="rId71" Type="http://schemas.openxmlformats.org/officeDocument/2006/relationships/image" Target="file://localhost/Pixel%20Publishing/AlgoSec/20144%20Ecosystem%20slide%20separate%20logos/Logos/Arista.png" TargetMode="External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3.png"/><Relationship Id="rId24" Type="http://schemas.openxmlformats.org/officeDocument/2006/relationships/image" Target="file://localhost/Pixel%20Publishing/AlgoSec/20144%20Ecosystem%20slide%20separate%20logos/Logos/Cisco_Partner.png" TargetMode="External"/><Relationship Id="rId40" Type="http://schemas.openxmlformats.org/officeDocument/2006/relationships/image" Target="file://localhost/Pixel%20Publishing/AlgoSec/20144%20Ecosystem%20slide%20separate%20logos/Logos/Authentication%20Authorization/SAML.png" TargetMode="External"/><Relationship Id="rId45" Type="http://schemas.openxmlformats.org/officeDocument/2006/relationships/image" Target="../media/image31.png"/><Relationship Id="rId66" Type="http://schemas.openxmlformats.org/officeDocument/2006/relationships/image" Target="file://localhost/Pixel%20Publishing/AlgoSec/20144%20Ecosystem%20slide%20separate%20logos/Logos/CHATOPS/skype.png" TargetMode="External"/><Relationship Id="rId87" Type="http://schemas.openxmlformats.org/officeDocument/2006/relationships/image" Target="../media/image54.png"/><Relationship Id="rId61" Type="http://schemas.openxmlformats.org/officeDocument/2006/relationships/image" Target="../media/image39.png"/><Relationship Id="rId82" Type="http://schemas.openxmlformats.org/officeDocument/2006/relationships/image" Target="file://localhost/Pixel%20Publishing/AlgoSec/20151%20Ecosystem%20slide%20update/Logos/ITSM/service-now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le 3">
            <a:extLst>
              <a:ext uri="{FF2B5EF4-FFF2-40B4-BE49-F238E27FC236}">
                <a16:creationId xmlns:a16="http://schemas.microsoft.com/office/drawing/2014/main" id="{A2F8720C-CFA1-4BAB-AFC5-A3D481B2E725}"/>
              </a:ext>
            </a:extLst>
          </p:cNvPr>
          <p:cNvSpPr txBox="1">
            <a:spLocks/>
          </p:cNvSpPr>
          <p:nvPr/>
        </p:nvSpPr>
        <p:spPr>
          <a:xfrm>
            <a:off x="814647" y="499288"/>
            <a:ext cx="3037826" cy="10719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44ADE2"/>
                </a:solidFill>
              </a:rPr>
              <a:t>The AlgoSec ecosystem</a:t>
            </a:r>
            <a:br>
              <a:rPr lang="en-US" dirty="0"/>
            </a:b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C820F8-2FAD-4D9D-B03C-58E4950E898F}"/>
              </a:ext>
            </a:extLst>
          </p:cNvPr>
          <p:cNvSpPr/>
          <p:nvPr/>
        </p:nvSpPr>
        <p:spPr>
          <a:xfrm>
            <a:off x="609600" y="5106564"/>
            <a:ext cx="2365829" cy="329683"/>
          </a:xfrm>
          <a:prstGeom prst="rect">
            <a:avLst/>
          </a:prstGeom>
          <a:solidFill>
            <a:srgbClr val="005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Integrate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A21E6C2-89CD-4EF3-9E5B-5A9B8F54C03D}"/>
              </a:ext>
            </a:extLst>
          </p:cNvPr>
          <p:cNvSpPr/>
          <p:nvPr/>
        </p:nvSpPr>
        <p:spPr>
          <a:xfrm>
            <a:off x="609599" y="4632921"/>
            <a:ext cx="2365829" cy="329683"/>
          </a:xfrm>
          <a:prstGeom prst="rect">
            <a:avLst/>
          </a:prstGeom>
          <a:solidFill>
            <a:srgbClr val="8EC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Business Process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C5DB46-63AB-4995-98B0-A10549C50A1E}"/>
              </a:ext>
            </a:extLst>
          </p:cNvPr>
          <p:cNvSpPr/>
          <p:nvPr/>
        </p:nvSpPr>
        <p:spPr>
          <a:xfrm>
            <a:off x="609599" y="6306061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44ADE2"/>
                </a:solidFill>
              </a:rPr>
              <a:t>For a complete </a:t>
            </a:r>
            <a:r>
              <a:rPr lang="en-US" sz="1400">
                <a:solidFill>
                  <a:srgbClr val="44ADE2"/>
                </a:solidFill>
              </a:rPr>
              <a:t>list of </a:t>
            </a:r>
            <a:r>
              <a:rPr lang="en-US" sz="1400" dirty="0">
                <a:solidFill>
                  <a:srgbClr val="44ADE2"/>
                </a:solidFill>
              </a:rPr>
              <a:t>supported devices </a:t>
            </a:r>
            <a:r>
              <a:rPr lang="en-US" sz="1400" dirty="0">
                <a:solidFill>
                  <a:srgbClr val="44ADE2"/>
                </a:solidFill>
                <a:hlinkClick r:id="rId3"/>
              </a:rPr>
              <a:t>visit www.algosec.com</a:t>
            </a:r>
            <a:endParaRPr lang="en-US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C822BE-7D00-4107-BC20-B180A687C211}"/>
              </a:ext>
            </a:extLst>
          </p:cNvPr>
          <p:cNvPicPr preferRelativeResize="0">
            <a:picLocks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236" y="442082"/>
            <a:ext cx="2951798" cy="2945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CB7E9A-F4BB-4AA3-99A5-2279E098245C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359" y="4105374"/>
            <a:ext cx="1623499" cy="24382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A90B0E-45EE-4DCD-804B-6543D83C0E8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830" y="438029"/>
            <a:ext cx="3099064" cy="29410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963727-BFB5-4A2F-9A1A-8AE772497C9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270" y="3766790"/>
            <a:ext cx="2418624" cy="22180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8207D2D-A223-41E6-8489-E60673406AC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789" y="4071296"/>
            <a:ext cx="1644795" cy="23549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CBFF20B-EA12-4EA1-B822-C7B19D6AE75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945" y="4259980"/>
            <a:ext cx="1446266" cy="25461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EEAAA1C-C3A8-466C-B194-F89C9D37C1E1}"/>
              </a:ext>
            </a:extLst>
          </p:cNvPr>
          <p:cNvPicPr>
            <a:picLocks noChangeAspect="1"/>
          </p:cNvPicPr>
          <p:nvPr/>
        </p:nvPicPr>
        <p:blipFill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418" y="3787578"/>
            <a:ext cx="2242787" cy="20300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19BAA96-8157-4ADE-9D34-9505C401F7D7}"/>
              </a:ext>
            </a:extLst>
          </p:cNvPr>
          <p:cNvPicPr>
            <a:picLocks noChangeAspect="1"/>
          </p:cNvPicPr>
          <p:nvPr/>
        </p:nvPicPr>
        <p:blipFill>
          <a:blip r:embed="rId18" r:link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352" y="3360026"/>
            <a:ext cx="2537678" cy="128098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0A90A2E-6F7D-44E3-9D66-C3FBBF258789}"/>
              </a:ext>
            </a:extLst>
          </p:cNvPr>
          <p:cNvSpPr/>
          <p:nvPr/>
        </p:nvSpPr>
        <p:spPr>
          <a:xfrm>
            <a:off x="609599" y="4123303"/>
            <a:ext cx="2365829" cy="329683"/>
          </a:xfrm>
          <a:prstGeom prst="rect">
            <a:avLst/>
          </a:prstGeom>
          <a:solidFill>
            <a:srgbClr val="3D9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Manage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7581B2-B2C5-4295-80EB-569D01A0BF4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12" y="3354007"/>
            <a:ext cx="2641454" cy="15702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A1C966-6F66-47BF-909E-E08B4264E835}"/>
              </a:ext>
            </a:extLst>
          </p:cNvPr>
          <p:cNvPicPr>
            <a:picLocks noChangeAspect="1"/>
          </p:cNvPicPr>
          <p:nvPr/>
        </p:nvPicPr>
        <p:blipFill>
          <a:blip r:embed="rId21" r:link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763" y="2407593"/>
            <a:ext cx="2353599" cy="2162696"/>
          </a:xfrm>
          <a:prstGeom prst="rect">
            <a:avLst/>
          </a:prstGeom>
        </p:spPr>
      </p:pic>
      <p:pic>
        <p:nvPicPr>
          <p:cNvPr id="4" name="Cisco_Partner.png" descr="/Pixel Publishing/AlgoSec/20144 Ecosystem slide separate logos/Logos/Cisco_Partner.png"/>
          <p:cNvPicPr>
            <a:picLocks noChangeAspect="1"/>
          </p:cNvPicPr>
          <p:nvPr/>
        </p:nvPicPr>
        <p:blipFill>
          <a:blip r:embed="rId23" r:link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24" y="781224"/>
            <a:ext cx="677970" cy="541072"/>
          </a:xfrm>
          <a:prstGeom prst="rect">
            <a:avLst/>
          </a:prstGeom>
        </p:spPr>
      </p:pic>
      <p:pic>
        <p:nvPicPr>
          <p:cNvPr id="5" name="F5.png" descr="/Pixel Publishing/AlgoSec/20144 Ecosystem slide separate logos/Logos/F5.png"/>
          <p:cNvPicPr>
            <a:picLocks noChangeAspect="1"/>
          </p:cNvPicPr>
          <p:nvPr/>
        </p:nvPicPr>
        <p:blipFill>
          <a:blip r:embed="rId25" r:link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522" y="1046797"/>
            <a:ext cx="390136" cy="358674"/>
          </a:xfrm>
          <a:prstGeom prst="rect">
            <a:avLst/>
          </a:prstGeom>
        </p:spPr>
      </p:pic>
      <p:pic>
        <p:nvPicPr>
          <p:cNvPr id="11" name="checkpoint.png" descr="/Pixel Publishing/AlgoSec/20144 Ecosystem slide separate logos/Logos/checkpoint.png"/>
          <p:cNvPicPr>
            <a:picLocks noChangeAspect="1"/>
          </p:cNvPicPr>
          <p:nvPr/>
        </p:nvPicPr>
        <p:blipFill>
          <a:blip r:embed="rId27" r:link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871" y="2118885"/>
            <a:ext cx="1107098" cy="195730"/>
          </a:xfrm>
          <a:prstGeom prst="rect">
            <a:avLst/>
          </a:prstGeom>
        </p:spPr>
      </p:pic>
      <p:pic>
        <p:nvPicPr>
          <p:cNvPr id="21" name="Huawei.png" descr="/Pixel Publishing/AlgoSec/20144 Ecosystem slide separate logos/Logos/Huawei.png"/>
          <p:cNvPicPr>
            <a:picLocks noChangeAspect="1"/>
          </p:cNvPicPr>
          <p:nvPr/>
        </p:nvPicPr>
        <p:blipFill>
          <a:blip r:embed="rId29" r:link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004" y="2672099"/>
            <a:ext cx="444788" cy="451053"/>
          </a:xfrm>
          <a:prstGeom prst="rect">
            <a:avLst/>
          </a:prstGeom>
        </p:spPr>
      </p:pic>
      <p:pic>
        <p:nvPicPr>
          <p:cNvPr id="23" name="Fortinet.png" descr="/Pixel Publishing/AlgoSec/20144 Ecosystem slide separate logos/Logos/Fortinet.png"/>
          <p:cNvPicPr>
            <a:picLocks noChangeAspect="1"/>
          </p:cNvPicPr>
          <p:nvPr/>
        </p:nvPicPr>
        <p:blipFill>
          <a:blip r:embed="rId31" r:link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613" y="2570284"/>
            <a:ext cx="942787" cy="124872"/>
          </a:xfrm>
          <a:prstGeom prst="rect">
            <a:avLst/>
          </a:prstGeom>
        </p:spPr>
      </p:pic>
      <p:pic>
        <p:nvPicPr>
          <p:cNvPr id="25" name="Azure.png" descr="/Pixel Publishing/AlgoSec/20144 Ecosystem slide separate logos/Logos/Cloud SDN/Azure.png"/>
          <p:cNvPicPr>
            <a:picLocks noChangeAspect="1"/>
          </p:cNvPicPr>
          <p:nvPr/>
        </p:nvPicPr>
        <p:blipFill>
          <a:blip r:embed="rId33" r:link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395" y="2745738"/>
            <a:ext cx="1030193" cy="309731"/>
          </a:xfrm>
          <a:prstGeom prst="rect">
            <a:avLst/>
          </a:prstGeom>
        </p:spPr>
      </p:pic>
      <p:pic>
        <p:nvPicPr>
          <p:cNvPr id="26" name="VMware.png" descr="/Pixel Publishing/AlgoSec/20144 Ecosystem slide separate logos/Logos/Cloud SDN/VMware.png"/>
          <p:cNvPicPr>
            <a:picLocks noChangeAspect="1"/>
          </p:cNvPicPr>
          <p:nvPr/>
        </p:nvPicPr>
        <p:blipFill>
          <a:blip r:embed="rId35" r:link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111" y="2310284"/>
            <a:ext cx="975654" cy="169953"/>
          </a:xfrm>
          <a:prstGeom prst="rect">
            <a:avLst/>
          </a:prstGeom>
        </p:spPr>
      </p:pic>
      <p:pic>
        <p:nvPicPr>
          <p:cNvPr id="27" name="AWS.png" descr="/Pixel Publishing/AlgoSec/20144 Ecosystem slide separate logos/Logos/Cloud SDN/AWS.png"/>
          <p:cNvPicPr>
            <a:picLocks noChangeAspect="1"/>
          </p:cNvPicPr>
          <p:nvPr/>
        </p:nvPicPr>
        <p:blipFill>
          <a:blip r:embed="rId37" r:link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083" y="1549627"/>
            <a:ext cx="1014505" cy="400942"/>
          </a:xfrm>
          <a:prstGeom prst="rect">
            <a:avLst/>
          </a:prstGeom>
        </p:spPr>
      </p:pic>
      <p:pic>
        <p:nvPicPr>
          <p:cNvPr id="28" name="SAML.png" descr="/Pixel Publishing/AlgoSec/20144 Ecosystem slide separate logos/Logos/Authentication Authorization/SAML.png"/>
          <p:cNvPicPr>
            <a:picLocks noChangeAspect="1"/>
          </p:cNvPicPr>
          <p:nvPr/>
        </p:nvPicPr>
        <p:blipFill>
          <a:blip r:embed="rId39" r:link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681" y="4939045"/>
            <a:ext cx="626435" cy="206591"/>
          </a:xfrm>
          <a:prstGeom prst="rect">
            <a:avLst/>
          </a:prstGeom>
        </p:spPr>
      </p:pic>
      <p:pic>
        <p:nvPicPr>
          <p:cNvPr id="29" name="Cyberark.png" descr="/Pixel Publishing/AlgoSec/20144 Ecosystem slide separate logos/Logos/Authentication Authorization/Cyberark.png"/>
          <p:cNvPicPr>
            <a:picLocks noChangeAspect="1"/>
          </p:cNvPicPr>
          <p:nvPr/>
        </p:nvPicPr>
        <p:blipFill>
          <a:blip r:embed="rId41" r:link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81" y="4404087"/>
            <a:ext cx="620528" cy="442291"/>
          </a:xfrm>
          <a:prstGeom prst="rect">
            <a:avLst/>
          </a:prstGeom>
        </p:spPr>
      </p:pic>
      <p:pic>
        <p:nvPicPr>
          <p:cNvPr id="30" name="windows.png" descr="/Pixel Publishing/AlgoSec/20144 Ecosystem slide separate logos/Logos/Authentication Authorization/windows.png"/>
          <p:cNvPicPr>
            <a:picLocks noChangeAspect="1"/>
          </p:cNvPicPr>
          <p:nvPr/>
        </p:nvPicPr>
        <p:blipFill>
          <a:blip r:embed="rId43" r:link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173" y="4144005"/>
            <a:ext cx="340154" cy="333484"/>
          </a:xfrm>
          <a:prstGeom prst="rect">
            <a:avLst/>
          </a:prstGeom>
        </p:spPr>
      </p:pic>
      <p:pic>
        <p:nvPicPr>
          <p:cNvPr id="129" name="Qualys.png" descr="/Pixel Publishing/AlgoSec/20144 Ecosystem slide separate logos/Logos/Vulnerability scanners/Qualys.png"/>
          <p:cNvPicPr>
            <a:picLocks noChangeAspect="1"/>
          </p:cNvPicPr>
          <p:nvPr/>
        </p:nvPicPr>
        <p:blipFill>
          <a:blip r:embed="rId45" r:link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737" y="3457971"/>
            <a:ext cx="873829" cy="269331"/>
          </a:xfrm>
          <a:prstGeom prst="rect">
            <a:avLst/>
          </a:prstGeom>
        </p:spPr>
      </p:pic>
      <p:pic>
        <p:nvPicPr>
          <p:cNvPr id="130" name="tenable.png" descr="/Pixel Publishing/AlgoSec/20144 Ecosystem slide separate logos/Logos/Vulnerability scanners/tenable.png"/>
          <p:cNvPicPr>
            <a:picLocks noChangeAspect="1"/>
          </p:cNvPicPr>
          <p:nvPr/>
        </p:nvPicPr>
        <p:blipFill>
          <a:blip r:embed="rId47" r:link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179" y="3760118"/>
            <a:ext cx="856216" cy="242102"/>
          </a:xfrm>
          <a:prstGeom prst="rect">
            <a:avLst/>
          </a:prstGeom>
        </p:spPr>
      </p:pic>
      <p:pic>
        <p:nvPicPr>
          <p:cNvPr id="131" name="Rapid7.png" descr="/Pixel Publishing/AlgoSec/20144 Ecosystem slide separate logos/Logos/Vulnerability scanners/Rapid7.png"/>
          <p:cNvPicPr>
            <a:picLocks noChangeAspect="1"/>
          </p:cNvPicPr>
          <p:nvPr/>
        </p:nvPicPr>
        <p:blipFill>
          <a:blip r:embed="rId49" r:link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018" y="4068794"/>
            <a:ext cx="608122" cy="131951"/>
          </a:xfrm>
          <a:prstGeom prst="rect">
            <a:avLst/>
          </a:prstGeom>
        </p:spPr>
      </p:pic>
      <p:pic>
        <p:nvPicPr>
          <p:cNvPr id="132" name="Puppet.png" descr="/Pixel Publishing/AlgoSec/20144 Ecosystem slide separate logos/Logos/Orchestration systems/Puppet.png"/>
          <p:cNvPicPr>
            <a:picLocks noChangeAspect="1"/>
          </p:cNvPicPr>
          <p:nvPr/>
        </p:nvPicPr>
        <p:blipFill>
          <a:blip r:embed="rId51" r:link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568" y="4494259"/>
            <a:ext cx="909569" cy="342838"/>
          </a:xfrm>
          <a:prstGeom prst="rect">
            <a:avLst/>
          </a:prstGeom>
        </p:spPr>
      </p:pic>
      <p:pic>
        <p:nvPicPr>
          <p:cNvPr id="134" name="Chef.png" descr="/Pixel Publishing/AlgoSec/20144 Ecosystem slide separate logos/Logos/Orchestration systems/Chef.png"/>
          <p:cNvPicPr>
            <a:picLocks noChangeAspect="1"/>
          </p:cNvPicPr>
          <p:nvPr/>
        </p:nvPicPr>
        <p:blipFill>
          <a:blip r:embed="rId53" r:link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006" y="4105198"/>
            <a:ext cx="508987" cy="482884"/>
          </a:xfrm>
          <a:prstGeom prst="rect">
            <a:avLst/>
          </a:prstGeom>
        </p:spPr>
      </p:pic>
      <p:pic>
        <p:nvPicPr>
          <p:cNvPr id="136" name="bmc.png" descr="/Pixel Publishing/AlgoSec/20144 Ecosystem slide separate logos/Logos/ITSM/bmc.png"/>
          <p:cNvPicPr>
            <a:picLocks noChangeAspect="1"/>
          </p:cNvPicPr>
          <p:nvPr/>
        </p:nvPicPr>
        <p:blipFill>
          <a:blip r:embed="rId55" r:link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959" y="4570255"/>
            <a:ext cx="578070" cy="279292"/>
          </a:xfrm>
          <a:prstGeom prst="rect">
            <a:avLst/>
          </a:prstGeom>
        </p:spPr>
      </p:pic>
      <p:pic>
        <p:nvPicPr>
          <p:cNvPr id="138" name="hp.png" descr="/Pixel Publishing/AlgoSec/20144 Ecosystem slide separate logos/Logos/ITSM/hp.png"/>
          <p:cNvPicPr>
            <a:picLocks noChangeAspect="1"/>
          </p:cNvPicPr>
          <p:nvPr/>
        </p:nvPicPr>
        <p:blipFill>
          <a:blip r:embed="rId57" r:link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884" y="4888756"/>
            <a:ext cx="325517" cy="330942"/>
          </a:xfrm>
          <a:prstGeom prst="rect">
            <a:avLst/>
          </a:prstGeom>
        </p:spPr>
      </p:pic>
      <p:pic>
        <p:nvPicPr>
          <p:cNvPr id="140" name="IBM-Radar.png" descr="/Pixel Publishing/AlgoSec/20144 Ecosystem slide separate logos/Logos/SIEM SOAR/IBM-Radar.png"/>
          <p:cNvPicPr>
            <a:picLocks noChangeAspect="1"/>
          </p:cNvPicPr>
          <p:nvPr/>
        </p:nvPicPr>
        <p:blipFill>
          <a:blip r:embed="rId59" r:link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364" y="4849420"/>
            <a:ext cx="535172" cy="412144"/>
          </a:xfrm>
          <a:prstGeom prst="rect">
            <a:avLst/>
          </a:prstGeom>
        </p:spPr>
      </p:pic>
      <p:pic>
        <p:nvPicPr>
          <p:cNvPr id="141" name="splunk.png" descr="/Pixel Publishing/AlgoSec/20144 Ecosystem slide separate logos/Logos/SIEM SOAR/splunk.png"/>
          <p:cNvPicPr>
            <a:picLocks noChangeAspect="1"/>
          </p:cNvPicPr>
          <p:nvPr/>
        </p:nvPicPr>
        <p:blipFill>
          <a:blip r:embed="rId61" r:link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983" y="5398310"/>
            <a:ext cx="718878" cy="266481"/>
          </a:xfrm>
          <a:prstGeom prst="rect">
            <a:avLst/>
          </a:prstGeom>
        </p:spPr>
      </p:pic>
      <p:pic>
        <p:nvPicPr>
          <p:cNvPr id="142" name="Resilient.png" descr="/Pixel Publishing/AlgoSec/20144 Ecosystem slide separate logos/Logos/SIEM SOAR/Resilient.png"/>
          <p:cNvPicPr>
            <a:picLocks noChangeAspect="1"/>
          </p:cNvPicPr>
          <p:nvPr/>
        </p:nvPicPr>
        <p:blipFill>
          <a:blip r:embed="rId63" r:link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921" y="5810557"/>
            <a:ext cx="898451" cy="244477"/>
          </a:xfrm>
          <a:prstGeom prst="rect">
            <a:avLst/>
          </a:prstGeom>
        </p:spPr>
      </p:pic>
      <p:pic>
        <p:nvPicPr>
          <p:cNvPr id="49" name="skype.png" descr="/Pixel Publishing/AlgoSec/20144 Ecosystem slide separate logos/Logos/CHATOPS/skype.png"/>
          <p:cNvPicPr>
            <a:picLocks noChangeAspect="1"/>
          </p:cNvPicPr>
          <p:nvPr/>
        </p:nvPicPr>
        <p:blipFill>
          <a:blip r:embed="rId65" r:link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967" y="4583630"/>
            <a:ext cx="436820" cy="403728"/>
          </a:xfrm>
          <a:prstGeom prst="rect">
            <a:avLst/>
          </a:prstGeom>
        </p:spPr>
      </p:pic>
      <p:pic>
        <p:nvPicPr>
          <p:cNvPr id="52" name="Picture 51" descr="Trading-Systems.png"/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50" y="3680047"/>
            <a:ext cx="404300" cy="661582"/>
          </a:xfrm>
          <a:prstGeom prst="rect">
            <a:avLst/>
          </a:prstGeom>
        </p:spPr>
      </p:pic>
      <p:pic>
        <p:nvPicPr>
          <p:cNvPr id="53" name="Picture 52" descr="CRM.png"/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970" y="3568109"/>
            <a:ext cx="407767" cy="531333"/>
          </a:xfrm>
          <a:prstGeom prst="rect">
            <a:avLst/>
          </a:prstGeom>
        </p:spPr>
      </p:pic>
      <p:pic>
        <p:nvPicPr>
          <p:cNvPr id="54" name="Picture 53" descr="ERP.png"/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69" y="3455581"/>
            <a:ext cx="394615" cy="490279"/>
          </a:xfrm>
          <a:prstGeom prst="rect">
            <a:avLst/>
          </a:prstGeom>
        </p:spPr>
      </p:pic>
      <p:pic>
        <p:nvPicPr>
          <p:cNvPr id="55" name="Arista.png" descr="/Pixel Publishing/AlgoSec/20144 Ecosystem slide separate logos/Logos/Arista.png"/>
          <p:cNvPicPr>
            <a:picLocks noChangeAspect="1"/>
          </p:cNvPicPr>
          <p:nvPr/>
        </p:nvPicPr>
        <p:blipFill>
          <a:blip r:embed="rId70" r:link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677" y="2186642"/>
            <a:ext cx="689145" cy="124759"/>
          </a:xfrm>
          <a:prstGeom prst="rect">
            <a:avLst/>
          </a:prstGeom>
        </p:spPr>
      </p:pic>
      <p:pic>
        <p:nvPicPr>
          <p:cNvPr id="56" name="Juniper.png" descr="/Pixel Publishing/AlgoSec/20144 Ecosystem slide separate logos/Logos/Juniper.png"/>
          <p:cNvPicPr>
            <a:picLocks noChangeAspect="1"/>
          </p:cNvPicPr>
          <p:nvPr/>
        </p:nvPicPr>
        <p:blipFill>
          <a:blip r:embed="rId72" r:link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993" y="1540640"/>
            <a:ext cx="760007" cy="225187"/>
          </a:xfrm>
          <a:prstGeom prst="rect">
            <a:avLst/>
          </a:prstGeom>
        </p:spPr>
      </p:pic>
      <p:pic>
        <p:nvPicPr>
          <p:cNvPr id="9" name="PaloAlto.png" descr="/Pixel Publishing/AlgoSec/20151 Ecosystem slide update/Logos/Network &amp; Security Devices/PaloAlto.png"/>
          <p:cNvPicPr>
            <a:picLocks noChangeAspect="1"/>
          </p:cNvPicPr>
          <p:nvPr/>
        </p:nvPicPr>
        <p:blipFill>
          <a:blip r:embed="rId74" r:link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567" y="1710267"/>
            <a:ext cx="1133925" cy="211666"/>
          </a:xfrm>
          <a:prstGeom prst="rect">
            <a:avLst/>
          </a:prstGeom>
        </p:spPr>
      </p:pic>
      <p:pic>
        <p:nvPicPr>
          <p:cNvPr id="13" name="Broadcom.png" descr="/Pixel Publishing/AlgoSec/20151 Ecosystem slide update/Logos/Network &amp; Security Devices/Broadcom.png"/>
          <p:cNvPicPr>
            <a:picLocks noChangeAspect="1"/>
          </p:cNvPicPr>
          <p:nvPr/>
        </p:nvPicPr>
        <p:blipFill>
          <a:blip r:embed="rId76" r:link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733" y="3006902"/>
            <a:ext cx="1037167" cy="146932"/>
          </a:xfrm>
          <a:prstGeom prst="rect">
            <a:avLst/>
          </a:prstGeom>
        </p:spPr>
      </p:pic>
      <p:pic>
        <p:nvPicPr>
          <p:cNvPr id="57" name="Cisco_Partner.png" descr="/Pixel Publishing/AlgoSec/20144 Ecosystem slide separate logos/Logos/Cisco_Partner.png"/>
          <p:cNvPicPr>
            <a:picLocks noChangeAspect="1"/>
          </p:cNvPicPr>
          <p:nvPr/>
        </p:nvPicPr>
        <p:blipFill>
          <a:blip r:embed="rId23" r:link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924" y="781224"/>
            <a:ext cx="677970" cy="541072"/>
          </a:xfrm>
          <a:prstGeom prst="rect">
            <a:avLst/>
          </a:prstGeom>
        </p:spPr>
      </p:pic>
      <p:pic>
        <p:nvPicPr>
          <p:cNvPr id="31" name="ansible.png" descr="/Pixel Publishing/AlgoSec/20151 Ecosystem slide update/Logos/Orchestration/ansible.png"/>
          <p:cNvPicPr>
            <a:picLocks noChangeAspect="1"/>
          </p:cNvPicPr>
          <p:nvPr/>
        </p:nvPicPr>
        <p:blipFill>
          <a:blip r:embed="rId78" r:link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380" y="4942923"/>
            <a:ext cx="333140" cy="410873"/>
          </a:xfrm>
          <a:prstGeom prst="rect">
            <a:avLst/>
          </a:prstGeom>
        </p:spPr>
      </p:pic>
      <p:pic>
        <p:nvPicPr>
          <p:cNvPr id="58" name="Broadcom.png" descr="/Pixel Publishing/AlgoSec/20151 Ecosystem slide update/Logos/Network &amp; Security Devices/Broadcom.png"/>
          <p:cNvPicPr>
            <a:picLocks noChangeAspect="1"/>
          </p:cNvPicPr>
          <p:nvPr/>
        </p:nvPicPr>
        <p:blipFill>
          <a:blip r:embed="rId80" r:link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775" y="5617208"/>
            <a:ext cx="959235" cy="135892"/>
          </a:xfrm>
          <a:prstGeom prst="rect">
            <a:avLst/>
          </a:prstGeom>
        </p:spPr>
      </p:pic>
      <p:pic>
        <p:nvPicPr>
          <p:cNvPr id="32" name="service-now.png" descr="/Pixel Publishing/AlgoSec/20151 Ecosystem slide update/Logos/ITSM/service-now.png"/>
          <p:cNvPicPr>
            <a:picLocks noChangeAspect="1"/>
          </p:cNvPicPr>
          <p:nvPr/>
        </p:nvPicPr>
        <p:blipFill>
          <a:blip r:embed="rId81" r:link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1" y="5311958"/>
            <a:ext cx="889193" cy="136343"/>
          </a:xfrm>
          <a:prstGeom prst="rect">
            <a:avLst/>
          </a:prstGeom>
        </p:spPr>
      </p:pic>
      <p:pic>
        <p:nvPicPr>
          <p:cNvPr id="33" name="slack.png" descr="/Pixel Publishing/AlgoSec/20151 Ecosystem slide update/Logos/Chatops/slack.png"/>
          <p:cNvPicPr>
            <a:picLocks noChangeAspect="1"/>
          </p:cNvPicPr>
          <p:nvPr/>
        </p:nvPicPr>
        <p:blipFill>
          <a:blip r:embed="rId83" r:link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097" y="5141950"/>
            <a:ext cx="855135" cy="225186"/>
          </a:xfrm>
          <a:prstGeom prst="rect">
            <a:avLst/>
          </a:prstGeom>
        </p:spPr>
      </p:pic>
      <p:pic>
        <p:nvPicPr>
          <p:cNvPr id="34" name="TEAMS.png" descr="/Pixel Publishing/AlgoSec/20151 Ecosystem slide update/Logos/Chatops/TEAMS.png"/>
          <p:cNvPicPr>
            <a:picLocks noChangeAspect="1"/>
          </p:cNvPicPr>
          <p:nvPr/>
        </p:nvPicPr>
        <p:blipFill>
          <a:blip r:embed="rId85" r:link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0" y="5483179"/>
            <a:ext cx="440267" cy="4138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2D9A97-A31A-408A-A88E-DCCD2658AE6A}"/>
              </a:ext>
            </a:extLst>
          </p:cNvPr>
          <p:cNvPicPr>
            <a:picLocks noChangeAspect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439" y="6640714"/>
            <a:ext cx="1068478" cy="1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2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3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25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250"/>
                            </p:stCondLst>
                            <p:childTnLst>
                              <p:par>
                                <p:cTn id="4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lgosec">
      <a:dk1>
        <a:srgbClr val="44ADE2"/>
      </a:dk1>
      <a:lt1>
        <a:srgbClr val="FFFFFF"/>
      </a:lt1>
      <a:dk2>
        <a:srgbClr val="58595B"/>
      </a:dk2>
      <a:lt2>
        <a:srgbClr val="FFFFFF"/>
      </a:lt2>
      <a:accent1>
        <a:srgbClr val="44ADE2"/>
      </a:accent1>
      <a:accent2>
        <a:srgbClr val="A6CD39"/>
      </a:accent2>
      <a:accent3>
        <a:srgbClr val="007BC0"/>
      </a:accent3>
      <a:accent4>
        <a:srgbClr val="62BA46"/>
      </a:accent4>
      <a:accent5>
        <a:srgbClr val="BBBDBF"/>
      </a:accent5>
      <a:accent6>
        <a:srgbClr val="E6E7E8"/>
      </a:accent6>
      <a:hlink>
        <a:srgbClr val="A6CD39"/>
      </a:hlink>
      <a:folHlink>
        <a:srgbClr val="954F72"/>
      </a:folHlink>
    </a:clrScheme>
    <a:fontScheme name="Algosec">
      <a:majorFont>
        <a:latin typeface="Calibri Light"/>
        <a:ea typeface=""/>
        <a:cs typeface=""/>
      </a:majorFont>
      <a:minorFont>
        <a:latin typeface="Calibri Ligh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goSec Security Management Suite_template" id="{49008CEF-A03C-4B69-9976-50567D7A5DA1}" vid="{6F41F320-F650-47EB-8BF0-48DF5D4D14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se_x0020_Case xmlns="d58a82f0-6c44-4abb-8db8-20e7b18280f9">
      <Value>AlgoSec Security Management Solution</Value>
    </Use_x0020_Case>
    <Competition xmlns="d58a82f0-6c44-4abb-8db8-20e7b18280f9">false</Competition>
    <Date xmlns="d58a82f0-6c44-4abb-8db8-20e7b18280f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EFA18B49EE8D4CAECD4F9D8D913857" ma:contentTypeVersion="12" ma:contentTypeDescription="Create a new document." ma:contentTypeScope="" ma:versionID="dd374aef63339c61ef61318e26262bed">
  <xsd:schema xmlns:xsd="http://www.w3.org/2001/XMLSchema" xmlns:xs="http://www.w3.org/2001/XMLSchema" xmlns:p="http://schemas.microsoft.com/office/2006/metadata/properties" xmlns:ns2="d58a82f0-6c44-4abb-8db8-20e7b18280f9" xmlns:ns3="6816a1ec-6403-4f68-a6af-a3cbe6afb28c" targetNamespace="http://schemas.microsoft.com/office/2006/metadata/properties" ma:root="true" ma:fieldsID="28db2df9f3e570594a54815c56d6e9b6" ns2:_="" ns3:_="">
    <xsd:import namespace="d58a82f0-6c44-4abb-8db8-20e7b18280f9"/>
    <xsd:import namespace="6816a1ec-6403-4f68-a6af-a3cbe6afb2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Use_x0020_Case" minOccurs="0"/>
                <xsd:element ref="ns2:Competition" minOccurs="0"/>
                <xsd:element ref="ns2:MediaServiceOCR" minOccurs="0"/>
                <xsd:element ref="ns3:SharedWithUsers" minOccurs="0"/>
                <xsd:element ref="ns3:SharedWithDetails" minOccurs="0"/>
                <xsd:element ref="ns2:Dat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8a82f0-6c44-4abb-8db8-20e7b18280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Use_x0020_Case" ma:index="12" nillable="true" ma:displayName="Use Case" ma:internalName="Use_x0020_Ca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goSec Security Management Solution"/>
                    <xsd:enumeration value="Automate Security Change Management"/>
                    <xsd:enumeration value="Effectively Manage Application Connectivity"/>
                    <xsd:enumeration value="Avoid Business Application Outages Due to Connectivity Issues"/>
                    <xsd:enumeration value="Secure Business Transformation to the Cloud"/>
                    <xsd:enumeration value="Tie Cyber Threats and Vulnerabilities to Business Processes"/>
                    <xsd:enumeration value="Reduce Risk from Misconfigurations"/>
                    <xsd:enumeration value="Ensure Continuous Compliance"/>
                    <xsd:enumeration value="Single Pane of Glass for Security Policy Management"/>
                    <xsd:enumeration value="Finance Vertical"/>
                    <xsd:enumeration value="Application Centric Firewall Rule recertification"/>
                    <xsd:enumeration value="DevOps"/>
                    <xsd:enumeration value="Insurance Vertical"/>
                  </xsd:restriction>
                </xsd:simpleType>
              </xsd:element>
            </xsd:sequence>
          </xsd:extension>
        </xsd:complexContent>
      </xsd:complexType>
    </xsd:element>
    <xsd:element name="Competition" ma:index="13" nillable="true" ma:displayName="Competition" ma:default="0" ma:indexed="true" ma:internalName="Competition">
      <xsd:simpleType>
        <xsd:restriction base="dms:Boolean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Date" ma:index="17" nillable="true" ma:displayName="Date" ma:format="DateOnly" ma:internalName="Date">
      <xsd:simpleType>
        <xsd:restriction base="dms:DateTime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6a1ec-6403-4f68-a6af-a3cbe6afb28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077ABD-2DFB-41C4-B77C-18C321E06501}">
  <ds:schemaRefs>
    <ds:schemaRef ds:uri="http://purl.org/dc/dcmitype/"/>
    <ds:schemaRef ds:uri="6816a1ec-6403-4f68-a6af-a3cbe6afb28c"/>
    <ds:schemaRef ds:uri="http://purl.org/dc/elements/1.1/"/>
    <ds:schemaRef ds:uri="http://schemas.openxmlformats.org/package/2006/metadata/core-properties"/>
    <ds:schemaRef ds:uri="d58a82f0-6c44-4abb-8db8-20e7b18280f9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2FDA28E-463A-4DB1-9B89-8EB9C349EC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8a82f0-6c44-4abb-8db8-20e7b18280f9"/>
    <ds:schemaRef ds:uri="6816a1ec-6403-4f68-a6af-a3cbe6afb2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9FF5FD-EA04-4374-8078-500929D4B0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AlgoSec PPT Template 16-9</Template>
  <TotalTime>31471</TotalTime>
  <Words>138</Words>
  <Application>Microsoft Office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ALGOSEC SECURITY MANAGEMENT SUITE</dc:title>
  <dc:creator>Nimmy Reichenberg</dc:creator>
  <cp:lastModifiedBy>Daniel Estrada</cp:lastModifiedBy>
  <cp:revision>466</cp:revision>
  <dcterms:created xsi:type="dcterms:W3CDTF">2015-09-25T13:32:04Z</dcterms:created>
  <dcterms:modified xsi:type="dcterms:W3CDTF">2021-01-25T17:34:26Z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0x01010003EFA18B49EE8D4CAECD4F9D8D913857</vt:lpwstr>
  </property>
  <property fmtid="{D5CDD505-2E9C-101B-9397-08002B2CF9AE}" pid="3" name="AuthorIds_UIVersion_7">
    <vt:lpwstr>458</vt:lpwstr>
  </property>
</Properties>
</file>