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702" r:id="rId5"/>
    <p:sldMasterId id="2147483677" r:id="rId6"/>
  </p:sldMasterIdLst>
  <p:notesMasterIdLst>
    <p:notesMasterId r:id="rId31"/>
  </p:notesMasterIdLst>
  <p:handoutMasterIdLst>
    <p:handoutMasterId r:id="rId32"/>
  </p:handoutMasterIdLst>
  <p:sldIdLst>
    <p:sldId id="983" r:id="rId7"/>
    <p:sldId id="957" r:id="rId8"/>
    <p:sldId id="992" r:id="rId9"/>
    <p:sldId id="986" r:id="rId10"/>
    <p:sldId id="993" r:id="rId11"/>
    <p:sldId id="994" r:id="rId12"/>
    <p:sldId id="989" r:id="rId13"/>
    <p:sldId id="995" r:id="rId14"/>
    <p:sldId id="2917" r:id="rId15"/>
    <p:sldId id="996" r:id="rId16"/>
    <p:sldId id="988" r:id="rId17"/>
    <p:sldId id="997" r:id="rId18"/>
    <p:sldId id="1009" r:id="rId19"/>
    <p:sldId id="991" r:id="rId20"/>
    <p:sldId id="1000" r:id="rId21"/>
    <p:sldId id="998" r:id="rId22"/>
    <p:sldId id="1001" r:id="rId23"/>
    <p:sldId id="1002" r:id="rId24"/>
    <p:sldId id="1004" r:id="rId25"/>
    <p:sldId id="1005" r:id="rId26"/>
    <p:sldId id="1006" r:id="rId27"/>
    <p:sldId id="1007" r:id="rId28"/>
    <p:sldId id="1008" r:id="rId29"/>
    <p:sldId id="2918" r:id="rId30"/>
  </p:sldIdLst>
  <p:sldSz cx="18288000" cy="10287000"/>
  <p:notesSz cx="7315200" cy="96012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E2082D"/>
    <a:srgbClr val="EA0029"/>
    <a:srgbClr val="221C35"/>
    <a:srgbClr val="F2F2F5"/>
    <a:srgbClr val="00CC66"/>
    <a:srgbClr val="002060"/>
    <a:srgbClr val="FF5C01"/>
    <a:srgbClr val="4CCCE6"/>
    <a:srgbClr val="64D4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autoAdjust="0"/>
    <p:restoredTop sz="95840" autoAdjust="0"/>
  </p:normalViewPr>
  <p:slideViewPr>
    <p:cSldViewPr>
      <p:cViewPr varScale="1">
        <p:scale>
          <a:sx n="77" d="100"/>
          <a:sy n="77" d="100"/>
        </p:scale>
        <p:origin x="168" y="126"/>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9768"/>
    </p:cViewPr>
  </p:sorterViewPr>
  <p:notesViewPr>
    <p:cSldViewPr>
      <p:cViewPr varScale="1">
        <p:scale>
          <a:sx n="102" d="100"/>
          <a:sy n="102" d="100"/>
        </p:scale>
        <p:origin x="3305" y="7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7DB5B-F0B7-48DD-B6CF-02DDAC31114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810B0AB-5F62-4C30-803A-56BB074AF6E4}">
      <dgm:prSet phldrT="[Text]">
        <dgm:style>
          <a:lnRef idx="2">
            <a:schemeClr val="dk1"/>
          </a:lnRef>
          <a:fillRef idx="1">
            <a:schemeClr val="lt1"/>
          </a:fillRef>
          <a:effectRef idx="0">
            <a:schemeClr val="dk1"/>
          </a:effectRef>
          <a:fontRef idx="minor">
            <a:schemeClr val="dk1"/>
          </a:fontRef>
        </dgm:style>
      </dgm:prSet>
      <dgm:spPr/>
      <dgm:t>
        <a:bodyPr/>
        <a:lstStyle/>
        <a:p>
          <a:endParaRPr lang="en-US" dirty="0"/>
        </a:p>
      </dgm:t>
    </dgm:pt>
    <dgm:pt modelId="{2CB34728-0184-4CCD-8B20-4C6084A8DE73}" type="parTrans" cxnId="{B8F3D0DB-F6EE-4464-9D72-BD4844C64698}">
      <dgm:prSet/>
      <dgm:spPr/>
      <dgm:t>
        <a:bodyPr/>
        <a:lstStyle/>
        <a:p>
          <a:endParaRPr lang="en-US"/>
        </a:p>
      </dgm:t>
    </dgm:pt>
    <dgm:pt modelId="{B02C5641-6345-4AE8-AB52-9ACA7687105D}" type="sibTrans" cxnId="{B8F3D0DB-F6EE-4464-9D72-BD4844C64698}">
      <dgm:prSet/>
      <dgm:spPr/>
      <dgm:t>
        <a:bodyPr/>
        <a:lstStyle/>
        <a:p>
          <a:endParaRPr lang="en-US"/>
        </a:p>
      </dgm:t>
    </dgm:pt>
    <dgm:pt modelId="{D87A22BC-9E4E-4FA8-862F-8F50FC81CFD7}">
      <dgm:prSet phldrT="[Text]">
        <dgm:style>
          <a:lnRef idx="2">
            <a:schemeClr val="dk1">
              <a:shade val="50000"/>
            </a:schemeClr>
          </a:lnRef>
          <a:fillRef idx="1">
            <a:schemeClr val="dk1"/>
          </a:fillRef>
          <a:effectRef idx="0">
            <a:schemeClr val="dk1"/>
          </a:effectRef>
          <a:fontRef idx="minor">
            <a:schemeClr val="lt1"/>
          </a:fontRef>
        </dgm:style>
      </dgm:prSet>
      <dgm:spPr>
        <a:solidFill>
          <a:srgbClr val="002060"/>
        </a:solidFill>
      </dgm:spPr>
      <dgm:t>
        <a:bodyPr/>
        <a:lstStyle/>
        <a:p>
          <a:endParaRPr lang="en-US" dirty="0">
            <a:solidFill>
              <a:schemeClr val="bg2"/>
            </a:solidFill>
          </a:endParaRPr>
        </a:p>
      </dgm:t>
    </dgm:pt>
    <dgm:pt modelId="{6EC1FA49-C3D7-47AB-8733-6B9814DE6321}" type="parTrans" cxnId="{544B0DA0-8433-4892-B847-6877716F3255}">
      <dgm:prSet/>
      <dgm:spPr/>
      <dgm:t>
        <a:bodyPr/>
        <a:lstStyle/>
        <a:p>
          <a:endParaRPr lang="en-US"/>
        </a:p>
      </dgm:t>
    </dgm:pt>
    <dgm:pt modelId="{1D8A1EBB-EDEE-4351-A0CC-0845FA53BC28}" type="sibTrans" cxnId="{544B0DA0-8433-4892-B847-6877716F3255}">
      <dgm:prSet/>
      <dgm:spPr/>
      <dgm:t>
        <a:bodyPr/>
        <a:lstStyle/>
        <a:p>
          <a:endParaRPr lang="en-US"/>
        </a:p>
      </dgm:t>
    </dgm:pt>
    <dgm:pt modelId="{DDB476E8-31DF-42AE-9062-FDDE812D500E}">
      <dgm:prSet phldrT="[Text]">
        <dgm:style>
          <a:lnRef idx="2">
            <a:schemeClr val="dk1">
              <a:shade val="50000"/>
            </a:schemeClr>
          </a:lnRef>
          <a:fillRef idx="1">
            <a:schemeClr val="dk1"/>
          </a:fillRef>
          <a:effectRef idx="0">
            <a:schemeClr val="dk1"/>
          </a:effectRef>
          <a:fontRef idx="minor">
            <a:schemeClr val="lt1"/>
          </a:fontRef>
        </dgm:style>
      </dgm:prSet>
      <dgm:spPr>
        <a:solidFill>
          <a:srgbClr val="002060"/>
        </a:solidFill>
      </dgm:spPr>
      <dgm:t>
        <a:bodyPr/>
        <a:lstStyle/>
        <a:p>
          <a:endParaRPr lang="en-US" dirty="0">
            <a:solidFill>
              <a:schemeClr val="bg1"/>
            </a:solidFill>
          </a:endParaRPr>
        </a:p>
      </dgm:t>
    </dgm:pt>
    <dgm:pt modelId="{8ED988AC-56B8-40C0-9C4B-ACFCAB0ED6C3}" type="parTrans" cxnId="{BFB45067-FFC1-4E12-81D1-671A9FA3C1FD}">
      <dgm:prSet/>
      <dgm:spPr/>
      <dgm:t>
        <a:bodyPr/>
        <a:lstStyle/>
        <a:p>
          <a:endParaRPr lang="en-US"/>
        </a:p>
      </dgm:t>
    </dgm:pt>
    <dgm:pt modelId="{D31C9581-3C32-4C8B-9C19-B508D65691F8}" type="sibTrans" cxnId="{BFB45067-FFC1-4E12-81D1-671A9FA3C1FD}">
      <dgm:prSet/>
      <dgm:spPr/>
      <dgm:t>
        <a:bodyPr/>
        <a:lstStyle/>
        <a:p>
          <a:endParaRPr lang="en-US"/>
        </a:p>
      </dgm:t>
    </dgm:pt>
    <dgm:pt modelId="{0ED95789-39AD-4AB5-A5FF-1A98FC3546E3}">
      <dgm:prSet phldrT="[Text]">
        <dgm:style>
          <a:lnRef idx="2">
            <a:schemeClr val="dk1">
              <a:shade val="50000"/>
            </a:schemeClr>
          </a:lnRef>
          <a:fillRef idx="1">
            <a:schemeClr val="dk1"/>
          </a:fillRef>
          <a:effectRef idx="0">
            <a:schemeClr val="dk1"/>
          </a:effectRef>
          <a:fontRef idx="minor">
            <a:schemeClr val="lt1"/>
          </a:fontRef>
        </dgm:style>
      </dgm:prSet>
      <dgm:spPr>
        <a:solidFill>
          <a:schemeClr val="bg2"/>
        </a:solidFill>
      </dgm:spPr>
      <dgm:t>
        <a:bodyPr/>
        <a:lstStyle/>
        <a:p>
          <a:endParaRPr lang="en-US" dirty="0">
            <a:solidFill>
              <a:schemeClr val="bg2"/>
            </a:solidFill>
          </a:endParaRPr>
        </a:p>
      </dgm:t>
    </dgm:pt>
    <dgm:pt modelId="{1B1DB8F4-9742-4023-89D7-49A19F4D3212}" type="parTrans" cxnId="{916A44D8-CAF1-47CD-AE9B-5110C124639F}">
      <dgm:prSet/>
      <dgm:spPr/>
      <dgm:t>
        <a:bodyPr/>
        <a:lstStyle/>
        <a:p>
          <a:endParaRPr lang="en-US"/>
        </a:p>
      </dgm:t>
    </dgm:pt>
    <dgm:pt modelId="{3634E86A-32B3-4A57-82F5-3E9D43CB941F}" type="sibTrans" cxnId="{916A44D8-CAF1-47CD-AE9B-5110C124639F}">
      <dgm:prSet/>
      <dgm:spPr/>
      <dgm:t>
        <a:bodyPr/>
        <a:lstStyle/>
        <a:p>
          <a:endParaRPr lang="en-US"/>
        </a:p>
      </dgm:t>
    </dgm:pt>
    <dgm:pt modelId="{17DF12C7-7CE1-49AD-8E97-5C3355C3C49A}">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000" dirty="0">
              <a:solidFill>
                <a:schemeClr val="bg2"/>
              </a:solidFill>
            </a:rPr>
            <a:t>?</a:t>
          </a:r>
        </a:p>
      </dgm:t>
    </dgm:pt>
    <dgm:pt modelId="{C40A6403-5A60-4BDA-8C1F-2234DAD28359}" type="sibTrans" cxnId="{FDF3A6BE-A788-4305-BD11-13AB1624EAC7}">
      <dgm:prSet/>
      <dgm:spPr/>
      <dgm:t>
        <a:bodyPr/>
        <a:lstStyle/>
        <a:p>
          <a:endParaRPr lang="en-US"/>
        </a:p>
      </dgm:t>
    </dgm:pt>
    <dgm:pt modelId="{055D236D-F2BF-48F2-AC8B-20A1B5DE3DE1}" type="parTrans" cxnId="{FDF3A6BE-A788-4305-BD11-13AB1624EAC7}">
      <dgm:prSet/>
      <dgm:spPr/>
      <dgm:t>
        <a:bodyPr/>
        <a:lstStyle/>
        <a:p>
          <a:endParaRPr lang="en-US"/>
        </a:p>
      </dgm:t>
    </dgm:pt>
    <dgm:pt modelId="{54043653-EBB8-43EF-8F72-BDA76987296B}" type="pres">
      <dgm:prSet presAssocID="{B9A7DB5B-F0B7-48DD-B6CF-02DDAC311145}" presName="Name0" presStyleCnt="0">
        <dgm:presLayoutVars>
          <dgm:chMax val="11"/>
          <dgm:chPref val="11"/>
          <dgm:dir/>
          <dgm:resizeHandles/>
        </dgm:presLayoutVars>
      </dgm:prSet>
      <dgm:spPr/>
    </dgm:pt>
    <dgm:pt modelId="{394C07A2-2996-4B43-8D20-3709BFD38AFC}" type="pres">
      <dgm:prSet presAssocID="{17DF12C7-7CE1-49AD-8E97-5C3355C3C49A}" presName="Accent5" presStyleCnt="0"/>
      <dgm:spPr/>
    </dgm:pt>
    <dgm:pt modelId="{E70EA745-28E8-4AEB-A2AC-86989415A554}" type="pres">
      <dgm:prSet presAssocID="{17DF12C7-7CE1-49AD-8E97-5C3355C3C49A}" presName="Accent" presStyleLbl="node1" presStyleIdx="0" presStyleCnt="5">
        <dgm:style>
          <a:lnRef idx="2">
            <a:schemeClr val="dk1">
              <a:shade val="50000"/>
            </a:schemeClr>
          </a:lnRef>
          <a:fillRef idx="1">
            <a:schemeClr val="dk1"/>
          </a:fillRef>
          <a:effectRef idx="0">
            <a:schemeClr val="dk1"/>
          </a:effectRef>
          <a:fontRef idx="minor">
            <a:schemeClr val="lt1"/>
          </a:fontRef>
        </dgm:style>
      </dgm:prSet>
      <dgm:spPr/>
    </dgm:pt>
    <dgm:pt modelId="{C5F1FFE5-B529-48A4-9A2F-9F210BFA3FD5}" type="pres">
      <dgm:prSet presAssocID="{17DF12C7-7CE1-49AD-8E97-5C3355C3C49A}" presName="ParentBackground5" presStyleCnt="0"/>
      <dgm:spPr/>
    </dgm:pt>
    <dgm:pt modelId="{6C54649F-6FD9-4C83-9F10-E64B1AC07A6E}" type="pres">
      <dgm:prSet presAssocID="{17DF12C7-7CE1-49AD-8E97-5C3355C3C49A}" presName="ParentBackground" presStyleLbl="fgAcc1" presStyleIdx="0" presStyleCnt="5" custScaleX="90909" custScaleY="90909"/>
      <dgm:spPr/>
    </dgm:pt>
    <dgm:pt modelId="{CCAD06D0-447E-4C81-A073-7B8414CB17EE}" type="pres">
      <dgm:prSet presAssocID="{17DF12C7-7CE1-49AD-8E97-5C3355C3C49A}" presName="Parent5" presStyleLbl="revTx" presStyleIdx="0" presStyleCnt="0">
        <dgm:presLayoutVars>
          <dgm:chMax val="1"/>
          <dgm:chPref val="1"/>
          <dgm:bulletEnabled val="1"/>
        </dgm:presLayoutVars>
      </dgm:prSet>
      <dgm:spPr/>
    </dgm:pt>
    <dgm:pt modelId="{A101A0F9-92DA-43BD-8031-16A49ECF8877}" type="pres">
      <dgm:prSet presAssocID="{0ED95789-39AD-4AB5-A5FF-1A98FC3546E3}" presName="Accent4" presStyleCnt="0"/>
      <dgm:spPr/>
    </dgm:pt>
    <dgm:pt modelId="{F9ECFCAD-F12D-45A4-AC7B-481E4DA49908}" type="pres">
      <dgm:prSet presAssocID="{0ED95789-39AD-4AB5-A5FF-1A98FC3546E3}" presName="Accent" presStyleLbl="node1" presStyleIdx="1" presStyleCnt="5"/>
      <dgm:spPr>
        <a:solidFill>
          <a:srgbClr val="0070C0"/>
        </a:solidFill>
      </dgm:spPr>
    </dgm:pt>
    <dgm:pt modelId="{2ECAFBE9-BE23-4189-A981-08E3385787DC}" type="pres">
      <dgm:prSet presAssocID="{0ED95789-39AD-4AB5-A5FF-1A98FC3546E3}" presName="ParentBackground4" presStyleCnt="0"/>
      <dgm:spPr/>
    </dgm:pt>
    <dgm:pt modelId="{109DA879-F766-438B-93BC-B604493AD75B}" type="pres">
      <dgm:prSet presAssocID="{0ED95789-39AD-4AB5-A5FF-1A98FC3546E3}" presName="ParentBackground" presStyleLbl="fgAcc1" presStyleIdx="1" presStyleCnt="5"/>
      <dgm:spPr/>
    </dgm:pt>
    <dgm:pt modelId="{996CC70F-1E92-4324-8351-CA16E435BF2B}" type="pres">
      <dgm:prSet presAssocID="{0ED95789-39AD-4AB5-A5FF-1A98FC3546E3}" presName="Parent4" presStyleLbl="revTx" presStyleIdx="0" presStyleCnt="0">
        <dgm:presLayoutVars>
          <dgm:chMax val="1"/>
          <dgm:chPref val="1"/>
          <dgm:bulletEnabled val="1"/>
        </dgm:presLayoutVars>
      </dgm:prSet>
      <dgm:spPr/>
    </dgm:pt>
    <dgm:pt modelId="{99AB2E24-4FFA-4F94-9D2C-0D38A3D401B0}" type="pres">
      <dgm:prSet presAssocID="{D87A22BC-9E4E-4FA8-862F-8F50FC81CFD7}" presName="Accent3" presStyleCnt="0"/>
      <dgm:spPr/>
    </dgm:pt>
    <dgm:pt modelId="{91731250-BE9F-4411-8BD7-7EB687CB9F0D}" type="pres">
      <dgm:prSet presAssocID="{D87A22BC-9E4E-4FA8-862F-8F50FC81CFD7}" presName="Accent" presStyleLbl="node1" presStyleIdx="2" presStyleCnt="5"/>
      <dgm:spPr>
        <a:solidFill>
          <a:srgbClr val="0070C0"/>
        </a:solidFill>
      </dgm:spPr>
    </dgm:pt>
    <dgm:pt modelId="{3370CDAD-8C96-40C6-9B4E-BC6F7BB9A02C}" type="pres">
      <dgm:prSet presAssocID="{D87A22BC-9E4E-4FA8-862F-8F50FC81CFD7}" presName="ParentBackground3" presStyleCnt="0"/>
      <dgm:spPr/>
    </dgm:pt>
    <dgm:pt modelId="{7B08670B-DD60-4B7B-AD96-CF09AF0DC7A3}" type="pres">
      <dgm:prSet presAssocID="{D87A22BC-9E4E-4FA8-862F-8F50FC81CFD7}" presName="ParentBackground" presStyleLbl="fgAcc1" presStyleIdx="2" presStyleCnt="5"/>
      <dgm:spPr/>
    </dgm:pt>
    <dgm:pt modelId="{465729F4-2287-4FC0-A3B4-6F0C2127AF34}" type="pres">
      <dgm:prSet presAssocID="{D87A22BC-9E4E-4FA8-862F-8F50FC81CFD7}" presName="Parent3" presStyleLbl="revTx" presStyleIdx="0" presStyleCnt="0">
        <dgm:presLayoutVars>
          <dgm:chMax val="1"/>
          <dgm:chPref val="1"/>
          <dgm:bulletEnabled val="1"/>
        </dgm:presLayoutVars>
      </dgm:prSet>
      <dgm:spPr/>
    </dgm:pt>
    <dgm:pt modelId="{92D2CAB2-47FE-4159-8361-C5C1BE870D8A}" type="pres">
      <dgm:prSet presAssocID="{DDB476E8-31DF-42AE-9062-FDDE812D500E}" presName="Accent2" presStyleCnt="0"/>
      <dgm:spPr/>
    </dgm:pt>
    <dgm:pt modelId="{27F7A553-68F3-4DAE-BC53-1DCDD29950AF}" type="pres">
      <dgm:prSet presAssocID="{DDB476E8-31DF-42AE-9062-FDDE812D500E}" presName="Accent" presStyleLbl="node1" presStyleIdx="3" presStyleCnt="5"/>
      <dgm:spPr>
        <a:xfrm rot="2700000">
          <a:off x="2997872" y="2983062"/>
          <a:ext cx="2161875" cy="2161875"/>
        </a:xfrm>
        <a:prstGeom prst="teardrop">
          <a:avLst>
            <a:gd name="adj" fmla="val 100000"/>
          </a:avLst>
        </a:prstGeom>
        <a:solidFill>
          <a:srgbClr val="0070C0"/>
        </a:solidFill>
      </dgm:spPr>
    </dgm:pt>
    <dgm:pt modelId="{1D0D0EBD-250A-46DD-89A0-718C6BBA21F3}" type="pres">
      <dgm:prSet presAssocID="{DDB476E8-31DF-42AE-9062-FDDE812D500E}" presName="ParentBackground2" presStyleCnt="0"/>
      <dgm:spPr/>
    </dgm:pt>
    <dgm:pt modelId="{66D72B16-A4E8-4DF9-B9D0-D3910AF8A73A}" type="pres">
      <dgm:prSet presAssocID="{DDB476E8-31DF-42AE-9062-FDDE812D500E}" presName="ParentBackground" presStyleLbl="fgAcc1" presStyleIdx="3" presStyleCnt="5"/>
      <dgm:spPr/>
    </dgm:pt>
    <dgm:pt modelId="{45F2EC6B-46DA-4DBC-9E87-E98FB8B77422}" type="pres">
      <dgm:prSet presAssocID="{DDB476E8-31DF-42AE-9062-FDDE812D500E}" presName="Parent2" presStyleLbl="revTx" presStyleIdx="0" presStyleCnt="0">
        <dgm:presLayoutVars>
          <dgm:chMax val="1"/>
          <dgm:chPref val="1"/>
          <dgm:bulletEnabled val="1"/>
        </dgm:presLayoutVars>
      </dgm:prSet>
      <dgm:spPr/>
    </dgm:pt>
    <dgm:pt modelId="{C3D7F99B-9363-401A-84C8-5FC887D23A63}" type="pres">
      <dgm:prSet presAssocID="{3810B0AB-5F62-4C30-803A-56BB074AF6E4}" presName="Accent1" presStyleCnt="0"/>
      <dgm:spPr/>
    </dgm:pt>
    <dgm:pt modelId="{0A564F9F-0AAB-4C81-855D-AD1131C315A2}" type="pres">
      <dgm:prSet presAssocID="{3810B0AB-5F62-4C30-803A-56BB074AF6E4}" presName="Accent" presStyleLbl="node1" presStyleIdx="4" presStyleCnt="5"/>
      <dgm:spPr>
        <a:xfrm rot="2700000">
          <a:off x="2997872" y="2983062"/>
          <a:ext cx="2161875" cy="2161875"/>
        </a:xfrm>
        <a:prstGeom prst="teardrop">
          <a:avLst>
            <a:gd name="adj" fmla="val 100000"/>
          </a:avLst>
        </a:prstGeom>
        <a:solidFill>
          <a:srgbClr val="0070C0"/>
        </a:solidFill>
      </dgm:spPr>
    </dgm:pt>
    <dgm:pt modelId="{E1659276-38D3-4138-A0A4-3B9DE0AD598C}" type="pres">
      <dgm:prSet presAssocID="{3810B0AB-5F62-4C30-803A-56BB074AF6E4}" presName="ParentBackground1" presStyleCnt="0"/>
      <dgm:spPr/>
    </dgm:pt>
    <dgm:pt modelId="{62B27AD7-EF99-4D9A-B0CA-21E5989FCAD1}" type="pres">
      <dgm:prSet presAssocID="{3810B0AB-5F62-4C30-803A-56BB074AF6E4}" presName="ParentBackground" presStyleLbl="fgAcc1" presStyleIdx="4" presStyleCnt="5"/>
      <dgm:spPr/>
    </dgm:pt>
    <dgm:pt modelId="{0F8BA89B-8D35-44FE-B979-7A75AA2F4C4B}" type="pres">
      <dgm:prSet presAssocID="{3810B0AB-5F62-4C30-803A-56BB074AF6E4}" presName="Parent1" presStyleLbl="revTx" presStyleIdx="0" presStyleCnt="0">
        <dgm:presLayoutVars>
          <dgm:chMax val="1"/>
          <dgm:chPref val="1"/>
          <dgm:bulletEnabled val="1"/>
        </dgm:presLayoutVars>
      </dgm:prSet>
      <dgm:spPr/>
    </dgm:pt>
  </dgm:ptLst>
  <dgm:cxnLst>
    <dgm:cxn modelId="{4DF79615-DFAB-4E56-8E19-AB6664544051}" type="presOf" srcId="{DDB476E8-31DF-42AE-9062-FDDE812D500E}" destId="{66D72B16-A4E8-4DF9-B9D0-D3910AF8A73A}" srcOrd="0" destOrd="0" presId="urn:microsoft.com/office/officeart/2011/layout/CircleProcess"/>
    <dgm:cxn modelId="{C8045A1A-9077-4DDD-86AA-2B0D30CC9097}" type="presOf" srcId="{DDB476E8-31DF-42AE-9062-FDDE812D500E}" destId="{45F2EC6B-46DA-4DBC-9E87-E98FB8B77422}" srcOrd="1" destOrd="0" presId="urn:microsoft.com/office/officeart/2011/layout/CircleProcess"/>
    <dgm:cxn modelId="{9E173F20-BD6C-450E-9D27-54AFD3B45F34}" type="presOf" srcId="{3810B0AB-5F62-4C30-803A-56BB074AF6E4}" destId="{62B27AD7-EF99-4D9A-B0CA-21E5989FCAD1}" srcOrd="0" destOrd="0" presId="urn:microsoft.com/office/officeart/2011/layout/CircleProcess"/>
    <dgm:cxn modelId="{BB592621-8697-4904-8542-BC687CB6B9FC}" type="presOf" srcId="{3810B0AB-5F62-4C30-803A-56BB074AF6E4}" destId="{0F8BA89B-8D35-44FE-B979-7A75AA2F4C4B}" srcOrd="1" destOrd="0" presId="urn:microsoft.com/office/officeart/2011/layout/CircleProcess"/>
    <dgm:cxn modelId="{DD224430-B207-4F42-94AE-788747AE0766}" type="presOf" srcId="{0ED95789-39AD-4AB5-A5FF-1A98FC3546E3}" destId="{996CC70F-1E92-4324-8351-CA16E435BF2B}" srcOrd="1" destOrd="0" presId="urn:microsoft.com/office/officeart/2011/layout/CircleProcess"/>
    <dgm:cxn modelId="{F2C93D35-13F2-4BF5-894C-ABBF440DC8F0}" type="presOf" srcId="{B9A7DB5B-F0B7-48DD-B6CF-02DDAC311145}" destId="{54043653-EBB8-43EF-8F72-BDA76987296B}" srcOrd="0" destOrd="0" presId="urn:microsoft.com/office/officeart/2011/layout/CircleProcess"/>
    <dgm:cxn modelId="{17E0E841-C811-4CD5-8E4F-A73A98201097}" type="presOf" srcId="{17DF12C7-7CE1-49AD-8E97-5C3355C3C49A}" destId="{CCAD06D0-447E-4C81-A073-7B8414CB17EE}" srcOrd="1" destOrd="0" presId="urn:microsoft.com/office/officeart/2011/layout/CircleProcess"/>
    <dgm:cxn modelId="{BFB45067-FFC1-4E12-81D1-671A9FA3C1FD}" srcId="{B9A7DB5B-F0B7-48DD-B6CF-02DDAC311145}" destId="{DDB476E8-31DF-42AE-9062-FDDE812D500E}" srcOrd="1" destOrd="0" parTransId="{8ED988AC-56B8-40C0-9C4B-ACFCAB0ED6C3}" sibTransId="{D31C9581-3C32-4C8B-9C19-B508D65691F8}"/>
    <dgm:cxn modelId="{E0B7F177-AF34-4A41-9018-4EA12922EBDF}" type="presOf" srcId="{0ED95789-39AD-4AB5-A5FF-1A98FC3546E3}" destId="{109DA879-F766-438B-93BC-B604493AD75B}" srcOrd="0" destOrd="0" presId="urn:microsoft.com/office/officeart/2011/layout/CircleProcess"/>
    <dgm:cxn modelId="{6E6ABF8B-A4C9-4546-9011-73BF32249BB1}" type="presOf" srcId="{D87A22BC-9E4E-4FA8-862F-8F50FC81CFD7}" destId="{465729F4-2287-4FC0-A3B4-6F0C2127AF34}" srcOrd="1" destOrd="0" presId="urn:microsoft.com/office/officeart/2011/layout/CircleProcess"/>
    <dgm:cxn modelId="{544B0DA0-8433-4892-B847-6877716F3255}" srcId="{B9A7DB5B-F0B7-48DD-B6CF-02DDAC311145}" destId="{D87A22BC-9E4E-4FA8-862F-8F50FC81CFD7}" srcOrd="2" destOrd="0" parTransId="{6EC1FA49-C3D7-47AB-8733-6B9814DE6321}" sibTransId="{1D8A1EBB-EDEE-4351-A0CC-0845FA53BC28}"/>
    <dgm:cxn modelId="{FDF3A6BE-A788-4305-BD11-13AB1624EAC7}" srcId="{B9A7DB5B-F0B7-48DD-B6CF-02DDAC311145}" destId="{17DF12C7-7CE1-49AD-8E97-5C3355C3C49A}" srcOrd="4" destOrd="0" parTransId="{055D236D-F2BF-48F2-AC8B-20A1B5DE3DE1}" sibTransId="{C40A6403-5A60-4BDA-8C1F-2234DAD28359}"/>
    <dgm:cxn modelId="{A75736CF-0B10-4956-8E10-887E5A07FB7E}" type="presOf" srcId="{17DF12C7-7CE1-49AD-8E97-5C3355C3C49A}" destId="{6C54649F-6FD9-4C83-9F10-E64B1AC07A6E}" srcOrd="0" destOrd="0" presId="urn:microsoft.com/office/officeart/2011/layout/CircleProcess"/>
    <dgm:cxn modelId="{916A44D8-CAF1-47CD-AE9B-5110C124639F}" srcId="{B9A7DB5B-F0B7-48DD-B6CF-02DDAC311145}" destId="{0ED95789-39AD-4AB5-A5FF-1A98FC3546E3}" srcOrd="3" destOrd="0" parTransId="{1B1DB8F4-9742-4023-89D7-49A19F4D3212}" sibTransId="{3634E86A-32B3-4A57-82F5-3E9D43CB941F}"/>
    <dgm:cxn modelId="{B8F3D0DB-F6EE-4464-9D72-BD4844C64698}" srcId="{B9A7DB5B-F0B7-48DD-B6CF-02DDAC311145}" destId="{3810B0AB-5F62-4C30-803A-56BB074AF6E4}" srcOrd="0" destOrd="0" parTransId="{2CB34728-0184-4CCD-8B20-4C6084A8DE73}" sibTransId="{B02C5641-6345-4AE8-AB52-9ACA7687105D}"/>
    <dgm:cxn modelId="{42898BEF-EB00-4A9D-ADB9-5878936A2C97}" type="presOf" srcId="{D87A22BC-9E4E-4FA8-862F-8F50FC81CFD7}" destId="{7B08670B-DD60-4B7B-AD96-CF09AF0DC7A3}" srcOrd="0" destOrd="0" presId="urn:microsoft.com/office/officeart/2011/layout/CircleProcess"/>
    <dgm:cxn modelId="{323E078B-66A5-4A48-A600-6AC8A0B7731E}" type="presParOf" srcId="{54043653-EBB8-43EF-8F72-BDA76987296B}" destId="{394C07A2-2996-4B43-8D20-3709BFD38AFC}" srcOrd="0" destOrd="0" presId="urn:microsoft.com/office/officeart/2011/layout/CircleProcess"/>
    <dgm:cxn modelId="{23BBE280-07BA-4613-8614-6F434D5DD039}" type="presParOf" srcId="{394C07A2-2996-4B43-8D20-3709BFD38AFC}" destId="{E70EA745-28E8-4AEB-A2AC-86989415A554}" srcOrd="0" destOrd="0" presId="urn:microsoft.com/office/officeart/2011/layout/CircleProcess"/>
    <dgm:cxn modelId="{1713D6CD-7AB8-4DCC-8963-41968FEFCCA0}" type="presParOf" srcId="{54043653-EBB8-43EF-8F72-BDA76987296B}" destId="{C5F1FFE5-B529-48A4-9A2F-9F210BFA3FD5}" srcOrd="1" destOrd="0" presId="urn:microsoft.com/office/officeart/2011/layout/CircleProcess"/>
    <dgm:cxn modelId="{71A57D96-54E5-4900-A297-9DD1B7165953}" type="presParOf" srcId="{C5F1FFE5-B529-48A4-9A2F-9F210BFA3FD5}" destId="{6C54649F-6FD9-4C83-9F10-E64B1AC07A6E}" srcOrd="0" destOrd="0" presId="urn:microsoft.com/office/officeart/2011/layout/CircleProcess"/>
    <dgm:cxn modelId="{44EC7B77-339F-4D0A-B0E5-24CFE2FA3AA2}" type="presParOf" srcId="{54043653-EBB8-43EF-8F72-BDA76987296B}" destId="{CCAD06D0-447E-4C81-A073-7B8414CB17EE}" srcOrd="2" destOrd="0" presId="urn:microsoft.com/office/officeart/2011/layout/CircleProcess"/>
    <dgm:cxn modelId="{3A5159D3-2B18-410B-B5FA-9107D83B4AEE}" type="presParOf" srcId="{54043653-EBB8-43EF-8F72-BDA76987296B}" destId="{A101A0F9-92DA-43BD-8031-16A49ECF8877}" srcOrd="3" destOrd="0" presId="urn:microsoft.com/office/officeart/2011/layout/CircleProcess"/>
    <dgm:cxn modelId="{5F489755-2330-4B71-A385-914E6A767848}" type="presParOf" srcId="{A101A0F9-92DA-43BD-8031-16A49ECF8877}" destId="{F9ECFCAD-F12D-45A4-AC7B-481E4DA49908}" srcOrd="0" destOrd="0" presId="urn:microsoft.com/office/officeart/2011/layout/CircleProcess"/>
    <dgm:cxn modelId="{03E3D268-D564-4406-A801-800D5B4F4A9A}" type="presParOf" srcId="{54043653-EBB8-43EF-8F72-BDA76987296B}" destId="{2ECAFBE9-BE23-4189-A981-08E3385787DC}" srcOrd="4" destOrd="0" presId="urn:microsoft.com/office/officeart/2011/layout/CircleProcess"/>
    <dgm:cxn modelId="{6F1382AB-1E6E-4036-AD73-EFEE35DABA24}" type="presParOf" srcId="{2ECAFBE9-BE23-4189-A981-08E3385787DC}" destId="{109DA879-F766-438B-93BC-B604493AD75B}" srcOrd="0" destOrd="0" presId="urn:microsoft.com/office/officeart/2011/layout/CircleProcess"/>
    <dgm:cxn modelId="{BEB82A9B-0F68-4F81-9A78-A0928D30D9BC}" type="presParOf" srcId="{54043653-EBB8-43EF-8F72-BDA76987296B}" destId="{996CC70F-1E92-4324-8351-CA16E435BF2B}" srcOrd="5" destOrd="0" presId="urn:microsoft.com/office/officeart/2011/layout/CircleProcess"/>
    <dgm:cxn modelId="{6D416729-463F-4861-9E50-F5BF03227107}" type="presParOf" srcId="{54043653-EBB8-43EF-8F72-BDA76987296B}" destId="{99AB2E24-4FFA-4F94-9D2C-0D38A3D401B0}" srcOrd="6" destOrd="0" presId="urn:microsoft.com/office/officeart/2011/layout/CircleProcess"/>
    <dgm:cxn modelId="{3D35BE76-C1E8-4063-ACA9-D76C404AB0DE}" type="presParOf" srcId="{99AB2E24-4FFA-4F94-9D2C-0D38A3D401B0}" destId="{91731250-BE9F-4411-8BD7-7EB687CB9F0D}" srcOrd="0" destOrd="0" presId="urn:microsoft.com/office/officeart/2011/layout/CircleProcess"/>
    <dgm:cxn modelId="{59C9AAFD-615D-456D-AFFF-CD5BF17A268C}" type="presParOf" srcId="{54043653-EBB8-43EF-8F72-BDA76987296B}" destId="{3370CDAD-8C96-40C6-9B4E-BC6F7BB9A02C}" srcOrd="7" destOrd="0" presId="urn:microsoft.com/office/officeart/2011/layout/CircleProcess"/>
    <dgm:cxn modelId="{05198463-88A5-4789-96B1-21AF197365AF}" type="presParOf" srcId="{3370CDAD-8C96-40C6-9B4E-BC6F7BB9A02C}" destId="{7B08670B-DD60-4B7B-AD96-CF09AF0DC7A3}" srcOrd="0" destOrd="0" presId="urn:microsoft.com/office/officeart/2011/layout/CircleProcess"/>
    <dgm:cxn modelId="{2D72F877-A5D1-4485-BAB6-D66301A5E919}" type="presParOf" srcId="{54043653-EBB8-43EF-8F72-BDA76987296B}" destId="{465729F4-2287-4FC0-A3B4-6F0C2127AF34}" srcOrd="8" destOrd="0" presId="urn:microsoft.com/office/officeart/2011/layout/CircleProcess"/>
    <dgm:cxn modelId="{DC826574-5F87-49CF-B769-735176E84410}" type="presParOf" srcId="{54043653-EBB8-43EF-8F72-BDA76987296B}" destId="{92D2CAB2-47FE-4159-8361-C5C1BE870D8A}" srcOrd="9" destOrd="0" presId="urn:microsoft.com/office/officeart/2011/layout/CircleProcess"/>
    <dgm:cxn modelId="{FADAD1B0-942F-4F2B-AC04-1085C4A324F1}" type="presParOf" srcId="{92D2CAB2-47FE-4159-8361-C5C1BE870D8A}" destId="{27F7A553-68F3-4DAE-BC53-1DCDD29950AF}" srcOrd="0" destOrd="0" presId="urn:microsoft.com/office/officeart/2011/layout/CircleProcess"/>
    <dgm:cxn modelId="{211B6ADE-8D34-46F1-BAFB-5344FE85F208}" type="presParOf" srcId="{54043653-EBB8-43EF-8F72-BDA76987296B}" destId="{1D0D0EBD-250A-46DD-89A0-718C6BBA21F3}" srcOrd="10" destOrd="0" presId="urn:microsoft.com/office/officeart/2011/layout/CircleProcess"/>
    <dgm:cxn modelId="{7F44C0AE-C2DC-48DF-91F0-24D5CCC5BE17}" type="presParOf" srcId="{1D0D0EBD-250A-46DD-89A0-718C6BBA21F3}" destId="{66D72B16-A4E8-4DF9-B9D0-D3910AF8A73A}" srcOrd="0" destOrd="0" presId="urn:microsoft.com/office/officeart/2011/layout/CircleProcess"/>
    <dgm:cxn modelId="{D8CF9DB5-BC94-4A44-9415-F9A32D8AFB98}" type="presParOf" srcId="{54043653-EBB8-43EF-8F72-BDA76987296B}" destId="{45F2EC6B-46DA-4DBC-9E87-E98FB8B77422}" srcOrd="11" destOrd="0" presId="urn:microsoft.com/office/officeart/2011/layout/CircleProcess"/>
    <dgm:cxn modelId="{DB5C8024-83D7-415E-913E-A19697BDCD5C}" type="presParOf" srcId="{54043653-EBB8-43EF-8F72-BDA76987296B}" destId="{C3D7F99B-9363-401A-84C8-5FC887D23A63}" srcOrd="12" destOrd="0" presId="urn:microsoft.com/office/officeart/2011/layout/CircleProcess"/>
    <dgm:cxn modelId="{559DE4D4-542B-4C7F-B355-6AC34524AE33}" type="presParOf" srcId="{C3D7F99B-9363-401A-84C8-5FC887D23A63}" destId="{0A564F9F-0AAB-4C81-855D-AD1131C315A2}" srcOrd="0" destOrd="0" presId="urn:microsoft.com/office/officeart/2011/layout/CircleProcess"/>
    <dgm:cxn modelId="{FBF4356E-931D-4854-A8FB-DC9349C310C0}" type="presParOf" srcId="{54043653-EBB8-43EF-8F72-BDA76987296B}" destId="{E1659276-38D3-4138-A0A4-3B9DE0AD598C}" srcOrd="13" destOrd="0" presId="urn:microsoft.com/office/officeart/2011/layout/CircleProcess"/>
    <dgm:cxn modelId="{B2D98615-8B9E-4932-9627-D780DE4B2781}" type="presParOf" srcId="{E1659276-38D3-4138-A0A4-3B9DE0AD598C}" destId="{62B27AD7-EF99-4D9A-B0CA-21E5989FCAD1}" srcOrd="0" destOrd="0" presId="urn:microsoft.com/office/officeart/2011/layout/CircleProcess"/>
    <dgm:cxn modelId="{57255EB7-EB54-466F-9A68-879D7ACBF4FD}" type="presParOf" srcId="{54043653-EBB8-43EF-8F72-BDA76987296B}" destId="{0F8BA89B-8D35-44FE-B979-7A75AA2F4C4B}" srcOrd="14"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EA745-28E8-4AEB-A2AC-86989415A554}">
      <dsp:nvSpPr>
        <dsp:cNvPr id="0" name=""/>
        <dsp:cNvSpPr/>
      </dsp:nvSpPr>
      <dsp:spPr>
        <a:xfrm>
          <a:off x="13455795" y="5680949"/>
          <a:ext cx="2038524" cy="2038857"/>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sp>
    <dsp:sp modelId="{6C54649F-6FD9-4C83-9F10-E64B1AC07A6E}">
      <dsp:nvSpPr>
        <dsp:cNvPr id="0" name=""/>
        <dsp:cNvSpPr/>
      </dsp:nvSpPr>
      <dsp:spPr>
        <a:xfrm>
          <a:off x="13609556" y="5835420"/>
          <a:ext cx="1729918" cy="1729916"/>
        </a:xfrm>
        <a:prstGeom prst="ellipse">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2"/>
              </a:solidFill>
            </a:rPr>
            <a:t>?</a:t>
          </a:r>
        </a:p>
      </dsp:txBody>
      <dsp:txXfrm>
        <a:off x="13857110" y="6082597"/>
        <a:ext cx="1235796" cy="1235561"/>
      </dsp:txXfrm>
    </dsp:sp>
    <dsp:sp modelId="{F9ECFCAD-F12D-45A4-AC7B-481E4DA49908}">
      <dsp:nvSpPr>
        <dsp:cNvPr id="0" name=""/>
        <dsp:cNvSpPr/>
      </dsp:nvSpPr>
      <dsp:spPr>
        <a:xfrm rot="2700000">
          <a:off x="11347955" y="5681055"/>
          <a:ext cx="2038288" cy="2038288"/>
        </a:xfrm>
        <a:prstGeom prst="teardrop">
          <a:avLst>
            <a:gd name="adj" fmla="val 1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DA879-F766-438B-93BC-B604493AD75B}">
      <dsp:nvSpPr>
        <dsp:cNvPr id="0" name=""/>
        <dsp:cNvSpPr/>
      </dsp:nvSpPr>
      <dsp:spPr>
        <a:xfrm>
          <a:off x="11417271" y="5748923"/>
          <a:ext cx="1902911" cy="1902910"/>
        </a:xfrm>
        <a:prstGeom prst="ellipse">
          <a:avLst/>
        </a:prstGeom>
        <a:solidFill>
          <a:schemeClr val="bg2"/>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2"/>
            </a:solidFill>
          </a:endParaRPr>
        </a:p>
      </dsp:txBody>
      <dsp:txXfrm>
        <a:off x="11688496" y="6020818"/>
        <a:ext cx="1359377" cy="1359119"/>
      </dsp:txXfrm>
    </dsp:sp>
    <dsp:sp modelId="{91731250-BE9F-4411-8BD7-7EB687CB9F0D}">
      <dsp:nvSpPr>
        <dsp:cNvPr id="0" name=""/>
        <dsp:cNvSpPr/>
      </dsp:nvSpPr>
      <dsp:spPr>
        <a:xfrm rot="2700000">
          <a:off x="9242168" y="5681055"/>
          <a:ext cx="2038288" cy="2038288"/>
        </a:xfrm>
        <a:prstGeom prst="teardrop">
          <a:avLst>
            <a:gd name="adj" fmla="val 1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8670B-DD60-4B7B-AD96-CF09AF0DC7A3}">
      <dsp:nvSpPr>
        <dsp:cNvPr id="0" name=""/>
        <dsp:cNvSpPr/>
      </dsp:nvSpPr>
      <dsp:spPr>
        <a:xfrm>
          <a:off x="9310398" y="5748923"/>
          <a:ext cx="1902911" cy="1902910"/>
        </a:xfrm>
        <a:prstGeom prst="ellipse">
          <a:avLst/>
        </a:prstGeom>
        <a:solidFill>
          <a:srgbClr val="002060"/>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2"/>
            </a:solidFill>
          </a:endParaRPr>
        </a:p>
      </dsp:txBody>
      <dsp:txXfrm>
        <a:off x="9581623" y="6020818"/>
        <a:ext cx="1359377" cy="1359119"/>
      </dsp:txXfrm>
    </dsp:sp>
    <dsp:sp modelId="{27F7A553-68F3-4DAE-BC53-1DCDD29950AF}">
      <dsp:nvSpPr>
        <dsp:cNvPr id="0" name=""/>
        <dsp:cNvSpPr/>
      </dsp:nvSpPr>
      <dsp:spPr>
        <a:xfrm rot="2700000">
          <a:off x="7135295" y="5681055"/>
          <a:ext cx="2038288" cy="2038288"/>
        </a:xfrm>
        <a:prstGeom prst="teardrop">
          <a:avLst>
            <a:gd name="adj" fmla="val 1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72B16-A4E8-4DF9-B9D0-D3910AF8A73A}">
      <dsp:nvSpPr>
        <dsp:cNvPr id="0" name=""/>
        <dsp:cNvSpPr/>
      </dsp:nvSpPr>
      <dsp:spPr>
        <a:xfrm>
          <a:off x="7203525" y="5748923"/>
          <a:ext cx="1902911" cy="1902910"/>
        </a:xfrm>
        <a:prstGeom prst="ellipse">
          <a:avLst/>
        </a:prstGeom>
        <a:solidFill>
          <a:srgbClr val="002060"/>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endParaRPr>
        </a:p>
      </dsp:txBody>
      <dsp:txXfrm>
        <a:off x="7475835" y="6020818"/>
        <a:ext cx="1359377" cy="1359119"/>
      </dsp:txXfrm>
    </dsp:sp>
    <dsp:sp modelId="{0A564F9F-0AAB-4C81-855D-AD1131C315A2}">
      <dsp:nvSpPr>
        <dsp:cNvPr id="0" name=""/>
        <dsp:cNvSpPr/>
      </dsp:nvSpPr>
      <dsp:spPr>
        <a:xfrm rot="2700000">
          <a:off x="5028422" y="5681055"/>
          <a:ext cx="2038288" cy="2038288"/>
        </a:xfrm>
        <a:prstGeom prst="teardrop">
          <a:avLst>
            <a:gd name="adj" fmla="val 1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B27AD7-EF99-4D9A-B0CA-21E5989FCAD1}">
      <dsp:nvSpPr>
        <dsp:cNvPr id="0" name=""/>
        <dsp:cNvSpPr/>
      </dsp:nvSpPr>
      <dsp:spPr>
        <a:xfrm>
          <a:off x="5096653" y="5748923"/>
          <a:ext cx="1902911" cy="1902910"/>
        </a:xfrm>
        <a:prstGeom prst="ellipse">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368962" y="6020818"/>
        <a:ext cx="1359377" cy="135911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EBBD8-72F4-481D-95D2-7F17CD41999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7E3A6954-0B16-450F-97E0-ECB681F9025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9744068-1795-4D75-8280-28E6B2463493}" type="datetimeFigureOut">
              <a:rPr lang="en-US" smtClean="0"/>
              <a:t>1/25/2021</a:t>
            </a:fld>
            <a:endParaRPr lang="en-US"/>
          </a:p>
        </p:txBody>
      </p:sp>
      <p:sp>
        <p:nvSpPr>
          <p:cNvPr id="4" name="Footer Placeholder 3">
            <a:extLst>
              <a:ext uri="{FF2B5EF4-FFF2-40B4-BE49-F238E27FC236}">
                <a16:creationId xmlns:a16="http://schemas.microsoft.com/office/drawing/2014/main" id="{F16F817E-6793-4322-B2BD-DBF505A15A2F}"/>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B543AB4-25AE-4EF2-940E-C38180077B37}"/>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BFA427B-95B4-425E-8555-EF4CD419D4FD}" type="slidenum">
              <a:rPr lang="en-US" smtClean="0"/>
              <a:t>‹#›</a:t>
            </a:fld>
            <a:endParaRPr lang="en-US"/>
          </a:p>
        </p:txBody>
      </p:sp>
    </p:spTree>
    <p:extLst>
      <p:ext uri="{BB962C8B-B14F-4D97-AF65-F5344CB8AC3E}">
        <p14:creationId xmlns:p14="http://schemas.microsoft.com/office/powerpoint/2010/main" val="2356495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uk-U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B027185-10FB-4A57-B3F0-45136A811A24}" type="datetimeFigureOut">
              <a:rPr lang="uk-UA" smtClean="0"/>
              <a:t>25.01.2021</a:t>
            </a:fld>
            <a:endParaRPr lang="uk-U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uk-U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uk-U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pPr marL="181240" indent="-181240">
              <a:buFontTx/>
              <a:buChar char="-"/>
            </a:pPr>
            <a:r>
              <a:rPr lang="en-US" dirty="0"/>
              <a:t>Introduce yourself</a:t>
            </a:r>
          </a:p>
          <a:p>
            <a:pPr marL="181240" indent="-181240">
              <a:buFontTx/>
              <a:buChar char="-"/>
            </a:pPr>
            <a:r>
              <a:rPr lang="en-US" dirty="0"/>
              <a:t>Introduce SE</a:t>
            </a:r>
          </a:p>
          <a:p>
            <a:pPr marL="181240" indent="-181240">
              <a:buFontTx/>
              <a:buChar char="-"/>
            </a:pPr>
            <a:r>
              <a:rPr lang="en-US" dirty="0"/>
              <a:t>Is there anyone else who will be joining us today?</a:t>
            </a:r>
          </a:p>
          <a:p>
            <a:pPr marL="181240" indent="-181240">
              <a:buFontTx/>
              <a:buChar char="-"/>
            </a:pPr>
            <a:r>
              <a:rPr lang="en-US" dirty="0"/>
              <a:t>Recap Points (current solution?, End points? Does that include servers, desktops/laptops?, Contracts Expiration?)</a:t>
            </a:r>
          </a:p>
          <a:p>
            <a:pPr marL="181240" indent="-181240">
              <a:buFontTx/>
              <a:buChar char="-"/>
            </a:pPr>
            <a:r>
              <a:rPr lang="en-US" dirty="0"/>
              <a:t>Agenda (Go through a few slides to give you more information about comodo than my SE will take you through the demo)</a:t>
            </a:r>
          </a:p>
          <a:p>
            <a:pPr marL="181240" indent="-181240">
              <a:buFontTx/>
              <a:buChar char="-"/>
            </a:pPr>
            <a:r>
              <a:rPr lang="en-US" dirty="0"/>
              <a:t>Is there anything specifically you would like me to go over?</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408011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a:t>
            </a:r>
          </a:p>
          <a:p>
            <a:endParaRPr lang="en-US" dirty="0"/>
          </a:p>
          <a:p>
            <a:endParaRPr lang="en-US" dirty="0"/>
          </a:p>
        </p:txBody>
      </p:sp>
      <p:sp>
        <p:nvSpPr>
          <p:cNvPr id="4" name="Slide Number Placeholder 3"/>
          <p:cNvSpPr>
            <a:spLocks noGrp="1"/>
          </p:cNvSpPr>
          <p:nvPr>
            <p:ph type="sldNum" sz="quarter" idx="5"/>
          </p:nvPr>
        </p:nvSpPr>
        <p:spPr/>
        <p:txBody>
          <a:bodyPr/>
          <a:lstStyle/>
          <a:p>
            <a:pPr defTabSz="1449918">
              <a:defRPr/>
            </a:pPr>
            <a:fld id="{BD9C3A12-1E0F-412B-B376-8089A55D946C}" type="slidenum">
              <a:rPr lang="uk-UA">
                <a:solidFill>
                  <a:prstClr val="black"/>
                </a:solidFill>
                <a:latin typeface="Calibri" panose="020F0502020204030204"/>
              </a:rPr>
              <a:pPr defTabSz="1449918">
                <a:defRPr/>
              </a:pPr>
              <a:t>15</a:t>
            </a:fld>
            <a:endParaRPr lang="uk-UA">
              <a:solidFill>
                <a:prstClr val="black"/>
              </a:solidFill>
              <a:latin typeface="Calibri" panose="020F0502020204030204"/>
            </a:endParaRPr>
          </a:p>
        </p:txBody>
      </p:sp>
    </p:spTree>
    <p:extLst>
      <p:ext uri="{BB962C8B-B14F-4D97-AF65-F5344CB8AC3E}">
        <p14:creationId xmlns:p14="http://schemas.microsoft.com/office/powerpoint/2010/main" val="370852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a:t>
            </a:r>
          </a:p>
          <a:p>
            <a:endParaRPr lang="en-US" dirty="0"/>
          </a:p>
          <a:p>
            <a:endParaRPr lang="en-US" dirty="0"/>
          </a:p>
        </p:txBody>
      </p:sp>
      <p:sp>
        <p:nvSpPr>
          <p:cNvPr id="4" name="Slide Number Placeholder 3"/>
          <p:cNvSpPr>
            <a:spLocks noGrp="1"/>
          </p:cNvSpPr>
          <p:nvPr>
            <p:ph type="sldNum" sz="quarter" idx="5"/>
          </p:nvPr>
        </p:nvSpPr>
        <p:spPr/>
        <p:txBody>
          <a:bodyPr/>
          <a:lstStyle/>
          <a:p>
            <a:pPr defTabSz="1449918">
              <a:defRPr/>
            </a:pPr>
            <a:fld id="{BD9C3A12-1E0F-412B-B376-8089A55D946C}" type="slidenum">
              <a:rPr lang="uk-UA">
                <a:solidFill>
                  <a:prstClr val="black"/>
                </a:solidFill>
                <a:latin typeface="Calibri" panose="020F0502020204030204"/>
              </a:rPr>
              <a:pPr defTabSz="1449918">
                <a:defRPr/>
              </a:pPr>
              <a:t>17</a:t>
            </a:fld>
            <a:endParaRPr lang="uk-UA">
              <a:solidFill>
                <a:prstClr val="black"/>
              </a:solidFill>
              <a:latin typeface="Calibri" panose="020F0502020204030204"/>
            </a:endParaRPr>
          </a:p>
        </p:txBody>
      </p:sp>
    </p:spTree>
    <p:extLst>
      <p:ext uri="{BB962C8B-B14F-4D97-AF65-F5344CB8AC3E}">
        <p14:creationId xmlns:p14="http://schemas.microsoft.com/office/powerpoint/2010/main" val="227153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a:t>
            </a:r>
          </a:p>
          <a:p>
            <a:endParaRPr lang="en-US" dirty="0"/>
          </a:p>
          <a:p>
            <a:endParaRPr lang="en-US" dirty="0"/>
          </a:p>
        </p:txBody>
      </p:sp>
      <p:sp>
        <p:nvSpPr>
          <p:cNvPr id="4" name="Slide Number Placeholder 3"/>
          <p:cNvSpPr>
            <a:spLocks noGrp="1"/>
          </p:cNvSpPr>
          <p:nvPr>
            <p:ph type="sldNum" sz="quarter" idx="5"/>
          </p:nvPr>
        </p:nvSpPr>
        <p:spPr/>
        <p:txBody>
          <a:bodyPr/>
          <a:lstStyle/>
          <a:p>
            <a:pPr defTabSz="1449918">
              <a:defRPr/>
            </a:pPr>
            <a:fld id="{BD9C3A12-1E0F-412B-B376-8089A55D946C}" type="slidenum">
              <a:rPr lang="uk-UA">
                <a:solidFill>
                  <a:prstClr val="black"/>
                </a:solidFill>
                <a:latin typeface="Calibri" panose="020F0502020204030204"/>
              </a:rPr>
              <a:pPr defTabSz="1449918">
                <a:defRPr/>
              </a:pPr>
              <a:t>19</a:t>
            </a:fld>
            <a:endParaRPr lang="uk-UA">
              <a:solidFill>
                <a:prstClr val="black"/>
              </a:solidFill>
              <a:latin typeface="Calibri" panose="020F0502020204030204"/>
            </a:endParaRPr>
          </a:p>
        </p:txBody>
      </p:sp>
    </p:spTree>
    <p:extLst>
      <p:ext uri="{BB962C8B-B14F-4D97-AF65-F5344CB8AC3E}">
        <p14:creationId xmlns:p14="http://schemas.microsoft.com/office/powerpoint/2010/main" val="210194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 There are a few things I want to point out on this slide. First, just briefly about comodo, we’re been around for 2 decades now, we were actually leaders in the SSL certificate space back in 2004 but have since then sold off that side of the company to focus on our cybersecurity division. </a:t>
            </a:r>
          </a:p>
          <a:p>
            <a:r>
              <a:rPr lang="en-US" sz="1300" dirty="0"/>
              <a:t>2. As you can see at the top here, we’ve won a few big awards in the past, more notable the Cybersecurity Excellence Awards back in 2018. And even more recently, something we’re very proud of is we became a part of the Gartner Magic Quadrant. So out of 75 players in the industry they take the top 20 and we were lucky enough to make it on there, something that we’ve been very proud to be a part of.  That’s only 20 companies per vertical annually.</a:t>
            </a:r>
          </a:p>
          <a:p>
            <a:r>
              <a:rPr lang="en-US" sz="1300" dirty="0"/>
              <a:t>3. We do a million scans daily protecting our customers. And with over 100 million agent instillations you can see we do have a pretty large global footprint.</a:t>
            </a:r>
          </a:p>
          <a:p>
            <a:r>
              <a:rPr lang="en-US" sz="1300" dirty="0"/>
              <a:t>4. As you can see at the top we do also have 1300 employees worldwide, why does that matter for you? It actually provides us with the ability to provide you with 365-day 24/7 support.</a:t>
            </a:r>
          </a:p>
        </p:txBody>
      </p:sp>
      <p:sp>
        <p:nvSpPr>
          <p:cNvPr id="4" name="Slide Number Placeholder 3"/>
          <p:cNvSpPr>
            <a:spLocks noGrp="1"/>
          </p:cNvSpPr>
          <p:nvPr>
            <p:ph type="sldNum" sz="quarter" idx="10"/>
          </p:nvPr>
        </p:nvSpPr>
        <p:spPr/>
        <p:txBody>
          <a:bodyPr/>
          <a:lstStyle/>
          <a:p>
            <a:fld id="{BD9C3A12-1E0F-412B-B376-8089A55D946C}" type="slidenum">
              <a:rPr lang="uk-UA" smtClean="0"/>
              <a:t>24</a:t>
            </a:fld>
            <a:endParaRPr lang="uk-UA"/>
          </a:p>
        </p:txBody>
      </p:sp>
    </p:spTree>
    <p:extLst>
      <p:ext uri="{BB962C8B-B14F-4D97-AF65-F5344CB8AC3E}">
        <p14:creationId xmlns:p14="http://schemas.microsoft.com/office/powerpoint/2010/main" val="66860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 There are a few things I want to point out on this slide. First, just briefly about comodo, we’re been around for 2 decades now, we were actually leaders in the SSL certificate space back in 2004 but have since then sold off that side of the company to focus on our cybersecurity division. </a:t>
            </a:r>
          </a:p>
          <a:p>
            <a:r>
              <a:rPr lang="en-US" sz="1300" dirty="0"/>
              <a:t>2. As you can see at the top here, we’ve won a few big awards in the past, more notable the Cybersecurity Excellence Awards back in 2018. And even more recently, something we’re very proud of is we became a part of the Gartner Magic Quadrant. So out of 75 players in the industry they take the top 20 and we were lucky enough to make it on there, something that we’ve been very proud to be a part of.  That’s only 20 companies per vertical annually.</a:t>
            </a:r>
          </a:p>
          <a:p>
            <a:r>
              <a:rPr lang="en-US" sz="1300" dirty="0"/>
              <a:t>3. We do a million scans daily protecting our customers. And with over 100 million agent instillations you can see we do have a pretty large global footprint.</a:t>
            </a:r>
          </a:p>
          <a:p>
            <a:r>
              <a:rPr lang="en-US" sz="1300" dirty="0"/>
              <a:t>4. As you can see at the top we do also have 1300 employees worldwide, why does that matter for you? It actually provides us with the ability to provide you with 365-day 24/7 support.</a:t>
            </a: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58172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73085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 We’re going to take a look at the challenges of detection methods. I’m sure your familiar with this so we’ll go through this fairly quickly. We understand that bad indicators are not always identified and I’m sure you’d agree with me that no one can stop 100% of threats from coming into your network. And really, as this threat landscape changed so did the industry.</a:t>
            </a:r>
          </a:p>
          <a:p>
            <a:r>
              <a:rPr lang="en-US" sz="1300" dirty="0"/>
              <a:t>2. So we see back in the 1990s into the 2000s just your signature based detection, with anti-virus. And as we move on we started adding to that security stack; through HIPS, Behavioral Analysis, Machine Learning, and even Artificial Intelligence today. But still, everyone is hovering at that 99% detection rate, in return we still see this 1% gap in security, which actually equals thousands of pieces of malware daily. And THAT is where comodo decided to take a bit of a different approach.</a:t>
            </a:r>
          </a:p>
          <a:p>
            <a:pPr marL="241653" indent="-241653">
              <a:buAutoNum type="arabicPeriod"/>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348778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92327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a:t>
            </a:r>
          </a:p>
          <a:p>
            <a:endParaRPr lang="en-US" dirty="0"/>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8599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a:t>
            </a:r>
          </a:p>
          <a:p>
            <a:endParaRPr lang="en-US" dirty="0"/>
          </a:p>
          <a:p>
            <a:endParaRPr lang="en-US" dirty="0"/>
          </a:p>
        </p:txBody>
      </p:sp>
      <p:sp>
        <p:nvSpPr>
          <p:cNvPr id="4" name="Slide Number Placeholder 3"/>
          <p:cNvSpPr>
            <a:spLocks noGrp="1"/>
          </p:cNvSpPr>
          <p:nvPr>
            <p:ph type="sldNum" sz="quarter" idx="5"/>
          </p:nvPr>
        </p:nvSpPr>
        <p:spPr/>
        <p:txBody>
          <a:bodyPr/>
          <a:lstStyle/>
          <a:p>
            <a:pPr defTabSz="1449918">
              <a:defRPr/>
            </a:pPr>
            <a:fld id="{BD9C3A12-1E0F-412B-B376-8089A55D946C}" type="slidenum">
              <a:rPr lang="uk-UA">
                <a:solidFill>
                  <a:prstClr val="black"/>
                </a:solidFill>
                <a:latin typeface="Calibri" panose="020F0502020204030204"/>
              </a:rPr>
              <a:pPr defTabSz="1449918">
                <a:defRPr/>
              </a:pPr>
              <a:t>8</a:t>
            </a:fld>
            <a:endParaRPr lang="uk-UA">
              <a:solidFill>
                <a:prstClr val="black"/>
              </a:solidFill>
              <a:latin typeface="Calibri" panose="020F0502020204030204"/>
            </a:endParaRPr>
          </a:p>
        </p:txBody>
      </p:sp>
    </p:spTree>
    <p:extLst>
      <p:ext uri="{BB962C8B-B14F-4D97-AF65-F5344CB8AC3E}">
        <p14:creationId xmlns:p14="http://schemas.microsoft.com/office/powerpoint/2010/main" val="86846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r>
              <a:rPr lang="en-US" baseline="0" dirty="0"/>
              <a:t>Simply auto containment. Just a little about how our actual patented technology works. </a:t>
            </a:r>
          </a:p>
          <a:p>
            <a:pPr marL="241653" indent="-241653">
              <a:buAutoNum type="arabicPeriod"/>
            </a:pPr>
            <a:r>
              <a:rPr lang="en-US" baseline="0" dirty="0"/>
              <a:t>What we found is there are 3 critical resources that malware needs to thrive in any environment/cause damage, and that is write access to your hard drive, your registry and your COM interface.</a:t>
            </a:r>
          </a:p>
          <a:p>
            <a:pPr marL="241653" indent="-241653">
              <a:buAutoNum type="arabicPeriod"/>
            </a:pPr>
            <a:r>
              <a:rPr lang="en-US" baseline="0" dirty="0"/>
              <a:t>What we actually do is we virtualize these 3 components of your network. So if one of your end-users decides to get a little click happy and maybe they open up something they shouldn’t, they run an unknown executable. Its going to automatically open up in this containment. So basically, what we do is we trick the malware into thinking it’s into your network when really its just running in this container. Now this works in conjunction with our </a:t>
            </a:r>
            <a:r>
              <a:rPr lang="en-US" baseline="0" dirty="0" err="1"/>
              <a:t>Valkerie</a:t>
            </a:r>
            <a:r>
              <a:rPr lang="en-US" baseline="0" dirty="0"/>
              <a:t> </a:t>
            </a:r>
            <a:r>
              <a:rPr lang="en-US" baseline="0" dirty="0" err="1"/>
              <a:t>Verdicting</a:t>
            </a:r>
            <a:r>
              <a:rPr lang="en-US" baseline="0" dirty="0"/>
              <a:t> System. That system pulls from the 100 million endpoints that I showed you before. </a:t>
            </a:r>
          </a:p>
          <a:p>
            <a:pPr marL="241653" indent="-241653">
              <a:buAutoNum type="arabicPeriod"/>
            </a:pPr>
            <a:r>
              <a:rPr lang="en-US" baseline="0" dirty="0"/>
              <a:t>We’re going to run a static (lets us know what that code is pre-execution) &amp; dynamic (lets us know what that code is looking to do after it executes) analysis on the file, see exactly what it’s trying to do, what is it trying to achieve. 95% of the time we’re going to render a verdict within 45 seconds, the fastest SLA in the industry. The other 5% what happens is, it’s going to be sent to our team of human analyst, they’re going to actually reverse engineer the file for you; to see what it is, what it’s trying to do, and they’ll render a verdict for you within 3-4 hours of time. So either way your guaranteed a verdict from us, we’re not going to release anything into your network until we’re sure that its safe. And it’s all automatic so any unknown file, if it’s not on Comodo’s whitelist or blacklist we’re automatically going to put it into our auto containment and do an analysis regardless.</a:t>
            </a:r>
          </a:p>
          <a:p>
            <a:pPr marL="241653" indent="-241653">
              <a:buAutoNum type="arabicPeriod"/>
            </a:pPr>
            <a:r>
              <a:rPr lang="en-US" baseline="0" dirty="0"/>
              <a:t>Now, the really cool part about this_(customer name)_ is that your end-user maintains 100% productivity. So if they’re opening up a word document, maybe they need to work on that throughout the day, they can continue to manipulate that file and they can go on with their day to day activities without being hindered on their productivity.</a:t>
            </a:r>
          </a:p>
          <a:p>
            <a:pPr marL="241653" indent="-241653">
              <a:buAutoNum type="arabicPeriod"/>
            </a:pPr>
            <a:r>
              <a:rPr lang="en-US" baseline="0" dirty="0"/>
              <a:t>And we have a lot of customers that ask us, “hey, is this something that’s resource intensive on my end?”, “Are you spinning a virtual machine”, “what is it exactly that you’re doing?”</a:t>
            </a:r>
          </a:p>
          <a:p>
            <a:pPr marL="241653" indent="-241653">
              <a:buAutoNum type="arabicPeriod"/>
            </a:pPr>
            <a:r>
              <a:rPr lang="en-US" baseline="0" dirty="0"/>
              <a:t>And answer is, its very lightweight on your end. It takes up about, a little less than 1% of the CPU and around 10-25 megabits. It’s something that our customers really enjoy because unlike sandboxing, sometimes sandbox doesn’t even work in the environment simply because of the fact that it’s too heavy, they can’t use it. This is something that basically combats a sandbox, does the something, and actually renders a verdict even faster. So it’s something our customers are very intrigued by and have taken a really great liking to. </a:t>
            </a:r>
          </a:p>
          <a:p>
            <a:pPr marL="241653" indent="-241653">
              <a:buAutoNum type="arabicPeriod" startAt="3"/>
            </a:pPr>
            <a:endParaRPr lang="en-US" baseline="0"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22809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 Last thing I want to touch on before hanging things over to my engineer, is the different capabilities that we have to offer you guys. So we’ve taken a run through our Endpoint Security, and the threat intelligence via our cloud based </a:t>
            </a:r>
            <a:r>
              <a:rPr lang="en-US" sz="1300" dirty="0" err="1"/>
              <a:t>verdicting</a:t>
            </a:r>
            <a:r>
              <a:rPr lang="en-US" sz="1300" dirty="0"/>
              <a:t> system. And we’re going to get into it a little bit more once we hand things over to _</a:t>
            </a:r>
            <a:r>
              <a:rPr lang="en-US" sz="1300" u="sng" dirty="0"/>
              <a:t>(sales engineer name)_</a:t>
            </a:r>
            <a:r>
              <a:rPr lang="en-US" sz="1300" dirty="0"/>
              <a:t> for that demo in a minute. </a:t>
            </a:r>
          </a:p>
          <a:p>
            <a:r>
              <a:rPr lang="en-US" sz="1300" dirty="0"/>
              <a:t>2. But we also want to let you know that we are a full 360-degree solution vendor for basically any part of your organization. We have our network security which will offer the secured VNS Filtering, our DLP which is our data loss prevention secure web and email gateway as well. </a:t>
            </a:r>
          </a:p>
          <a:p>
            <a:r>
              <a:rPr lang="en-US" sz="1300" dirty="0"/>
              <a:t>3. As you can see in the middle we do have our Managed Detection &amp; response. That’s more for the customers who r looking to off load there day to day security operations. We can actually handle that for you. What we’ll do is we’ll monitor your networks and your endpoints with our 24/7 SOC team. So you would allow us to be your security operations and run your day to day so that it’s taken off your plate for you. </a:t>
            </a:r>
          </a:p>
          <a:p>
            <a:r>
              <a:rPr lang="en-US" sz="1300" dirty="0"/>
              <a:t>4. Now the great part about this platform is it actually sits on </a:t>
            </a:r>
            <a:r>
              <a:rPr lang="en-US" sz="1300" dirty="0" err="1"/>
              <a:t>ComodoOne</a:t>
            </a:r>
            <a:r>
              <a:rPr lang="en-US" sz="1300" dirty="0"/>
              <a:t> which is our cloud-based management tool. What that offers you is remote management, mobile device management, patch management – (even at the 3</a:t>
            </a:r>
            <a:r>
              <a:rPr lang="en-US" sz="1300" baseline="30000" dirty="0"/>
              <a:t>rd</a:t>
            </a:r>
            <a:r>
              <a:rPr lang="en-US" sz="1300" dirty="0"/>
              <a:t> party level for any updates you need to push out), as well as a service desk for ticketing so that anything  your end-users need to bring to your attention they can do it through that. And like I said this can all be done through that </a:t>
            </a:r>
            <a:r>
              <a:rPr lang="en-US" sz="1300" dirty="0" err="1"/>
              <a:t>ComodoOne</a:t>
            </a:r>
            <a:r>
              <a:rPr lang="en-US" sz="1300" dirty="0"/>
              <a:t> Platform, and you get that at no cost to you. </a:t>
            </a:r>
          </a:p>
          <a:p>
            <a:endParaRPr lang="en-US" baseline="0" dirty="0"/>
          </a:p>
        </p:txBody>
      </p:sp>
      <p:sp>
        <p:nvSpPr>
          <p:cNvPr id="4" name="Slide Number Placeholder 3"/>
          <p:cNvSpPr>
            <a:spLocks noGrp="1"/>
          </p:cNvSpPr>
          <p:nvPr>
            <p:ph type="sldNum" sz="quarter" idx="10"/>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421156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A0FBCB7A-B519-4927-8CA0-5DAD2CD605FA}"/>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G-SLIDE OPT-6">
    <p:spTree>
      <p:nvGrpSpPr>
        <p:cNvPr id="1" name=""/>
        <p:cNvGrpSpPr/>
        <p:nvPr/>
      </p:nvGrpSpPr>
      <p:grpSpPr>
        <a:xfrm>
          <a:off x="0" y="0"/>
          <a:ext cx="0" cy="0"/>
          <a:chOff x="0" y="0"/>
          <a:chExt cx="0" cy="0"/>
        </a:xfrm>
      </p:grpSpPr>
      <p:sp>
        <p:nvSpPr>
          <p:cNvPr id="7" name="Rectangle 6"/>
          <p:cNvSpPr/>
          <p:nvPr userDrawn="1"/>
        </p:nvSpPr>
        <p:spPr>
          <a:xfrm>
            <a:off x="0" y="2400300"/>
            <a:ext cx="18288000" cy="54864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623EABBA-ED2D-4D2F-9F3C-A0A14DFF1480}"/>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0791360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G-SLIDE OPT-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2D85C6C6-A528-4103-93BA-DDAB0DC393F5}"/>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5326873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G-SLIDE OPT-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AC1F5DC3-3FD7-4F2D-9582-B880BF5BD031}"/>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89197058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G-SLIDE OPT-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52BEB38D-0CB9-4E32-9D24-348B0848DEB9}"/>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0893481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09750" y="3295650"/>
            <a:ext cx="3695700" cy="3695700"/>
          </a:xfrm>
          <a:prstGeom prst="ellipse">
            <a:avLst/>
          </a:prstGeom>
          <a:ln w="38100">
            <a:solidFill>
              <a:schemeClr val="bg1"/>
            </a:solidFill>
          </a:ln>
          <a:effectLst/>
        </p:spPr>
        <p:txBody>
          <a:bodyPr/>
          <a:lstStyle/>
          <a:p>
            <a:endParaRPr lang="uk-UA"/>
          </a:p>
        </p:txBody>
      </p:sp>
      <p:sp>
        <p:nvSpPr>
          <p:cNvPr id="4" name="Slide Number Placeholder 8">
            <a:extLst>
              <a:ext uri="{FF2B5EF4-FFF2-40B4-BE49-F238E27FC236}">
                <a16:creationId xmlns:a16="http://schemas.microsoft.com/office/drawing/2014/main" id="{D0D76457-92AD-4615-8DDA-F651565E171C}"/>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98627165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G-SLIDE OPT-3">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12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1200"/>
            </a:lvl1pPr>
          </a:lstStyle>
          <a:p>
            <a:endParaRPr lang="uk-UA"/>
          </a:p>
        </p:txBody>
      </p:sp>
      <p:sp>
        <p:nvSpPr>
          <p:cNvPr id="8" name="Slide Number Placeholder 8">
            <a:extLst>
              <a:ext uri="{FF2B5EF4-FFF2-40B4-BE49-F238E27FC236}">
                <a16:creationId xmlns:a16="http://schemas.microsoft.com/office/drawing/2014/main" id="{B0A9722A-0304-459A-90FE-2315A8DEDBDB}"/>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6265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400"/>
            </a:lvl1pPr>
          </a:lstStyle>
          <a:p>
            <a:endParaRPr lang="uk-UA"/>
          </a:p>
        </p:txBody>
      </p:sp>
      <p:sp>
        <p:nvSpPr>
          <p:cNvPr id="7" name="Slide Number Placeholder 8">
            <a:extLst>
              <a:ext uri="{FF2B5EF4-FFF2-40B4-BE49-F238E27FC236}">
                <a16:creationId xmlns:a16="http://schemas.microsoft.com/office/drawing/2014/main" id="{4E802F67-3DAA-49EC-8D6A-CCC6A31B692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89411797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OPT-1">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2532888"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OPT-2">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3502152" y="2587752"/>
            <a:ext cx="2706624" cy="2706624"/>
          </a:xfrm>
          <a:prstGeom prst="roundRect">
            <a:avLst/>
          </a:prstGeom>
          <a:ln w="25400">
            <a:solidFill>
              <a:schemeClr val="accent1"/>
            </a:solidFill>
          </a:ln>
        </p:spPr>
        <p:txBody>
          <a:bodyPr/>
          <a:lstStyle>
            <a:lvl1pPr>
              <a:defRPr sz="2000"/>
            </a:lvl1pPr>
          </a:lstStyle>
          <a:p>
            <a:endParaRPr lang="uk-UA"/>
          </a:p>
        </p:txBody>
      </p:sp>
      <p:sp>
        <p:nvSpPr>
          <p:cNvPr id="7" name="Slide Number Placeholder 8">
            <a:extLst>
              <a:ext uri="{FF2B5EF4-FFF2-40B4-BE49-F238E27FC236}">
                <a16:creationId xmlns:a16="http://schemas.microsoft.com/office/drawing/2014/main" id="{D5183623-08FA-466D-BFE1-C7CEA700F5AF}"/>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30022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OPT-3">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6053328" y="2633472"/>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roundRect">
            <a:avLst/>
          </a:prstGeom>
          <a:ln w="25400">
            <a:solidFill>
              <a:schemeClr val="accent1"/>
            </a:solidFill>
          </a:ln>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5740C336-868B-4647-9A77-593497B76A3B}"/>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7592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A881494A-D31A-4EAB-A1ED-C2F0859DEB8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OPT-4">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3300984" y="2715768"/>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roundRect">
            <a:avLst/>
          </a:prstGeom>
          <a:ln w="25400">
            <a:solidFill>
              <a:schemeClr val="accent1"/>
            </a:solidFill>
          </a:ln>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0F0CD539-2C0F-4DD3-8248-B3B69845D95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0528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OPT-5">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3337560" y="2935224"/>
            <a:ext cx="1591056" cy="1591056"/>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roundRect">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roundRect">
            <a:avLst/>
          </a:prstGeom>
          <a:ln w="25400">
            <a:solidFill>
              <a:schemeClr val="accent1"/>
            </a:solidFill>
          </a:ln>
        </p:spPr>
        <p:txBody>
          <a:bodyPr/>
          <a:lstStyle>
            <a:lvl1pPr>
              <a:defRPr sz="2000"/>
            </a:lvl1pPr>
          </a:lstStyle>
          <a:p>
            <a:endParaRPr lang="uk-UA"/>
          </a:p>
        </p:txBody>
      </p:sp>
      <p:sp>
        <p:nvSpPr>
          <p:cNvPr id="15" name="Slide Number Placeholder 8">
            <a:extLst>
              <a:ext uri="{FF2B5EF4-FFF2-40B4-BE49-F238E27FC236}">
                <a16:creationId xmlns:a16="http://schemas.microsoft.com/office/drawing/2014/main" id="{95D66114-6201-45D5-BDCE-D6E2D538937F}"/>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3463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OPT-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Slide Number Placeholder 8">
            <a:extLst>
              <a:ext uri="{FF2B5EF4-FFF2-40B4-BE49-F238E27FC236}">
                <a16:creationId xmlns:a16="http://schemas.microsoft.com/office/drawing/2014/main" id="{8AA518A1-1CED-4887-A3A4-FFD1B934585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8973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
        <p:nvSpPr>
          <p:cNvPr id="5" name="Slide Number Placeholder 8">
            <a:extLst>
              <a:ext uri="{FF2B5EF4-FFF2-40B4-BE49-F238E27FC236}">
                <a16:creationId xmlns:a16="http://schemas.microsoft.com/office/drawing/2014/main" id="{C80675C0-5053-4925-BBC8-9EE3AD91BA05}"/>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83495092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
        <p:nvSpPr>
          <p:cNvPr id="5" name="Slide Number Placeholder 8">
            <a:extLst>
              <a:ext uri="{FF2B5EF4-FFF2-40B4-BE49-F238E27FC236}">
                <a16:creationId xmlns:a16="http://schemas.microsoft.com/office/drawing/2014/main" id="{DBFD41DC-1C01-4C15-B113-99CADA3F5A41}"/>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09969304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E1496295-0BE5-4F0F-A80E-52B24F7796CD}"/>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04672953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C1D97A15-1596-4E35-A866-753982A9C1C9}"/>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254945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S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9C84DAB9-51D6-4F67-A240-039234455782}"/>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20571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021737D4-E175-496B-8D1C-022F4A79F9BC}"/>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8131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6" grpId="0"/>
    </p:bld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ICES OPT-3">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1C627148-2CE6-451A-8E13-C3FE1476C401}"/>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41882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6" name="Slide Number Placeholder 8">
            <a:extLst>
              <a:ext uri="{FF2B5EF4-FFF2-40B4-BE49-F238E27FC236}">
                <a16:creationId xmlns:a16="http://schemas.microsoft.com/office/drawing/2014/main" id="{2E855A56-C1BA-40AE-A231-8224A37F4E89}"/>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88352149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ICES OPT-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A55259EE-1273-4D92-AA6A-234AA42B694D}"/>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6625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ICES OPT-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402A92C1-7C25-4BEC-8514-72839E228714}"/>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2621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ICES OPT-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DED4057C-8154-497F-A41F-5C4748E99F1D}"/>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426477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ICES OPT-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D474F800-B843-4289-A387-5E830594EB5E}"/>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64707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ICES OPT-8">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
        <p:nvSpPr>
          <p:cNvPr id="15" name="Slide Number Placeholder 8">
            <a:extLst>
              <a:ext uri="{FF2B5EF4-FFF2-40B4-BE49-F238E27FC236}">
                <a16:creationId xmlns:a16="http://schemas.microsoft.com/office/drawing/2014/main" id="{A723D323-DAD0-4672-83E0-92303A6C7A39}"/>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0091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125" decel="100000" fill="hold"/>
                                        <p:tgtEl>
                                          <p:spTgt spid="1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anim calcmode="lin" valueType="num">
                                      <p:cBhvr>
                                        <p:cTn id="26" dur="1250" fill="hold"/>
                                        <p:tgtEl>
                                          <p:spTgt spid="11"/>
                                        </p:tgtEl>
                                        <p:attrNameLst>
                                          <p:attrName>ppt_x</p:attrName>
                                        </p:attrNameLst>
                                      </p:cBhvr>
                                      <p:tavLst>
                                        <p:tav tm="0">
                                          <p:val>
                                            <p:strVal val="#ppt_x"/>
                                          </p:val>
                                        </p:tav>
                                        <p:tav tm="100000">
                                          <p:val>
                                            <p:strVal val="#ppt_x"/>
                                          </p:val>
                                        </p:tav>
                                      </p:tavLst>
                                    </p:anim>
                                    <p:anim calcmode="lin" valueType="num">
                                      <p:cBhvr>
                                        <p:cTn id="27" dur="1125" decel="100000" fill="hold"/>
                                        <p:tgtEl>
                                          <p:spTgt spid="1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ICES OPT-9">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807208" y="3200400"/>
            <a:ext cx="3886200" cy="3886200"/>
          </a:xfrm>
          <a:prstGeom prst="round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
        <p:nvSpPr>
          <p:cNvPr id="7" name="Slide Number Placeholder 8">
            <a:extLst>
              <a:ext uri="{FF2B5EF4-FFF2-40B4-BE49-F238E27FC236}">
                <a16:creationId xmlns:a16="http://schemas.microsoft.com/office/drawing/2014/main" id="{EFCD2537-8BB5-4A06-93E7-B36166E13D1C}"/>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7161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
        <p:nvSpPr>
          <p:cNvPr id="14" name="Slide Number Placeholder 8">
            <a:extLst>
              <a:ext uri="{FF2B5EF4-FFF2-40B4-BE49-F238E27FC236}">
                <a16:creationId xmlns:a16="http://schemas.microsoft.com/office/drawing/2014/main" id="{709447A7-929C-477B-9E7D-B36667A088BF}"/>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7256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C0A2AC47-6546-49C2-B544-1AE158F87100}"/>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8155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C50290C6-468B-4900-8A3E-32A07E121235}"/>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58286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 name="Slide Number Placeholder 8">
            <a:extLst>
              <a:ext uri="{FF2B5EF4-FFF2-40B4-BE49-F238E27FC236}">
                <a16:creationId xmlns:a16="http://schemas.microsoft.com/office/drawing/2014/main" id="{7265851B-89EF-43EE-8B4D-22E991ACEB6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5675181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3FA29D93-FDEE-43AD-83AB-E28F699FB792}"/>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5730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
        <p:nvSpPr>
          <p:cNvPr id="8" name="Slide Number Placeholder 8">
            <a:extLst>
              <a:ext uri="{FF2B5EF4-FFF2-40B4-BE49-F238E27FC236}">
                <a16:creationId xmlns:a16="http://schemas.microsoft.com/office/drawing/2014/main" id="{215EC691-F08E-4ED3-A8AF-BE60595249F2}"/>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53085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0A843DAD-0553-455D-B921-BD483740C5C0}"/>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43734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OPT-2">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714742B3-3240-4050-AE2E-35E172C2A571}"/>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47234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OPT-3">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676900A9-9D28-420E-BF4D-69D9D9777BBF}"/>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91674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ppt_x</p:attrName>
                                        </p:attrNameLst>
                                      </p:cBhvr>
                                      <p:tavLst>
                                        <p:tav tm="0">
                                          <p:val>
                                            <p:strVal val="#ppt_x"/>
                                          </p:val>
                                        </p:tav>
                                        <p:tav tm="100000">
                                          <p:val>
                                            <p:strVal val="#ppt_x"/>
                                          </p:val>
                                        </p:tav>
                                      </p:tavLst>
                                    </p:anim>
                                    <p:anim calcmode="lin" valueType="num">
                                      <p:cBhvr>
                                        <p:cTn id="21" dur="1125" decel="100000" fill="hold"/>
                                        <p:tgtEl>
                                          <p:spTgt spid="11"/>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FOLIO OPT-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8" name="Slide Number Placeholder 8">
            <a:extLst>
              <a:ext uri="{FF2B5EF4-FFF2-40B4-BE49-F238E27FC236}">
                <a16:creationId xmlns:a16="http://schemas.microsoft.com/office/drawing/2014/main" id="{D6D6EA51-4EFB-42ED-B68D-9B4C23EAAC25}"/>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4009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125" decel="100000" fill="hold"/>
                                        <p:tgtEl>
                                          <p:spTgt spid="15"/>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125" decel="100000" fill="hold"/>
                                        <p:tgtEl>
                                          <p:spTgt spid="1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FOLIO OPT-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
        <p:nvSpPr>
          <p:cNvPr id="20" name="Slide Number Placeholder 8">
            <a:extLst>
              <a:ext uri="{FF2B5EF4-FFF2-40B4-BE49-F238E27FC236}">
                <a16:creationId xmlns:a16="http://schemas.microsoft.com/office/drawing/2014/main" id="{D5EC80D3-A628-4B17-AEE5-BBBBC98B5BA9}"/>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34850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100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250"/>
                                        <p:tgtEl>
                                          <p:spTgt spid="18"/>
                                        </p:tgtEl>
                                      </p:cBhvr>
                                    </p:animEffect>
                                    <p:anim calcmode="lin" valueType="num">
                                      <p:cBhvr>
                                        <p:cTn id="32" dur="1250" fill="hold"/>
                                        <p:tgtEl>
                                          <p:spTgt spid="18"/>
                                        </p:tgtEl>
                                        <p:attrNameLst>
                                          <p:attrName>ppt_x</p:attrName>
                                        </p:attrNameLst>
                                      </p:cBhvr>
                                      <p:tavLst>
                                        <p:tav tm="0">
                                          <p:val>
                                            <p:strVal val="#ppt_x"/>
                                          </p:val>
                                        </p:tav>
                                        <p:tav tm="100000">
                                          <p:val>
                                            <p:strVal val="#ppt_x"/>
                                          </p:val>
                                        </p:tav>
                                      </p:tavLst>
                                    </p:anim>
                                    <p:anim calcmode="lin" valueType="num">
                                      <p:cBhvr>
                                        <p:cTn id="33" dur="1125" decel="100000" fill="hold"/>
                                        <p:tgtEl>
                                          <p:spTgt spid="18"/>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1250"/>
                                  </p:stCondLst>
                                  <p:endCondLst>
                                    <p:cond evt="begin" delay="0">
                                      <p:tn val="35"/>
                                    </p:cond>
                                  </p:end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250"/>
                                        <p:tgtEl>
                                          <p:spTgt spid="16"/>
                                        </p:tgtEl>
                                      </p:cBhvr>
                                    </p:animEffect>
                                    <p:anim calcmode="lin" valueType="num">
                                      <p:cBhvr>
                                        <p:cTn id="38" dur="1250" fill="hold"/>
                                        <p:tgtEl>
                                          <p:spTgt spid="16"/>
                                        </p:tgtEl>
                                        <p:attrNameLst>
                                          <p:attrName>ppt_x</p:attrName>
                                        </p:attrNameLst>
                                      </p:cBhvr>
                                      <p:tavLst>
                                        <p:tav tm="0">
                                          <p:val>
                                            <p:strVal val="#ppt_x"/>
                                          </p:val>
                                        </p:tav>
                                        <p:tav tm="100000">
                                          <p:val>
                                            <p:strVal val="#ppt_x"/>
                                          </p:val>
                                        </p:tav>
                                      </p:tavLst>
                                    </p:anim>
                                    <p:anim calcmode="lin" valueType="num">
                                      <p:cBhvr>
                                        <p:cTn id="39" dur="1125" decel="100000" fill="hold"/>
                                        <p:tgtEl>
                                          <p:spTgt spid="16"/>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1500"/>
                                  </p:stCondLst>
                                  <p:endCondLst>
                                    <p:cond evt="begin" delay="0">
                                      <p:tn val="41"/>
                                    </p:cond>
                                  </p:end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250"/>
                                        <p:tgtEl>
                                          <p:spTgt spid="11"/>
                                        </p:tgtEl>
                                      </p:cBhvr>
                                    </p:animEffect>
                                    <p:anim calcmode="lin" valueType="num">
                                      <p:cBhvr>
                                        <p:cTn id="44" dur="1250" fill="hold"/>
                                        <p:tgtEl>
                                          <p:spTgt spid="11"/>
                                        </p:tgtEl>
                                        <p:attrNameLst>
                                          <p:attrName>ppt_x</p:attrName>
                                        </p:attrNameLst>
                                      </p:cBhvr>
                                      <p:tavLst>
                                        <p:tav tm="0">
                                          <p:val>
                                            <p:strVal val="#ppt_x"/>
                                          </p:val>
                                        </p:tav>
                                        <p:tav tm="100000">
                                          <p:val>
                                            <p:strVal val="#ppt_x"/>
                                          </p:val>
                                        </p:tav>
                                      </p:tavLst>
                                    </p:anim>
                                    <p:anim calcmode="lin" valueType="num">
                                      <p:cBhvr>
                                        <p:cTn id="45" dur="1125" decel="100000" fill="hold"/>
                                        <p:tgtEl>
                                          <p:spTgt spid="1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1750"/>
                                  </p:stCondLst>
                                  <p:endCondLst>
                                    <p:cond evt="begin" delay="0">
                                      <p:tn val="47"/>
                                    </p:cond>
                                  </p:end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250"/>
                                        <p:tgtEl>
                                          <p:spTgt spid="14"/>
                                        </p:tgtEl>
                                      </p:cBhvr>
                                    </p:animEffect>
                                    <p:anim calcmode="lin" valueType="num">
                                      <p:cBhvr>
                                        <p:cTn id="50" dur="1250" fill="hold"/>
                                        <p:tgtEl>
                                          <p:spTgt spid="14"/>
                                        </p:tgtEl>
                                        <p:attrNameLst>
                                          <p:attrName>ppt_x</p:attrName>
                                        </p:attrNameLst>
                                      </p:cBhvr>
                                      <p:tavLst>
                                        <p:tav tm="0">
                                          <p:val>
                                            <p:strVal val="#ppt_x"/>
                                          </p:val>
                                        </p:tav>
                                        <p:tav tm="100000">
                                          <p:val>
                                            <p:strVal val="#ppt_x"/>
                                          </p:val>
                                        </p:tav>
                                      </p:tavLst>
                                    </p:anim>
                                    <p:anim calcmode="lin" valueType="num">
                                      <p:cBhvr>
                                        <p:cTn id="51" dur="1125" decel="100000" fill="hold"/>
                                        <p:tgtEl>
                                          <p:spTgt spid="14"/>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nodePh="1">
                                  <p:stCondLst>
                                    <p:cond delay="2000"/>
                                  </p:stCondLst>
                                  <p:endCondLst>
                                    <p:cond evt="begin" delay="0">
                                      <p:tn val="53"/>
                                    </p:cond>
                                  </p:end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250"/>
                                        <p:tgtEl>
                                          <p:spTgt spid="17"/>
                                        </p:tgtEl>
                                      </p:cBhvr>
                                    </p:animEffect>
                                    <p:anim calcmode="lin" valueType="num">
                                      <p:cBhvr>
                                        <p:cTn id="56" dur="1250" fill="hold"/>
                                        <p:tgtEl>
                                          <p:spTgt spid="17"/>
                                        </p:tgtEl>
                                        <p:attrNameLst>
                                          <p:attrName>ppt_x</p:attrName>
                                        </p:attrNameLst>
                                      </p:cBhvr>
                                      <p:tavLst>
                                        <p:tav tm="0">
                                          <p:val>
                                            <p:strVal val="#ppt_x"/>
                                          </p:val>
                                        </p:tav>
                                        <p:tav tm="100000">
                                          <p:val>
                                            <p:strVal val="#ppt_x"/>
                                          </p:val>
                                        </p:tav>
                                      </p:tavLst>
                                    </p:anim>
                                    <p:anim calcmode="lin" valueType="num">
                                      <p:cBhvr>
                                        <p:cTn id="57" dur="1125" decel="100000" fill="hold"/>
                                        <p:tgtEl>
                                          <p:spTgt spid="17"/>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P spid="18" grpId="0"/>
    </p:bldLst>
  </p:timing>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 OPT-6">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16" name="Slide Number Placeholder 8">
            <a:extLst>
              <a:ext uri="{FF2B5EF4-FFF2-40B4-BE49-F238E27FC236}">
                <a16:creationId xmlns:a16="http://schemas.microsoft.com/office/drawing/2014/main" id="{246CE278-3F83-439F-B349-4E86714369F3}"/>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298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250"/>
                                        <p:tgtEl>
                                          <p:spTgt spid="20"/>
                                        </p:tgtEl>
                                      </p:cBhvr>
                                    </p:animEffect>
                                    <p:anim calcmode="lin" valueType="num">
                                      <p:cBhvr>
                                        <p:cTn id="14" dur="1250" fill="hold"/>
                                        <p:tgtEl>
                                          <p:spTgt spid="20"/>
                                        </p:tgtEl>
                                        <p:attrNameLst>
                                          <p:attrName>ppt_x</p:attrName>
                                        </p:attrNameLst>
                                      </p:cBhvr>
                                      <p:tavLst>
                                        <p:tav tm="0">
                                          <p:val>
                                            <p:strVal val="#ppt_x"/>
                                          </p:val>
                                        </p:tav>
                                        <p:tav tm="100000">
                                          <p:val>
                                            <p:strVal val="#ppt_x"/>
                                          </p:val>
                                        </p:tav>
                                      </p:tavLst>
                                    </p:anim>
                                    <p:anim calcmode="lin" valueType="num">
                                      <p:cBhvr>
                                        <p:cTn id="15" dur="1125" decel="100000" fill="hold"/>
                                        <p:tgtEl>
                                          <p:spTgt spid="2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250"/>
                                        <p:tgtEl>
                                          <p:spTgt spid="22"/>
                                        </p:tgtEl>
                                      </p:cBhvr>
                                    </p:animEffect>
                                    <p:anim calcmode="lin" valueType="num">
                                      <p:cBhvr>
                                        <p:cTn id="20" dur="1250" fill="hold"/>
                                        <p:tgtEl>
                                          <p:spTgt spid="22"/>
                                        </p:tgtEl>
                                        <p:attrNameLst>
                                          <p:attrName>ppt_x</p:attrName>
                                        </p:attrNameLst>
                                      </p:cBhvr>
                                      <p:tavLst>
                                        <p:tav tm="0">
                                          <p:val>
                                            <p:strVal val="#ppt_x"/>
                                          </p:val>
                                        </p:tav>
                                        <p:tav tm="100000">
                                          <p:val>
                                            <p:strVal val="#ppt_x"/>
                                          </p:val>
                                        </p:tav>
                                      </p:tavLst>
                                    </p:anim>
                                    <p:anim calcmode="lin" valueType="num">
                                      <p:cBhvr>
                                        <p:cTn id="21" dur="1125" decel="100000" fill="hold"/>
                                        <p:tgtEl>
                                          <p:spTgt spid="2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250"/>
                                        <p:tgtEl>
                                          <p:spTgt spid="24"/>
                                        </p:tgtEl>
                                      </p:cBhvr>
                                    </p:animEffect>
                                    <p:anim calcmode="lin" valueType="num">
                                      <p:cBhvr>
                                        <p:cTn id="26" dur="1250" fill="hold"/>
                                        <p:tgtEl>
                                          <p:spTgt spid="24"/>
                                        </p:tgtEl>
                                        <p:attrNameLst>
                                          <p:attrName>ppt_x</p:attrName>
                                        </p:attrNameLst>
                                      </p:cBhvr>
                                      <p:tavLst>
                                        <p:tav tm="0">
                                          <p:val>
                                            <p:strVal val="#ppt_x"/>
                                          </p:val>
                                        </p:tav>
                                        <p:tav tm="100000">
                                          <p:val>
                                            <p:strVal val="#ppt_x"/>
                                          </p:val>
                                        </p:tav>
                                      </p:tavLst>
                                    </p:anim>
                                    <p:anim calcmode="lin" valueType="num">
                                      <p:cBhvr>
                                        <p:cTn id="27" dur="1125" decel="100000" fill="hold"/>
                                        <p:tgtEl>
                                          <p:spTgt spid="24"/>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125" decel="100000" fill="hold"/>
                                        <p:tgtEl>
                                          <p:spTgt spid="2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250"/>
                                        <p:tgtEl>
                                          <p:spTgt spid="14"/>
                                        </p:tgtEl>
                                      </p:cBhvr>
                                    </p:animEffect>
                                    <p:anim calcmode="lin" valueType="num">
                                      <p:cBhvr>
                                        <p:cTn id="38" dur="1250" fill="hold"/>
                                        <p:tgtEl>
                                          <p:spTgt spid="14"/>
                                        </p:tgtEl>
                                        <p:attrNameLst>
                                          <p:attrName>ppt_x</p:attrName>
                                        </p:attrNameLst>
                                      </p:cBhvr>
                                      <p:tavLst>
                                        <p:tav tm="0">
                                          <p:val>
                                            <p:strVal val="#ppt_x"/>
                                          </p:val>
                                        </p:tav>
                                        <p:tav tm="100000">
                                          <p:val>
                                            <p:strVal val="#ppt_x"/>
                                          </p:val>
                                        </p:tav>
                                      </p:tavLst>
                                    </p:anim>
                                    <p:anim calcmode="lin" valueType="num">
                                      <p:cBhvr>
                                        <p:cTn id="39" dur="1125" decel="100000" fill="hold"/>
                                        <p:tgtEl>
                                          <p:spTgt spid="14"/>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250"/>
                                        <p:tgtEl>
                                          <p:spTgt spid="21"/>
                                        </p:tgtEl>
                                      </p:cBhvr>
                                    </p:animEffect>
                                    <p:anim calcmode="lin" valueType="num">
                                      <p:cBhvr>
                                        <p:cTn id="44" dur="1250" fill="hold"/>
                                        <p:tgtEl>
                                          <p:spTgt spid="21"/>
                                        </p:tgtEl>
                                        <p:attrNameLst>
                                          <p:attrName>ppt_x</p:attrName>
                                        </p:attrNameLst>
                                      </p:cBhvr>
                                      <p:tavLst>
                                        <p:tav tm="0">
                                          <p:val>
                                            <p:strVal val="#ppt_x"/>
                                          </p:val>
                                        </p:tav>
                                        <p:tav tm="100000">
                                          <p:val>
                                            <p:strVal val="#ppt_x"/>
                                          </p:val>
                                        </p:tav>
                                      </p:tavLst>
                                    </p:anim>
                                    <p:anim calcmode="lin" valueType="num">
                                      <p:cBhvr>
                                        <p:cTn id="45" dur="1125" decel="100000" fill="hold"/>
                                        <p:tgtEl>
                                          <p:spTgt spid="2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175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250"/>
                                        <p:tgtEl>
                                          <p:spTgt spid="23"/>
                                        </p:tgtEl>
                                      </p:cBhvr>
                                    </p:animEffect>
                                    <p:anim calcmode="lin" valueType="num">
                                      <p:cBhvr>
                                        <p:cTn id="50" dur="1250" fill="hold"/>
                                        <p:tgtEl>
                                          <p:spTgt spid="23"/>
                                        </p:tgtEl>
                                        <p:attrNameLst>
                                          <p:attrName>ppt_x</p:attrName>
                                        </p:attrNameLst>
                                      </p:cBhvr>
                                      <p:tavLst>
                                        <p:tav tm="0">
                                          <p:val>
                                            <p:strVal val="#ppt_x"/>
                                          </p:val>
                                        </p:tav>
                                        <p:tav tm="100000">
                                          <p:val>
                                            <p:strVal val="#ppt_x"/>
                                          </p:val>
                                        </p:tav>
                                      </p:tavLst>
                                    </p:anim>
                                    <p:anim calcmode="lin" valueType="num">
                                      <p:cBhvr>
                                        <p:cTn id="51" dur="1125" decel="100000" fill="hold"/>
                                        <p:tgtEl>
                                          <p:spTgt spid="23"/>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2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250"/>
                                        <p:tgtEl>
                                          <p:spTgt spid="25"/>
                                        </p:tgtEl>
                                      </p:cBhvr>
                                    </p:animEffect>
                                    <p:anim calcmode="lin" valueType="num">
                                      <p:cBhvr>
                                        <p:cTn id="56" dur="1250" fill="hold"/>
                                        <p:tgtEl>
                                          <p:spTgt spid="25"/>
                                        </p:tgtEl>
                                        <p:attrNameLst>
                                          <p:attrName>ppt_x</p:attrName>
                                        </p:attrNameLst>
                                      </p:cBhvr>
                                      <p:tavLst>
                                        <p:tav tm="0">
                                          <p:val>
                                            <p:strVal val="#ppt_x"/>
                                          </p:val>
                                        </p:tav>
                                        <p:tav tm="100000">
                                          <p:val>
                                            <p:strVal val="#ppt_x"/>
                                          </p:val>
                                        </p:tav>
                                      </p:tavLst>
                                    </p:anim>
                                    <p:anim calcmode="lin" valueType="num">
                                      <p:cBhvr>
                                        <p:cTn id="57" dur="1125" decel="100000" fill="hold"/>
                                        <p:tgtEl>
                                          <p:spTgt spid="25"/>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225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250"/>
                                        <p:tgtEl>
                                          <p:spTgt spid="27"/>
                                        </p:tgtEl>
                                      </p:cBhvr>
                                    </p:animEffect>
                                    <p:anim calcmode="lin" valueType="num">
                                      <p:cBhvr>
                                        <p:cTn id="62" dur="1250" fill="hold"/>
                                        <p:tgtEl>
                                          <p:spTgt spid="27"/>
                                        </p:tgtEl>
                                        <p:attrNameLst>
                                          <p:attrName>ppt_x</p:attrName>
                                        </p:attrNameLst>
                                      </p:cBhvr>
                                      <p:tavLst>
                                        <p:tav tm="0">
                                          <p:val>
                                            <p:strVal val="#ppt_x"/>
                                          </p:val>
                                        </p:tav>
                                        <p:tav tm="100000">
                                          <p:val>
                                            <p:strVal val="#ppt_x"/>
                                          </p:val>
                                        </p:tav>
                                      </p:tavLst>
                                    </p:anim>
                                    <p:anim calcmode="lin" valueType="num">
                                      <p:cBhvr>
                                        <p:cTn id="63" dur="1125" decel="100000" fill="hold"/>
                                        <p:tgtEl>
                                          <p:spTgt spid="27"/>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1" grpId="0" animBg="1"/>
      <p:bldP spid="22" grpId="0" animBg="1"/>
      <p:bldP spid="23" grpId="0" animBg="1"/>
      <p:bldP spid="24" grpId="0" animBg="1"/>
      <p:bldP spid="25" grpId="0" animBg="1"/>
      <p:bldP spid="26" grpId="0" animBg="1"/>
      <p:bldP spid="27" grpId="0" animBg="1"/>
    </p:bld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OPT-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2" name="Slide Number Placeholder 8">
            <a:extLst>
              <a:ext uri="{FF2B5EF4-FFF2-40B4-BE49-F238E27FC236}">
                <a16:creationId xmlns:a16="http://schemas.microsoft.com/office/drawing/2014/main" id="{FD5CC274-CF63-4A97-9473-809364D5E341}"/>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676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125" decel="100000" fill="hold"/>
                                        <p:tgtEl>
                                          <p:spTgt spid="1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125" decel="100000" fill="hold"/>
                                        <p:tgtEl>
                                          <p:spTgt spid="1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anim calcmode="lin" valueType="num">
                                      <p:cBhvr>
                                        <p:cTn id="26" dur="1250" fill="hold"/>
                                        <p:tgtEl>
                                          <p:spTgt spid="15"/>
                                        </p:tgtEl>
                                        <p:attrNameLst>
                                          <p:attrName>ppt_x</p:attrName>
                                        </p:attrNameLst>
                                      </p:cBhvr>
                                      <p:tavLst>
                                        <p:tav tm="0">
                                          <p:val>
                                            <p:strVal val="#ppt_x"/>
                                          </p:val>
                                        </p:tav>
                                        <p:tav tm="100000">
                                          <p:val>
                                            <p:strVal val="#ppt_x"/>
                                          </p:val>
                                        </p:tav>
                                      </p:tavLst>
                                    </p:anim>
                                    <p:anim calcmode="lin" valueType="num">
                                      <p:cBhvr>
                                        <p:cTn id="27" dur="1125" decel="100000" fill="hold"/>
                                        <p:tgtEl>
                                          <p:spTgt spid="15"/>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 OPT-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
        <p:nvSpPr>
          <p:cNvPr id="14" name="Slide Number Placeholder 8">
            <a:extLst>
              <a:ext uri="{FF2B5EF4-FFF2-40B4-BE49-F238E27FC236}">
                <a16:creationId xmlns:a16="http://schemas.microsoft.com/office/drawing/2014/main" id="{B6C7D2E2-CA3A-47D8-B9EB-31C028905F85}"/>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424677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EFAULT SLIDE - wo title">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8D4B1BD7-0162-405F-860C-182876DBEB9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77302647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2677200"/>
            <a:ext cx="18288000" cy="5486400"/>
          </a:xfrm>
          <a:prstGeom prst="rect">
            <a:avLst/>
          </a:prstGeom>
        </p:spPr>
        <p:txBody>
          <a:bodyPr/>
          <a:lstStyle/>
          <a:p>
            <a:endParaRPr lang="uk-UA"/>
          </a:p>
        </p:txBody>
      </p:sp>
      <p:sp>
        <p:nvSpPr>
          <p:cNvPr id="7" name="Slide Number Placeholder 8">
            <a:extLst>
              <a:ext uri="{FF2B5EF4-FFF2-40B4-BE49-F238E27FC236}">
                <a16:creationId xmlns:a16="http://schemas.microsoft.com/office/drawing/2014/main" id="{7E47247B-28A4-499D-BB07-A356DD109B18}"/>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321565908"/>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EFAULT SLID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7349672" y="2857500"/>
            <a:ext cx="9109528" cy="5105400"/>
          </a:xfrm>
          <a:prstGeom prst="rect">
            <a:avLst/>
          </a:prstGeom>
        </p:spPr>
        <p:txBody>
          <a:bodyPr/>
          <a:lstStyle/>
          <a:p>
            <a:endParaRPr lang="uk-UA"/>
          </a:p>
        </p:txBody>
      </p:sp>
      <p:sp>
        <p:nvSpPr>
          <p:cNvPr id="7" name="Slide Number Placeholder 8">
            <a:extLst>
              <a:ext uri="{FF2B5EF4-FFF2-40B4-BE49-F238E27FC236}">
                <a16:creationId xmlns:a16="http://schemas.microsoft.com/office/drawing/2014/main" id="{4282EAD6-EFB5-4F6C-9FCB-5A1BF39097C2}"/>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57357806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DEFAULT SLID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1905000" y="2705100"/>
            <a:ext cx="5832928" cy="5105400"/>
          </a:xfrm>
          <a:prstGeom prst="rect">
            <a:avLst/>
          </a:prstGeom>
          <a:solidFill>
            <a:schemeClr val="bg1"/>
          </a:solidFill>
        </p:spPr>
        <p:txBody>
          <a:bodyPr/>
          <a:lstStyle/>
          <a:p>
            <a:endParaRPr lang="uk-UA"/>
          </a:p>
        </p:txBody>
      </p:sp>
      <p:sp>
        <p:nvSpPr>
          <p:cNvPr id="7" name="Slide Number Placeholder 8">
            <a:extLst>
              <a:ext uri="{FF2B5EF4-FFF2-40B4-BE49-F238E27FC236}">
                <a16:creationId xmlns:a16="http://schemas.microsoft.com/office/drawing/2014/main" id="{F8EF88AC-2C54-43BE-8218-480DCC3D76C7}"/>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9466482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CF02-96C0-43A4-B9AA-8F29682D5E2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D9C4E85-0DC5-477C-9EF7-514FC626292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6A9FB8E-D43E-4DED-BD2F-DC8283C03E6D}"/>
              </a:ext>
            </a:extLst>
          </p:cNvPr>
          <p:cNvSpPr>
            <a:spLocks noGrp="1"/>
          </p:cNvSpPr>
          <p:nvPr>
            <p:ph type="dt" sz="half" idx="10"/>
          </p:nvPr>
        </p:nvSpPr>
        <p:spPr/>
        <p:txBody>
          <a:bodyPr/>
          <a:lstStyle/>
          <a:p>
            <a:fld id="{7B58B53A-EDA9-4E41-8DEC-6567687AEEBC}" type="datetimeFigureOut">
              <a:rPr lang="en-US" smtClean="0"/>
              <a:t>1/25/2021</a:t>
            </a:fld>
            <a:endParaRPr lang="en-US"/>
          </a:p>
        </p:txBody>
      </p:sp>
      <p:sp>
        <p:nvSpPr>
          <p:cNvPr id="5" name="Footer Placeholder 4">
            <a:extLst>
              <a:ext uri="{FF2B5EF4-FFF2-40B4-BE49-F238E27FC236}">
                <a16:creationId xmlns:a16="http://schemas.microsoft.com/office/drawing/2014/main" id="{51D5395A-943E-4D33-AAFA-BCEC911D8B44}"/>
              </a:ext>
            </a:extLst>
          </p:cNvPr>
          <p:cNvSpPr>
            <a:spLocks noGrp="1"/>
          </p:cNvSpPr>
          <p:nvPr>
            <p:ph type="ftr" sz="quarter" idx="11"/>
          </p:nvPr>
        </p:nvSpPr>
        <p:spPr/>
        <p:txBody>
          <a:bodyPr/>
          <a:lstStyle/>
          <a:p>
            <a:endParaRPr lang="en-US"/>
          </a:p>
        </p:txBody>
      </p:sp>
      <p:sp>
        <p:nvSpPr>
          <p:cNvPr id="7" name="Slide Number Placeholder 8">
            <a:extLst>
              <a:ext uri="{FF2B5EF4-FFF2-40B4-BE49-F238E27FC236}">
                <a16:creationId xmlns:a16="http://schemas.microsoft.com/office/drawing/2014/main" id="{B01E9405-B5B9-443A-AB31-897DDAF314A5}"/>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95113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22C9-B1E6-4161-BAD5-556B4215E0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CCADA-E02B-449B-882D-459FA6EA1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54A88-85C7-4F25-84AB-DD677226FC1F}"/>
              </a:ext>
            </a:extLst>
          </p:cNvPr>
          <p:cNvSpPr>
            <a:spLocks noGrp="1"/>
          </p:cNvSpPr>
          <p:nvPr>
            <p:ph type="dt" sz="half" idx="10"/>
          </p:nvPr>
        </p:nvSpPr>
        <p:spPr/>
        <p:txBody>
          <a:bodyPr/>
          <a:lstStyle/>
          <a:p>
            <a:fld id="{7B58B53A-EDA9-4E41-8DEC-6567687AEEBC}" type="datetimeFigureOut">
              <a:rPr lang="en-US" smtClean="0"/>
              <a:t>1/25/2021</a:t>
            </a:fld>
            <a:endParaRPr lang="en-US"/>
          </a:p>
        </p:txBody>
      </p:sp>
      <p:sp>
        <p:nvSpPr>
          <p:cNvPr id="5" name="Footer Placeholder 4">
            <a:extLst>
              <a:ext uri="{FF2B5EF4-FFF2-40B4-BE49-F238E27FC236}">
                <a16:creationId xmlns:a16="http://schemas.microsoft.com/office/drawing/2014/main" id="{70980ABE-66A4-44F7-A85A-BBC63D7CE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B4F14-7749-439B-9011-56E07C30E416}"/>
              </a:ext>
            </a:extLst>
          </p:cNvPr>
          <p:cNvSpPr>
            <a:spLocks noGrp="1"/>
          </p:cNvSpPr>
          <p:nvPr>
            <p:ph type="sldNum" sz="quarter" idx="12"/>
          </p:nvPr>
        </p:nvSpPr>
        <p:spPr>
          <a:xfrm>
            <a:off x="16916400" y="9072685"/>
            <a:ext cx="1733550" cy="523220"/>
          </a:xfrm>
        </p:spPr>
        <p:txBody>
          <a:bodyPr/>
          <a:lstStyle/>
          <a:p>
            <a:fld id="{CF53D0B4-2689-4562-943A-4EDB07D19872}" type="slidenum">
              <a:rPr lang="en-US" smtClean="0"/>
              <a:t>‹#›</a:t>
            </a:fld>
            <a:endParaRPr lang="en-US"/>
          </a:p>
        </p:txBody>
      </p:sp>
    </p:spTree>
    <p:extLst>
      <p:ext uri="{BB962C8B-B14F-4D97-AF65-F5344CB8AC3E}">
        <p14:creationId xmlns:p14="http://schemas.microsoft.com/office/powerpoint/2010/main" val="88662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64535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dirty="0"/>
          </a:p>
        </p:txBody>
      </p:sp>
      <p:sp>
        <p:nvSpPr>
          <p:cNvPr id="3" name="Slide Number Placeholder 8">
            <a:extLst>
              <a:ext uri="{FF2B5EF4-FFF2-40B4-BE49-F238E27FC236}">
                <a16:creationId xmlns:a16="http://schemas.microsoft.com/office/drawing/2014/main" id="{D2AD6B1B-2C38-48BC-8EE3-E063E945B4BB}"/>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6938674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8"/>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80" r:id="rId3"/>
    <p:sldLayoutId id="2147483697" r:id="rId4"/>
    <p:sldLayoutId id="2147483776" r:id="rId5"/>
    <p:sldLayoutId id="2147483785" r:id="rId6"/>
    <p:sldLayoutId id="2147483787" r:id="rId7"/>
    <p:sldLayoutId id="2147483788"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2870132A-2E92-4113-B0D8-36C3DCFA76F0}"/>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35" r:id="rId1"/>
    <p:sldLayoutId id="2147483668" r:id="rId2"/>
    <p:sldLayoutId id="2147483699" r:id="rId3"/>
    <p:sldLayoutId id="2147483670" r:id="rId4"/>
    <p:sldLayoutId id="2147483671" r:id="rId5"/>
    <p:sldLayoutId id="2147483780" r:id="rId6"/>
    <p:sldLayoutId id="2147483701" r:id="rId7"/>
    <p:sldLayoutId id="2147483700" r:id="rId8"/>
    <p:sldLayoutId id="2147483709" r:id="rId9"/>
    <p:sldLayoutId id="2147483710" r:id="rId10"/>
    <p:sldLayoutId id="2147483711" r:id="rId11"/>
    <p:sldLayoutId id="2147483712" r:id="rId12"/>
    <p:sldLayoutId id="2147483713" r:id="rId13"/>
    <p:sldLayoutId id="2147483676" r:id="rId14"/>
    <p:sldLayoutId id="2147483695" r:id="rId15"/>
    <p:sldLayoutId id="2147483696" r:id="rId16"/>
    <p:sldLayoutId id="2147483783" r:id="rId17"/>
    <p:sldLayoutId id="2147483786" r:id="rId1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20C57C-7096-4E98-82D3-59DC2AE6E166}"/>
              </a:ext>
            </a:extLst>
          </p:cNvPr>
          <p:cNvSpPr>
            <a:spLocks noGrp="1"/>
          </p:cNvSpPr>
          <p:nvPr>
            <p:ph type="sldNum" sz="quarter" idx="4"/>
          </p:nvPr>
        </p:nvSpPr>
        <p:spPr>
          <a:xfrm>
            <a:off x="16992600" y="9565781"/>
            <a:ext cx="1123950"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a:t>
            </a:fld>
            <a:endParaRPr dirty="0">
              <a:latin typeface="Industry Black" panose="00000900000000000000" pitchFamily="50" charset="0"/>
            </a:endParaRPr>
          </a:p>
        </p:txBody>
      </p:sp>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9" r:id="rId4"/>
    <p:sldLayoutId id="2147483720" r:id="rId5"/>
    <p:sldLayoutId id="2147483717" r:id="rId6"/>
    <p:sldLayoutId id="2147483718"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79" r:id="rId24"/>
    <p:sldLayoutId id="2147483781" r:id="rId25"/>
    <p:sldLayoutId id="2147483782" r:id="rId2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svg"/><Relationship Id="rId5" Type="http://schemas.openxmlformats.org/officeDocument/2006/relationships/image" Target="../media/image37.png"/><Relationship Id="rId10" Type="http://schemas.openxmlformats.org/officeDocument/2006/relationships/image" Target="../media/image1.png"/><Relationship Id="rId4" Type="http://schemas.openxmlformats.org/officeDocument/2006/relationships/image" Target="../media/image4.sv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svg"/><Relationship Id="rId7" Type="http://schemas.openxmlformats.org/officeDocument/2006/relationships/diagramQuickStyle" Target="../diagrams/quickStyle1.xml"/><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openxmlformats.org/officeDocument/2006/relationships/image" Target="../media/image15.svg"/><Relationship Id="rId5" Type="http://schemas.openxmlformats.org/officeDocument/2006/relationships/diagramData" Target="../diagrams/data1.xml"/><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4.svg"/><Relationship Id="rId9" Type="http://schemas.microsoft.com/office/2007/relationships/diagramDrawing" Target="../diagrams/drawing1.xml"/><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svg"/><Relationship Id="rId11"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27.png"/><Relationship Id="rId4" Type="http://schemas.openxmlformats.org/officeDocument/2006/relationships/image" Target="../media/image4.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4.svg"/><Relationship Id="rId7" Type="http://schemas.openxmlformats.org/officeDocument/2006/relationships/image" Target="../media/image30.tif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tiff"/><Relationship Id="rId11" Type="http://schemas.openxmlformats.org/officeDocument/2006/relationships/image" Target="../media/image34.tiff"/><Relationship Id="rId5" Type="http://schemas.openxmlformats.org/officeDocument/2006/relationships/image" Target="../media/image2.svg"/><Relationship Id="rId10" Type="http://schemas.openxmlformats.org/officeDocument/2006/relationships/image" Target="../media/image33.tiff"/><Relationship Id="rId4" Type="http://schemas.openxmlformats.org/officeDocument/2006/relationships/image" Target="../media/image1.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46C280-1813-4FCE-AE87-A3114D128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2600" y="3676040"/>
            <a:ext cx="6800491" cy="1601893"/>
          </a:xfrm>
          <a:prstGeom prst="rect">
            <a:avLst/>
          </a:prstGeom>
        </p:spPr>
      </p:pic>
      <p:sp>
        <p:nvSpPr>
          <p:cNvPr id="2" name="TextBox 1">
            <a:extLst>
              <a:ext uri="{FF2B5EF4-FFF2-40B4-BE49-F238E27FC236}">
                <a16:creationId xmlns:a16="http://schemas.microsoft.com/office/drawing/2014/main" id="{5525170C-81F0-2440-85F1-0D0B0FA3E50B}"/>
              </a:ext>
            </a:extLst>
          </p:cNvPr>
          <p:cNvSpPr txBox="1"/>
          <p:nvPr/>
        </p:nvSpPr>
        <p:spPr>
          <a:xfrm>
            <a:off x="5486400" y="6362700"/>
            <a:ext cx="7315199" cy="830997"/>
          </a:xfrm>
          <a:prstGeom prst="rect">
            <a:avLst/>
          </a:prstGeom>
          <a:noFill/>
        </p:spPr>
        <p:txBody>
          <a:bodyPr wrap="square" rtlCol="0">
            <a:spAutoFit/>
          </a:body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US" sz="4600" u="none" strike="noStrike" kern="1200" cap="none" spc="0" normalizeH="0" baseline="0" noProof="0" dirty="0">
                <a:ln>
                  <a:noFill/>
                </a:ln>
                <a:solidFill>
                  <a:schemeClr val="bg2">
                    <a:lumMod val="95000"/>
                  </a:schemeClr>
                </a:solidFill>
                <a:effectLst/>
                <a:uLnTx/>
                <a:uFillTx/>
                <a:latin typeface="Industry Black" panose="00000900000000000000" pitchFamily="50" charset="0"/>
              </a:rPr>
              <a:t>Complete 360 Protection</a:t>
            </a:r>
          </a:p>
        </p:txBody>
      </p:sp>
      <p:sp>
        <p:nvSpPr>
          <p:cNvPr id="6" name="TextBox 5">
            <a:extLst>
              <a:ext uri="{FF2B5EF4-FFF2-40B4-BE49-F238E27FC236}">
                <a16:creationId xmlns:a16="http://schemas.microsoft.com/office/drawing/2014/main" id="{D9469127-FC55-498C-87F0-23C600B258D6}"/>
              </a:ext>
            </a:extLst>
          </p:cNvPr>
          <p:cNvSpPr txBox="1"/>
          <p:nvPr/>
        </p:nvSpPr>
        <p:spPr>
          <a:xfrm>
            <a:off x="5528187" y="7734300"/>
            <a:ext cx="6800492" cy="58477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chemeClr val="accent2">
                    <a:lumMod val="50000"/>
                  </a:schemeClr>
                </a:solidFill>
                <a:effectLst/>
                <a:uLnTx/>
                <a:uFillTx/>
                <a:latin typeface="Industry Book" panose="00000500000000000000" pitchFamily="50" charset="0"/>
              </a:rPr>
              <a:t>www.comodo.com</a:t>
            </a:r>
          </a:p>
        </p:txBody>
      </p:sp>
      <p:cxnSp>
        <p:nvCxnSpPr>
          <p:cNvPr id="7" name="Straight Connector 6">
            <a:extLst>
              <a:ext uri="{FF2B5EF4-FFF2-40B4-BE49-F238E27FC236}">
                <a16:creationId xmlns:a16="http://schemas.microsoft.com/office/drawing/2014/main" id="{554D7477-2C47-45D7-99FA-C2692085C62E}"/>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7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4A2B58-EB7C-6A4A-A6F6-61B3162A280A}"/>
              </a:ext>
            </a:extLst>
          </p:cNvPr>
          <p:cNvSpPr>
            <a:spLocks noGrp="1"/>
          </p:cNvSpPr>
          <p:nvPr>
            <p:ph type="sldNum" sz="quarter" idx="4"/>
          </p:nvPr>
        </p:nvSpPr>
        <p:spPr>
          <a:xfrm>
            <a:off x="12915900" y="9534525"/>
            <a:ext cx="4114800" cy="547687"/>
          </a:xfrm>
        </p:spPr>
        <p:txBody>
          <a:bodyPr vert="horz" lIns="91440" tIns="45720" rIns="91440" bIns="45720" rtlCol="0" anchor="ctr">
            <a:normAutofit/>
          </a:bodyPr>
          <a:lstStyle/>
          <a:p>
            <a:pPr algn="r" defTabSz="914400">
              <a:spcAft>
                <a:spcPts val="600"/>
              </a:spcAft>
            </a:pPr>
            <a:r>
              <a:rPr lang="en-US" sz="1200">
                <a:solidFill>
                  <a:schemeClr val="tx1">
                    <a:tint val="75000"/>
                  </a:schemeClr>
                </a:solidFill>
                <a:latin typeface="+mn-lt"/>
                <a:ea typeface="+mn-ea"/>
              </a:rPr>
              <a:t>0</a:t>
            </a:r>
            <a:fld id="{37D409AB-2201-4E18-8A34-C31753AD9B06}" type="slidenum">
              <a:rPr lang="en-US" sz="1200" smtClean="0">
                <a:solidFill>
                  <a:schemeClr val="tx1">
                    <a:tint val="75000"/>
                  </a:schemeClr>
                </a:solidFill>
                <a:latin typeface="+mn-lt"/>
                <a:ea typeface="+mn-ea"/>
              </a:rPr>
              <a:pPr algn="r" defTabSz="914400">
                <a:spcAft>
                  <a:spcPts val="600"/>
                </a:spcAft>
              </a:pPr>
              <a:t>10</a:t>
            </a:fld>
            <a:endParaRPr lang="en-US" sz="1200">
              <a:solidFill>
                <a:schemeClr val="tx1">
                  <a:tint val="75000"/>
                </a:schemeClr>
              </a:solidFill>
              <a:latin typeface="+mn-lt"/>
              <a:ea typeface="+mn-ea"/>
            </a:endParaRPr>
          </a:p>
        </p:txBody>
      </p:sp>
      <p:grpSp>
        <p:nvGrpSpPr>
          <p:cNvPr id="18" name="Group 17">
            <a:extLst>
              <a:ext uri="{FF2B5EF4-FFF2-40B4-BE49-F238E27FC236}">
                <a16:creationId xmlns:a16="http://schemas.microsoft.com/office/drawing/2014/main" id="{5A1F8F3B-0B69-D24C-AB56-1E5025CEF265}"/>
              </a:ext>
            </a:extLst>
          </p:cNvPr>
          <p:cNvGrpSpPr/>
          <p:nvPr/>
        </p:nvGrpSpPr>
        <p:grpSpPr>
          <a:xfrm>
            <a:off x="0" y="-1028699"/>
            <a:ext cx="18288000" cy="4038600"/>
            <a:chOff x="0" y="-1087758"/>
            <a:chExt cx="18288000" cy="4783455"/>
          </a:xfrm>
        </p:grpSpPr>
        <p:sp>
          <p:nvSpPr>
            <p:cNvPr id="19" name="Rectangle 18">
              <a:extLst>
                <a:ext uri="{FF2B5EF4-FFF2-40B4-BE49-F238E27FC236}">
                  <a16:creationId xmlns:a16="http://schemas.microsoft.com/office/drawing/2014/main" id="{6962B0B3-00BF-204A-896D-1281701DC570}"/>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0" name="Graphic 19">
              <a:extLst>
                <a:ext uri="{FF2B5EF4-FFF2-40B4-BE49-F238E27FC236}">
                  <a16:creationId xmlns:a16="http://schemas.microsoft.com/office/drawing/2014/main" id="{B3A0C3FE-5DBF-8E46-8C8F-0B5DBEE664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566" y="-1028700"/>
              <a:ext cx="7592384" cy="4724397"/>
            </a:xfrm>
            <a:prstGeom prst="rect">
              <a:avLst/>
            </a:prstGeom>
          </p:spPr>
        </p:pic>
        <p:pic>
          <p:nvPicPr>
            <p:cNvPr id="21" name="Graphic 20">
              <a:extLst>
                <a:ext uri="{FF2B5EF4-FFF2-40B4-BE49-F238E27FC236}">
                  <a16:creationId xmlns:a16="http://schemas.microsoft.com/office/drawing/2014/main" id="{8AB63A81-E2C1-B24E-B66E-9B6A0C6EA9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8051" y="-1087758"/>
              <a:ext cx="7592384" cy="4724397"/>
            </a:xfrm>
            <a:prstGeom prst="rect">
              <a:avLst/>
            </a:prstGeom>
          </p:spPr>
        </p:pic>
        <p:cxnSp>
          <p:nvCxnSpPr>
            <p:cNvPr id="22" name="Straight Connector 21">
              <a:extLst>
                <a:ext uri="{FF2B5EF4-FFF2-40B4-BE49-F238E27FC236}">
                  <a16:creationId xmlns:a16="http://schemas.microsoft.com/office/drawing/2014/main" id="{172B95C2-BC48-384A-8C88-FF7701066550}"/>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Title 7">
            <a:extLst>
              <a:ext uri="{FF2B5EF4-FFF2-40B4-BE49-F238E27FC236}">
                <a16:creationId xmlns:a16="http://schemas.microsoft.com/office/drawing/2014/main" id="{CEE4A3CE-DE52-D546-A679-3437C910805C}"/>
              </a:ext>
            </a:extLst>
          </p:cNvPr>
          <p:cNvSpPr txBox="1">
            <a:spLocks/>
          </p:cNvSpPr>
          <p:nvPr/>
        </p:nvSpPr>
        <p:spPr>
          <a:xfrm>
            <a:off x="4742374" y="392126"/>
            <a:ext cx="880325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chemeClr val="bg1"/>
                </a:solidFill>
                <a:latin typeface="Industry_Medium"/>
              </a:rPr>
              <a:t>traditional</a:t>
            </a:r>
            <a:r>
              <a:rPr lang="en-US" b="0" dirty="0">
                <a:solidFill>
                  <a:schemeClr val="bg2"/>
                </a:solidFill>
                <a:latin typeface="Industry Black" panose="00000900000000000000" pitchFamily="50" charset="0"/>
              </a:rPr>
              <a:t> </a:t>
            </a:r>
            <a:r>
              <a:rPr lang="en-US" b="0" cap="all" dirty="0">
                <a:solidFill>
                  <a:srgbClr val="E4002B"/>
                </a:solidFill>
                <a:latin typeface="Industry_Medium"/>
              </a:rPr>
              <a:t>endpoint security</a:t>
            </a:r>
          </a:p>
        </p:txBody>
      </p:sp>
      <p:pic>
        <p:nvPicPr>
          <p:cNvPr id="24" name="Graphic 23">
            <a:extLst>
              <a:ext uri="{FF2B5EF4-FFF2-40B4-BE49-F238E27FC236}">
                <a16:creationId xmlns:a16="http://schemas.microsoft.com/office/drawing/2014/main" id="{FE43EC29-E0E7-F547-B0CC-1815A494BE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11490" y="301520"/>
            <a:ext cx="1469632" cy="346180"/>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0BEC3B94-6869-3542-82A6-CBF4E6F55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0" y="2880975"/>
            <a:ext cx="18304325" cy="6072525"/>
          </a:xfrm>
          <a:prstGeom prst="rect">
            <a:avLst/>
          </a:prstGeom>
        </p:spPr>
      </p:pic>
    </p:spTree>
    <p:extLst>
      <p:ext uri="{BB962C8B-B14F-4D97-AF65-F5344CB8AC3E}">
        <p14:creationId xmlns:p14="http://schemas.microsoft.com/office/powerpoint/2010/main" val="39136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Straight Connector 77">
            <a:extLst>
              <a:ext uri="{FF2B5EF4-FFF2-40B4-BE49-F238E27FC236}">
                <a16:creationId xmlns:a16="http://schemas.microsoft.com/office/drawing/2014/main" id="{6C2AC1AE-D214-4B1E-87D9-C775FD13EF59}"/>
              </a:ext>
            </a:extLst>
          </p:cNvPr>
          <p:cNvCxnSpPr>
            <a:cxnSpLocks/>
          </p:cNvCxnSpPr>
          <p:nvPr/>
        </p:nvCxnSpPr>
        <p:spPr>
          <a:xfrm>
            <a:off x="15242678" y="2807534"/>
            <a:ext cx="36808" cy="7365166"/>
          </a:xfrm>
          <a:prstGeom prst="line">
            <a:avLst/>
          </a:prstGeom>
          <a:ln w="76200">
            <a:headEnd type="none"/>
            <a:tailEnd type="none"/>
          </a:ln>
        </p:spPr>
        <p:style>
          <a:lnRef idx="3">
            <a:schemeClr val="accent6"/>
          </a:lnRef>
          <a:fillRef idx="0">
            <a:schemeClr val="accent6"/>
          </a:fillRef>
          <a:effectRef idx="2">
            <a:schemeClr val="accent6"/>
          </a:effectRef>
          <a:fontRef idx="minor">
            <a:schemeClr val="tx1"/>
          </a:fontRef>
        </p:style>
      </p:cxnSp>
      <p:pic>
        <p:nvPicPr>
          <p:cNvPr id="91" name="Graphic 90">
            <a:extLst>
              <a:ext uri="{FF2B5EF4-FFF2-40B4-BE49-F238E27FC236}">
                <a16:creationId xmlns:a16="http://schemas.microsoft.com/office/drawing/2014/main" id="{CEE5F04B-68B0-4C6E-B585-3FB84BDEC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76422" y="4947684"/>
            <a:ext cx="6658898" cy="4143531"/>
          </a:xfrm>
          <a:prstGeom prst="rect">
            <a:avLst/>
          </a:prstGeom>
        </p:spPr>
      </p:pic>
      <p:sp>
        <p:nvSpPr>
          <p:cNvPr id="3" name="Slide Number Placeholder 2"/>
          <p:cNvSpPr>
            <a:spLocks noGrp="1"/>
          </p:cNvSpPr>
          <p:nvPr>
            <p:ph type="sldNum" sz="quarter" idx="12"/>
          </p:nvPr>
        </p:nvSpPr>
        <p:spPr>
          <a:xfrm>
            <a:off x="16935450" y="9072685"/>
            <a:ext cx="1733550" cy="523220"/>
          </a:xfrm>
        </p:spPr>
        <p:txBody>
          <a:bodyPr/>
          <a:lstStyle/>
          <a:p>
            <a:pPr algn="l"/>
            <a:r>
              <a:rPr lang="en-US" dirty="0"/>
              <a:t>page</a:t>
            </a:r>
          </a:p>
          <a:p>
            <a:pPr algn="l"/>
            <a:r>
              <a:rPr lang="en-US" dirty="0"/>
              <a:t>0</a:t>
            </a:r>
            <a:fld id="{37D409AB-2201-4E18-8A34-C31753AD9B06}" type="slidenum">
              <a:rPr smtClean="0"/>
              <a:pPr algn="l"/>
              <a:t>11</a:t>
            </a:fld>
            <a:endParaRPr dirty="0"/>
          </a:p>
        </p:txBody>
      </p:sp>
      <p:sp>
        <p:nvSpPr>
          <p:cNvPr id="12" name="Rectangle 11"/>
          <p:cNvSpPr/>
          <p:nvPr/>
        </p:nvSpPr>
        <p:spPr>
          <a:xfrm>
            <a:off x="192914" y="3537216"/>
            <a:ext cx="4032953" cy="830997"/>
          </a:xfrm>
          <a:prstGeom prst="rect">
            <a:avLst/>
          </a:prstGeom>
        </p:spPr>
        <p:txBody>
          <a:bodyPr wrap="square">
            <a:spAutoFit/>
          </a:bodyPr>
          <a:lstStyle/>
          <a:p>
            <a:pPr algn="ctr"/>
            <a:r>
              <a:rPr lang="en-US" sz="2400" b="1" dirty="0">
                <a:solidFill>
                  <a:srgbClr val="FF0000"/>
                </a:solidFill>
                <a:latin typeface="Industry Book" panose="00000500000000000000" pitchFamily="50" charset="0"/>
              </a:rPr>
              <a:t>Malware</a:t>
            </a:r>
            <a:r>
              <a:rPr lang="en-US" sz="2400" dirty="0">
                <a:solidFill>
                  <a:schemeClr val="accent1"/>
                </a:solidFill>
                <a:latin typeface="Exo" panose="00000500000000000000" pitchFamily="2" charset="0"/>
                <a:cs typeface="Poppins" panose="00000500000000000000" pitchFamily="2" charset="0"/>
              </a:rPr>
              <a:t> </a:t>
            </a:r>
            <a:r>
              <a:rPr lang="en-US" sz="2400" dirty="0">
                <a:latin typeface="Industry Book" panose="00000500000000000000" pitchFamily="50" charset="0"/>
              </a:rPr>
              <a:t>requires write access </a:t>
            </a:r>
            <a:br>
              <a:rPr lang="en-US" sz="2400" dirty="0">
                <a:latin typeface="Industry Book" panose="00000500000000000000" pitchFamily="50" charset="0"/>
              </a:rPr>
            </a:br>
            <a:r>
              <a:rPr lang="en-US" sz="2400" dirty="0">
                <a:latin typeface="Industry Book" panose="00000500000000000000" pitchFamily="50" charset="0"/>
              </a:rPr>
              <a:t>to critical system resources</a:t>
            </a:r>
          </a:p>
        </p:txBody>
      </p:sp>
      <p:sp>
        <p:nvSpPr>
          <p:cNvPr id="20" name="Rectangle 19"/>
          <p:cNvSpPr/>
          <p:nvPr/>
        </p:nvSpPr>
        <p:spPr>
          <a:xfrm>
            <a:off x="386895" y="7327657"/>
            <a:ext cx="3412072" cy="1200329"/>
          </a:xfrm>
          <a:prstGeom prst="rect">
            <a:avLst/>
          </a:prstGeom>
        </p:spPr>
        <p:txBody>
          <a:bodyPr wrap="square">
            <a:spAutoFit/>
          </a:bodyPr>
          <a:lstStyle/>
          <a:p>
            <a:pPr algn="ctr"/>
            <a:r>
              <a:rPr lang="en-US" sz="2400" b="1" dirty="0">
                <a:solidFill>
                  <a:srgbClr val="00B050"/>
                </a:solidFill>
                <a:latin typeface="Industry Book" panose="00000500000000000000" pitchFamily="50" charset="0"/>
              </a:rPr>
              <a:t>Auto-Containment </a:t>
            </a:r>
            <a:r>
              <a:rPr lang="en-US" sz="2400" b="1" dirty="0">
                <a:latin typeface="Industry Book" panose="00000500000000000000" pitchFamily="50" charset="0"/>
              </a:rPr>
              <a:t>virtualizes</a:t>
            </a:r>
            <a:r>
              <a:rPr lang="en-US" sz="2400" dirty="0">
                <a:latin typeface="Industry Book" panose="00000500000000000000" pitchFamily="50" charset="0"/>
              </a:rPr>
              <a:t> those same resources</a:t>
            </a:r>
          </a:p>
        </p:txBody>
      </p:sp>
      <p:cxnSp>
        <p:nvCxnSpPr>
          <p:cNvPr id="17" name="Straight Connector 16">
            <a:extLst>
              <a:ext uri="{FF2B5EF4-FFF2-40B4-BE49-F238E27FC236}">
                <a16:creationId xmlns:a16="http://schemas.microsoft.com/office/drawing/2014/main" id="{341C9448-E9F6-44AC-9A4F-FE8B08540166}"/>
              </a:ext>
            </a:extLst>
          </p:cNvPr>
          <p:cNvCxnSpPr>
            <a:cxnSpLocks/>
          </p:cNvCxnSpPr>
          <p:nvPr/>
        </p:nvCxnSpPr>
        <p:spPr>
          <a:xfrm>
            <a:off x="721060" y="1618987"/>
            <a:ext cx="0" cy="9525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itle 7">
            <a:extLst>
              <a:ext uri="{FF2B5EF4-FFF2-40B4-BE49-F238E27FC236}">
                <a16:creationId xmlns:a16="http://schemas.microsoft.com/office/drawing/2014/main" id="{606D0FA9-6A98-4FEC-9CEE-1F28F56603E0}"/>
              </a:ext>
            </a:extLst>
          </p:cNvPr>
          <p:cNvSpPr txBox="1">
            <a:spLocks/>
          </p:cNvSpPr>
          <p:nvPr/>
        </p:nvSpPr>
        <p:spPr>
          <a:xfrm>
            <a:off x="876299" y="1618987"/>
            <a:ext cx="1299210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r>
              <a:rPr lang="en-US" dirty="0">
                <a:solidFill>
                  <a:srgbClr val="E2082D"/>
                </a:solidFill>
                <a:latin typeface="Exo" panose="00000500000000000000" pitchFamily="2" charset="0"/>
              </a:rPr>
              <a:t>Containment prevents the damage</a:t>
            </a:r>
          </a:p>
        </p:txBody>
      </p:sp>
      <p:pic>
        <p:nvPicPr>
          <p:cNvPr id="88" name="Graphic 87">
            <a:extLst>
              <a:ext uri="{FF2B5EF4-FFF2-40B4-BE49-F238E27FC236}">
                <a16:creationId xmlns:a16="http://schemas.microsoft.com/office/drawing/2014/main" id="{2B1A8215-4A83-4494-A716-B04075CB2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555" y="5128574"/>
            <a:ext cx="2143981" cy="2107519"/>
          </a:xfrm>
          <a:prstGeom prst="rect">
            <a:avLst/>
          </a:prstGeom>
        </p:spPr>
      </p:pic>
      <p:sp>
        <p:nvSpPr>
          <p:cNvPr id="43" name="TextBox 42">
            <a:extLst>
              <a:ext uri="{FF2B5EF4-FFF2-40B4-BE49-F238E27FC236}">
                <a16:creationId xmlns:a16="http://schemas.microsoft.com/office/drawing/2014/main" id="{AFC014EE-7EFA-4602-8A2D-A7A59809BB50}"/>
              </a:ext>
            </a:extLst>
          </p:cNvPr>
          <p:cNvSpPr txBox="1"/>
          <p:nvPr/>
        </p:nvSpPr>
        <p:spPr>
          <a:xfrm>
            <a:off x="5602408" y="8571207"/>
            <a:ext cx="3190297" cy="1323439"/>
          </a:xfrm>
          <a:prstGeom prst="rect">
            <a:avLst/>
          </a:prstGeom>
          <a:noFill/>
        </p:spPr>
        <p:txBody>
          <a:bodyPr wrap="square" rtlCol="0">
            <a:spAutoFit/>
          </a:bodyPr>
          <a:lstStyle/>
          <a:p>
            <a:r>
              <a:rPr lang="en-US" sz="2000" dirty="0">
                <a:latin typeface="Industry Book" panose="00000500000000000000" pitchFamily="50" charset="0"/>
              </a:rPr>
              <a:t>Ransomware is not given write access to original files but a replication as it writes</a:t>
            </a:r>
          </a:p>
        </p:txBody>
      </p:sp>
      <p:sp>
        <p:nvSpPr>
          <p:cNvPr id="44" name="TextBox 43">
            <a:extLst>
              <a:ext uri="{FF2B5EF4-FFF2-40B4-BE49-F238E27FC236}">
                <a16:creationId xmlns:a16="http://schemas.microsoft.com/office/drawing/2014/main" id="{7049A3D2-6F97-4C72-9776-7FE7DF361706}"/>
              </a:ext>
            </a:extLst>
          </p:cNvPr>
          <p:cNvSpPr txBox="1"/>
          <p:nvPr/>
        </p:nvSpPr>
        <p:spPr>
          <a:xfrm>
            <a:off x="9035958" y="8603040"/>
            <a:ext cx="3289686" cy="1015663"/>
          </a:xfrm>
          <a:prstGeom prst="rect">
            <a:avLst/>
          </a:prstGeom>
          <a:noFill/>
        </p:spPr>
        <p:txBody>
          <a:bodyPr wrap="square" rtlCol="0">
            <a:spAutoFit/>
          </a:bodyPr>
          <a:lstStyle/>
          <a:p>
            <a:r>
              <a:rPr lang="en-US" sz="2000" dirty="0">
                <a:latin typeface="Industry Book" panose="00000500000000000000" pitchFamily="50" charset="0"/>
              </a:rPr>
              <a:t>Malware cannot persist ensuring hackers are not active in organization</a:t>
            </a:r>
          </a:p>
        </p:txBody>
      </p:sp>
      <p:sp>
        <p:nvSpPr>
          <p:cNvPr id="45" name="TextBox 44">
            <a:extLst>
              <a:ext uri="{FF2B5EF4-FFF2-40B4-BE49-F238E27FC236}">
                <a16:creationId xmlns:a16="http://schemas.microsoft.com/office/drawing/2014/main" id="{6D4D2C14-404A-4093-9563-ECDDADFA5F1C}"/>
              </a:ext>
            </a:extLst>
          </p:cNvPr>
          <p:cNvSpPr txBox="1"/>
          <p:nvPr/>
        </p:nvSpPr>
        <p:spPr>
          <a:xfrm>
            <a:off x="12553932" y="8603040"/>
            <a:ext cx="2995872" cy="1323439"/>
          </a:xfrm>
          <a:prstGeom prst="rect">
            <a:avLst/>
          </a:prstGeom>
          <a:noFill/>
        </p:spPr>
        <p:txBody>
          <a:bodyPr wrap="square" rtlCol="0">
            <a:spAutoFit/>
          </a:bodyPr>
          <a:lstStyle/>
          <a:p>
            <a:r>
              <a:rPr lang="en-US" sz="2000" dirty="0">
                <a:latin typeface="Industry Book" panose="00000500000000000000" pitchFamily="50" charset="0"/>
              </a:rPr>
              <a:t>Malware cannot </a:t>
            </a:r>
            <a:br>
              <a:rPr lang="en-US" sz="2000" dirty="0">
                <a:latin typeface="Industry Book" panose="00000500000000000000" pitchFamily="50" charset="0"/>
              </a:rPr>
            </a:br>
            <a:r>
              <a:rPr lang="en-US" sz="2000" dirty="0">
                <a:latin typeface="Industry Book" panose="00000500000000000000" pitchFamily="50" charset="0"/>
              </a:rPr>
              <a:t>attack memory and Firewall stops </a:t>
            </a:r>
            <a:br>
              <a:rPr lang="en-US" sz="2000" dirty="0">
                <a:latin typeface="Industry Book" panose="00000500000000000000" pitchFamily="50" charset="0"/>
              </a:rPr>
            </a:br>
            <a:r>
              <a:rPr lang="en-US" sz="2000" dirty="0">
                <a:latin typeface="Industry Book" panose="00000500000000000000" pitchFamily="50" charset="0"/>
              </a:rPr>
              <a:t>exfiltration of data </a:t>
            </a:r>
          </a:p>
        </p:txBody>
      </p:sp>
      <p:grpSp>
        <p:nvGrpSpPr>
          <p:cNvPr id="47" name="Group 46">
            <a:extLst>
              <a:ext uri="{FF2B5EF4-FFF2-40B4-BE49-F238E27FC236}">
                <a16:creationId xmlns:a16="http://schemas.microsoft.com/office/drawing/2014/main" id="{A389EF94-2568-413F-A07E-1523F753EBC0}"/>
              </a:ext>
            </a:extLst>
          </p:cNvPr>
          <p:cNvGrpSpPr/>
          <p:nvPr/>
        </p:nvGrpSpPr>
        <p:grpSpPr>
          <a:xfrm>
            <a:off x="10025537" y="3110126"/>
            <a:ext cx="903731" cy="1359128"/>
            <a:chOff x="-5938674" y="4893698"/>
            <a:chExt cx="936835" cy="1538160"/>
          </a:xfrm>
        </p:grpSpPr>
        <p:pic>
          <p:nvPicPr>
            <p:cNvPr id="51" name="Picture 50">
              <a:extLst>
                <a:ext uri="{FF2B5EF4-FFF2-40B4-BE49-F238E27FC236}">
                  <a16:creationId xmlns:a16="http://schemas.microsoft.com/office/drawing/2014/main" id="{516BFF97-6E91-4524-AA88-B79C6C0449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7605" y="4893698"/>
              <a:ext cx="895766" cy="1194648"/>
            </a:xfrm>
            <a:prstGeom prst="rect">
              <a:avLst/>
            </a:prstGeom>
            <a:effectLst>
              <a:glow rad="165100">
                <a:schemeClr val="bg1">
                  <a:alpha val="51000"/>
                </a:schemeClr>
              </a:glow>
            </a:effectLst>
          </p:spPr>
        </p:pic>
        <p:sp>
          <p:nvSpPr>
            <p:cNvPr id="52" name="TextBox 51">
              <a:extLst>
                <a:ext uri="{FF2B5EF4-FFF2-40B4-BE49-F238E27FC236}">
                  <a16:creationId xmlns:a16="http://schemas.microsoft.com/office/drawing/2014/main" id="{CD724B4A-3433-4D3C-A67D-52B52D9FF084}"/>
                </a:ext>
              </a:extLst>
            </p:cNvPr>
            <p:cNvSpPr txBox="1"/>
            <p:nvPr/>
          </p:nvSpPr>
          <p:spPr>
            <a:xfrm>
              <a:off x="-5938674" y="6062526"/>
              <a:ext cx="932628" cy="369332"/>
            </a:xfrm>
            <a:prstGeom prst="rect">
              <a:avLst/>
            </a:prstGeom>
            <a:noFill/>
          </p:spPr>
          <p:txBody>
            <a:bodyPr wrap="none" rtlCol="0">
              <a:spAutoFit/>
            </a:bodyPr>
            <a:lstStyle/>
            <a:p>
              <a:r>
                <a:rPr lang="en-US" sz="1800" dirty="0">
                  <a:latin typeface="Exo" panose="00000500000000000000" pitchFamily="2" charset="0"/>
                </a:rPr>
                <a:t>Registry</a:t>
              </a:r>
            </a:p>
          </p:txBody>
        </p:sp>
      </p:grpSp>
      <p:grpSp>
        <p:nvGrpSpPr>
          <p:cNvPr id="48" name="Group 47">
            <a:extLst>
              <a:ext uri="{FF2B5EF4-FFF2-40B4-BE49-F238E27FC236}">
                <a16:creationId xmlns:a16="http://schemas.microsoft.com/office/drawing/2014/main" id="{CAB168A2-9AD2-4040-A6B3-848B91824792}"/>
              </a:ext>
            </a:extLst>
          </p:cNvPr>
          <p:cNvGrpSpPr/>
          <p:nvPr/>
        </p:nvGrpSpPr>
        <p:grpSpPr>
          <a:xfrm>
            <a:off x="13369683" y="3131329"/>
            <a:ext cx="1343787" cy="1354747"/>
            <a:chOff x="-5029230" y="4879632"/>
            <a:chExt cx="1393010" cy="1533202"/>
          </a:xfrm>
        </p:grpSpPr>
        <p:pic>
          <p:nvPicPr>
            <p:cNvPr id="49" name="Picture 48">
              <a:extLst>
                <a:ext uri="{FF2B5EF4-FFF2-40B4-BE49-F238E27FC236}">
                  <a16:creationId xmlns:a16="http://schemas.microsoft.com/office/drawing/2014/main" id="{0FA4DD86-1F7F-4B4A-9388-946507D46F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9420" y="4879632"/>
              <a:ext cx="868437" cy="1194648"/>
            </a:xfrm>
            <a:prstGeom prst="rect">
              <a:avLst/>
            </a:prstGeom>
            <a:effectLst>
              <a:glow rad="165100">
                <a:schemeClr val="bg1">
                  <a:alpha val="51000"/>
                </a:schemeClr>
              </a:glow>
            </a:effectLst>
          </p:spPr>
        </p:pic>
        <p:sp>
          <p:nvSpPr>
            <p:cNvPr id="50" name="TextBox 49">
              <a:extLst>
                <a:ext uri="{FF2B5EF4-FFF2-40B4-BE49-F238E27FC236}">
                  <a16:creationId xmlns:a16="http://schemas.microsoft.com/office/drawing/2014/main" id="{8E4660A2-0BD1-40D4-AD5E-39C48B5AB73F}"/>
                </a:ext>
              </a:extLst>
            </p:cNvPr>
            <p:cNvSpPr txBox="1"/>
            <p:nvPr/>
          </p:nvSpPr>
          <p:spPr>
            <a:xfrm>
              <a:off x="-5029230" y="6074280"/>
              <a:ext cx="1393010" cy="338554"/>
            </a:xfrm>
            <a:prstGeom prst="rect">
              <a:avLst/>
            </a:prstGeom>
            <a:noFill/>
          </p:spPr>
          <p:txBody>
            <a:bodyPr wrap="none" rtlCol="0">
              <a:spAutoFit/>
            </a:bodyPr>
            <a:lstStyle/>
            <a:p>
              <a:r>
                <a:rPr lang="en-US" sz="1600" dirty="0">
                  <a:latin typeface="Exo" panose="00000500000000000000" pitchFamily="2" charset="0"/>
                </a:rPr>
                <a:t>COM Interface</a:t>
              </a:r>
            </a:p>
          </p:txBody>
        </p:sp>
      </p:grpSp>
      <p:grpSp>
        <p:nvGrpSpPr>
          <p:cNvPr id="56" name="Group 55">
            <a:extLst>
              <a:ext uri="{FF2B5EF4-FFF2-40B4-BE49-F238E27FC236}">
                <a16:creationId xmlns:a16="http://schemas.microsoft.com/office/drawing/2014/main" id="{274ED2D2-33F5-41A6-9803-58E3420E3338}"/>
              </a:ext>
            </a:extLst>
          </p:cNvPr>
          <p:cNvGrpSpPr/>
          <p:nvPr/>
        </p:nvGrpSpPr>
        <p:grpSpPr>
          <a:xfrm>
            <a:off x="6492376" y="7032061"/>
            <a:ext cx="1173834" cy="1557053"/>
            <a:chOff x="-646083" y="3246389"/>
            <a:chExt cx="1216832" cy="1762157"/>
          </a:xfrm>
        </p:grpSpPr>
        <p:pic>
          <p:nvPicPr>
            <p:cNvPr id="63" name="Picture 62">
              <a:extLst>
                <a:ext uri="{FF2B5EF4-FFF2-40B4-BE49-F238E27FC236}">
                  <a16:creationId xmlns:a16="http://schemas.microsoft.com/office/drawing/2014/main" id="{7A848B60-E118-4807-90AC-8D9CE0CE54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707" y="3246389"/>
              <a:ext cx="886657" cy="1196062"/>
            </a:xfrm>
            <a:prstGeom prst="rect">
              <a:avLst/>
            </a:prstGeom>
            <a:ln w="57150">
              <a:solidFill>
                <a:srgbClr val="00B050"/>
              </a:solidFill>
            </a:ln>
            <a:effectLst>
              <a:glow rad="165100">
                <a:schemeClr val="bg1">
                  <a:alpha val="51000"/>
                </a:schemeClr>
              </a:glow>
            </a:effectLst>
          </p:spPr>
        </p:pic>
        <p:sp>
          <p:nvSpPr>
            <p:cNvPr id="64" name="TextBox 63">
              <a:extLst>
                <a:ext uri="{FF2B5EF4-FFF2-40B4-BE49-F238E27FC236}">
                  <a16:creationId xmlns:a16="http://schemas.microsoft.com/office/drawing/2014/main" id="{0FDAAC89-5F72-4D15-B8E0-F01CE8D8A843}"/>
                </a:ext>
              </a:extLst>
            </p:cNvPr>
            <p:cNvSpPr txBox="1"/>
            <p:nvPr/>
          </p:nvSpPr>
          <p:spPr>
            <a:xfrm>
              <a:off x="-646083" y="4590562"/>
              <a:ext cx="1216832" cy="417984"/>
            </a:xfrm>
            <a:prstGeom prst="rect">
              <a:avLst/>
            </a:prstGeom>
            <a:noFill/>
            <a:ln>
              <a:solidFill>
                <a:schemeClr val="bg1"/>
              </a:solidFill>
            </a:ln>
          </p:spPr>
          <p:txBody>
            <a:bodyPr wrap="square" rtlCol="0">
              <a:spAutoFit/>
            </a:bodyPr>
            <a:lstStyle/>
            <a:p>
              <a:r>
                <a:rPr lang="en-US" sz="1800" dirty="0">
                  <a:latin typeface="Exo" panose="00000500000000000000" pitchFamily="2" charset="0"/>
                </a:rPr>
                <a:t>Hard Drive</a:t>
              </a:r>
            </a:p>
          </p:txBody>
        </p:sp>
      </p:grpSp>
      <p:grpSp>
        <p:nvGrpSpPr>
          <p:cNvPr id="57" name="Group 56">
            <a:extLst>
              <a:ext uri="{FF2B5EF4-FFF2-40B4-BE49-F238E27FC236}">
                <a16:creationId xmlns:a16="http://schemas.microsoft.com/office/drawing/2014/main" id="{AC40BFE2-62A0-4FC2-887E-7C6B3F5B40E8}"/>
              </a:ext>
            </a:extLst>
          </p:cNvPr>
          <p:cNvGrpSpPr/>
          <p:nvPr/>
        </p:nvGrpSpPr>
        <p:grpSpPr>
          <a:xfrm>
            <a:off x="10004352" y="7025839"/>
            <a:ext cx="924337" cy="1502147"/>
            <a:chOff x="-5960035" y="4893698"/>
            <a:chExt cx="958196" cy="1700018"/>
          </a:xfrm>
        </p:grpSpPr>
        <p:pic>
          <p:nvPicPr>
            <p:cNvPr id="61" name="Picture 60">
              <a:extLst>
                <a:ext uri="{FF2B5EF4-FFF2-40B4-BE49-F238E27FC236}">
                  <a16:creationId xmlns:a16="http://schemas.microsoft.com/office/drawing/2014/main" id="{959D82F0-D7D1-4293-AD62-596056D1FE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7605" y="4893698"/>
              <a:ext cx="895766" cy="1194648"/>
            </a:xfrm>
            <a:prstGeom prst="rect">
              <a:avLst/>
            </a:prstGeom>
            <a:ln w="57150">
              <a:solidFill>
                <a:srgbClr val="00B050"/>
              </a:solidFill>
            </a:ln>
            <a:effectLst>
              <a:glow rad="165100">
                <a:schemeClr val="bg1">
                  <a:alpha val="51000"/>
                </a:schemeClr>
              </a:glow>
            </a:effectLst>
          </p:spPr>
        </p:pic>
        <p:sp>
          <p:nvSpPr>
            <p:cNvPr id="62" name="TextBox 61">
              <a:extLst>
                <a:ext uri="{FF2B5EF4-FFF2-40B4-BE49-F238E27FC236}">
                  <a16:creationId xmlns:a16="http://schemas.microsoft.com/office/drawing/2014/main" id="{79A2029F-B628-4F9C-8C80-EDBCC8CCF362}"/>
                </a:ext>
              </a:extLst>
            </p:cNvPr>
            <p:cNvSpPr txBox="1"/>
            <p:nvPr/>
          </p:nvSpPr>
          <p:spPr>
            <a:xfrm>
              <a:off x="-5960035" y="6224384"/>
              <a:ext cx="932628" cy="369332"/>
            </a:xfrm>
            <a:prstGeom prst="rect">
              <a:avLst/>
            </a:prstGeom>
            <a:solidFill>
              <a:schemeClr val="bg1"/>
            </a:solidFill>
            <a:ln>
              <a:solidFill>
                <a:schemeClr val="bg1"/>
              </a:solidFill>
            </a:ln>
          </p:spPr>
          <p:txBody>
            <a:bodyPr wrap="none" rtlCol="0">
              <a:spAutoFit/>
            </a:bodyPr>
            <a:lstStyle/>
            <a:p>
              <a:r>
                <a:rPr lang="en-US" sz="1800" dirty="0">
                  <a:latin typeface="Exo" panose="00000500000000000000" pitchFamily="2" charset="0"/>
                </a:rPr>
                <a:t>Registry</a:t>
              </a:r>
            </a:p>
          </p:txBody>
        </p:sp>
      </p:grpSp>
      <p:grpSp>
        <p:nvGrpSpPr>
          <p:cNvPr id="58" name="Group 57">
            <a:extLst>
              <a:ext uri="{FF2B5EF4-FFF2-40B4-BE49-F238E27FC236}">
                <a16:creationId xmlns:a16="http://schemas.microsoft.com/office/drawing/2014/main" id="{D493CD1D-221C-4618-B47D-CB67C0E0670D}"/>
              </a:ext>
            </a:extLst>
          </p:cNvPr>
          <p:cNvGrpSpPr/>
          <p:nvPr/>
        </p:nvGrpSpPr>
        <p:grpSpPr>
          <a:xfrm>
            <a:off x="13155411" y="7025840"/>
            <a:ext cx="1343787" cy="1513072"/>
            <a:chOff x="-5079706" y="4879632"/>
            <a:chExt cx="1393010" cy="1712382"/>
          </a:xfrm>
        </p:grpSpPr>
        <p:pic>
          <p:nvPicPr>
            <p:cNvPr id="59" name="Picture 58">
              <a:extLst>
                <a:ext uri="{FF2B5EF4-FFF2-40B4-BE49-F238E27FC236}">
                  <a16:creationId xmlns:a16="http://schemas.microsoft.com/office/drawing/2014/main" id="{78CD4F13-176E-49AA-A282-4932B48733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9420" y="4879632"/>
              <a:ext cx="868437" cy="1194648"/>
            </a:xfrm>
            <a:prstGeom prst="rect">
              <a:avLst/>
            </a:prstGeom>
            <a:ln w="57150">
              <a:solidFill>
                <a:srgbClr val="00B050"/>
              </a:solidFill>
            </a:ln>
            <a:effectLst>
              <a:glow rad="165100">
                <a:schemeClr val="bg1">
                  <a:alpha val="51000"/>
                </a:schemeClr>
              </a:glow>
            </a:effectLst>
          </p:spPr>
        </p:pic>
        <p:sp>
          <p:nvSpPr>
            <p:cNvPr id="60" name="TextBox 59">
              <a:extLst>
                <a:ext uri="{FF2B5EF4-FFF2-40B4-BE49-F238E27FC236}">
                  <a16:creationId xmlns:a16="http://schemas.microsoft.com/office/drawing/2014/main" id="{FAA63C93-3693-4AF2-8BAC-FFE4B7A5E6AB}"/>
                </a:ext>
              </a:extLst>
            </p:cNvPr>
            <p:cNvSpPr txBox="1"/>
            <p:nvPr/>
          </p:nvSpPr>
          <p:spPr>
            <a:xfrm>
              <a:off x="-5079706" y="6253461"/>
              <a:ext cx="1393010" cy="338553"/>
            </a:xfrm>
            <a:prstGeom prst="rect">
              <a:avLst/>
            </a:prstGeom>
            <a:noFill/>
            <a:ln>
              <a:solidFill>
                <a:schemeClr val="bg1"/>
              </a:solidFill>
            </a:ln>
          </p:spPr>
          <p:txBody>
            <a:bodyPr wrap="none" rtlCol="0">
              <a:spAutoFit/>
            </a:bodyPr>
            <a:lstStyle/>
            <a:p>
              <a:r>
                <a:rPr lang="en-US" sz="1600" dirty="0">
                  <a:latin typeface="Exo" panose="00000500000000000000" pitchFamily="2" charset="0"/>
                </a:rPr>
                <a:t>COM Interface</a:t>
              </a:r>
            </a:p>
          </p:txBody>
        </p:sp>
      </p:grpSp>
      <p:sp>
        <p:nvSpPr>
          <p:cNvPr id="4" name="Arrow: Right 3">
            <a:extLst>
              <a:ext uri="{FF2B5EF4-FFF2-40B4-BE49-F238E27FC236}">
                <a16:creationId xmlns:a16="http://schemas.microsoft.com/office/drawing/2014/main" id="{8710CAC5-25B7-4229-8072-14867239FAB8}"/>
              </a:ext>
            </a:extLst>
          </p:cNvPr>
          <p:cNvSpPr/>
          <p:nvPr/>
        </p:nvSpPr>
        <p:spPr>
          <a:xfrm>
            <a:off x="3542239" y="6042290"/>
            <a:ext cx="1482433" cy="48463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cxnSp>
        <p:nvCxnSpPr>
          <p:cNvPr id="6" name="Straight Connector 5">
            <a:extLst>
              <a:ext uri="{FF2B5EF4-FFF2-40B4-BE49-F238E27FC236}">
                <a16:creationId xmlns:a16="http://schemas.microsoft.com/office/drawing/2014/main" id="{ECEB0902-2B99-43C4-94BF-37C0C6AEE46E}"/>
              </a:ext>
            </a:extLst>
          </p:cNvPr>
          <p:cNvCxnSpPr>
            <a:cxnSpLocks/>
          </p:cNvCxnSpPr>
          <p:nvPr/>
        </p:nvCxnSpPr>
        <p:spPr>
          <a:xfrm>
            <a:off x="5335883" y="2807534"/>
            <a:ext cx="36808" cy="7365166"/>
          </a:xfrm>
          <a:prstGeom prst="line">
            <a:avLst/>
          </a:prstGeom>
          <a:ln w="76200">
            <a:headEnd type="none"/>
            <a:tailEnd type="none"/>
          </a:ln>
        </p:spPr>
        <p:style>
          <a:lnRef idx="3">
            <a:schemeClr val="accent6"/>
          </a:lnRef>
          <a:fillRef idx="0">
            <a:schemeClr val="accent6"/>
          </a:fillRef>
          <a:effectRef idx="2">
            <a:schemeClr val="accent6"/>
          </a:effectRef>
          <a:fontRef idx="minor">
            <a:schemeClr val="tx1"/>
          </a:fontRef>
        </p:style>
      </p:cxnSp>
      <p:sp>
        <p:nvSpPr>
          <p:cNvPr id="65" name="TextBox 64">
            <a:extLst>
              <a:ext uri="{FF2B5EF4-FFF2-40B4-BE49-F238E27FC236}">
                <a16:creationId xmlns:a16="http://schemas.microsoft.com/office/drawing/2014/main" id="{A6294027-7A23-4470-A88B-DF268AA60CA9}"/>
              </a:ext>
            </a:extLst>
          </p:cNvPr>
          <p:cNvSpPr txBox="1"/>
          <p:nvPr/>
        </p:nvSpPr>
        <p:spPr>
          <a:xfrm>
            <a:off x="5604229" y="4640833"/>
            <a:ext cx="3190297" cy="707886"/>
          </a:xfrm>
          <a:prstGeom prst="rect">
            <a:avLst/>
          </a:prstGeom>
          <a:noFill/>
        </p:spPr>
        <p:txBody>
          <a:bodyPr wrap="square" rtlCol="0">
            <a:spAutoFit/>
          </a:bodyPr>
          <a:lstStyle/>
          <a:p>
            <a:r>
              <a:rPr lang="en-US" sz="2000" dirty="0">
                <a:latin typeface="Industry Book" panose="00000500000000000000" pitchFamily="50" charset="0"/>
              </a:rPr>
              <a:t>Ransomware overwrites company data</a:t>
            </a:r>
          </a:p>
        </p:txBody>
      </p:sp>
      <p:cxnSp>
        <p:nvCxnSpPr>
          <p:cNvPr id="67" name="Straight Connector 66">
            <a:extLst>
              <a:ext uri="{FF2B5EF4-FFF2-40B4-BE49-F238E27FC236}">
                <a16:creationId xmlns:a16="http://schemas.microsoft.com/office/drawing/2014/main" id="{E8F398B8-2FFF-4E5A-82C8-635505F41C4A}"/>
              </a:ext>
            </a:extLst>
          </p:cNvPr>
          <p:cNvCxnSpPr>
            <a:cxnSpLocks/>
          </p:cNvCxnSpPr>
          <p:nvPr/>
        </p:nvCxnSpPr>
        <p:spPr>
          <a:xfrm>
            <a:off x="8905630" y="2807534"/>
            <a:ext cx="70290" cy="7357119"/>
          </a:xfrm>
          <a:prstGeom prst="line">
            <a:avLst/>
          </a:prstGeom>
          <a:ln w="76200">
            <a:headEnd type="none"/>
            <a:tailEnd type="none"/>
          </a:ln>
        </p:spPr>
        <p:style>
          <a:lnRef idx="3">
            <a:schemeClr val="accent6"/>
          </a:lnRef>
          <a:fillRef idx="0">
            <a:schemeClr val="accent6"/>
          </a:fillRef>
          <a:effectRef idx="2">
            <a:schemeClr val="accent6"/>
          </a:effectRef>
          <a:fontRef idx="minor">
            <a:schemeClr val="tx1"/>
          </a:fontRef>
        </p:style>
      </p:cxnSp>
      <p:pic>
        <p:nvPicPr>
          <p:cNvPr id="73" name="Picture 72">
            <a:extLst>
              <a:ext uri="{FF2B5EF4-FFF2-40B4-BE49-F238E27FC236}">
                <a16:creationId xmlns:a16="http://schemas.microsoft.com/office/drawing/2014/main" id="{73A614E9-9530-48B8-BDAE-4F7D567796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49229" y="3043075"/>
            <a:ext cx="855326" cy="1056847"/>
          </a:xfrm>
          <a:prstGeom prst="rect">
            <a:avLst/>
          </a:prstGeom>
          <a:effectLst>
            <a:glow rad="165100">
              <a:schemeClr val="bg1">
                <a:alpha val="51000"/>
              </a:schemeClr>
            </a:glow>
          </a:effectLst>
        </p:spPr>
      </p:pic>
      <p:sp>
        <p:nvSpPr>
          <p:cNvPr id="74" name="TextBox 73">
            <a:extLst>
              <a:ext uri="{FF2B5EF4-FFF2-40B4-BE49-F238E27FC236}">
                <a16:creationId xmlns:a16="http://schemas.microsoft.com/office/drawing/2014/main" id="{F53C63F5-DDEE-4C6A-ACCF-67AEEEEE7F72}"/>
              </a:ext>
            </a:extLst>
          </p:cNvPr>
          <p:cNvSpPr txBox="1"/>
          <p:nvPr/>
        </p:nvSpPr>
        <p:spPr>
          <a:xfrm>
            <a:off x="6421987" y="4099922"/>
            <a:ext cx="1173834" cy="369332"/>
          </a:xfrm>
          <a:prstGeom prst="rect">
            <a:avLst/>
          </a:prstGeom>
          <a:noFill/>
        </p:spPr>
        <p:txBody>
          <a:bodyPr wrap="square" rtlCol="0">
            <a:spAutoFit/>
          </a:bodyPr>
          <a:lstStyle/>
          <a:p>
            <a:r>
              <a:rPr lang="en-US" sz="1800" dirty="0">
                <a:latin typeface="Exo" panose="00000500000000000000" pitchFamily="2" charset="0"/>
              </a:rPr>
              <a:t>Hard Drive</a:t>
            </a:r>
          </a:p>
        </p:txBody>
      </p:sp>
      <p:cxnSp>
        <p:nvCxnSpPr>
          <p:cNvPr id="75" name="Straight Connector 74">
            <a:extLst>
              <a:ext uri="{FF2B5EF4-FFF2-40B4-BE49-F238E27FC236}">
                <a16:creationId xmlns:a16="http://schemas.microsoft.com/office/drawing/2014/main" id="{6112CDF3-73E0-4A6C-AAA5-EF2347F06783}"/>
              </a:ext>
            </a:extLst>
          </p:cNvPr>
          <p:cNvCxnSpPr>
            <a:cxnSpLocks/>
          </p:cNvCxnSpPr>
          <p:nvPr/>
        </p:nvCxnSpPr>
        <p:spPr>
          <a:xfrm>
            <a:off x="12284903" y="2773252"/>
            <a:ext cx="70290" cy="7357119"/>
          </a:xfrm>
          <a:prstGeom prst="line">
            <a:avLst/>
          </a:prstGeom>
          <a:ln w="76200">
            <a:headEnd type="none"/>
            <a:tailEnd type="none"/>
          </a:ln>
        </p:spPr>
        <p:style>
          <a:lnRef idx="3">
            <a:schemeClr val="accent6"/>
          </a:lnRef>
          <a:fillRef idx="0">
            <a:schemeClr val="accent6"/>
          </a:fillRef>
          <a:effectRef idx="2">
            <a:schemeClr val="accent6"/>
          </a:effectRef>
          <a:fontRef idx="minor">
            <a:schemeClr val="tx1"/>
          </a:fontRef>
        </p:style>
      </p:cxnSp>
      <p:sp>
        <p:nvSpPr>
          <p:cNvPr id="76" name="TextBox 75">
            <a:extLst>
              <a:ext uri="{FF2B5EF4-FFF2-40B4-BE49-F238E27FC236}">
                <a16:creationId xmlns:a16="http://schemas.microsoft.com/office/drawing/2014/main" id="{A62F8F0C-E323-4D1C-9F36-5B03B4286354}"/>
              </a:ext>
            </a:extLst>
          </p:cNvPr>
          <p:cNvSpPr txBox="1"/>
          <p:nvPr/>
        </p:nvSpPr>
        <p:spPr>
          <a:xfrm>
            <a:off x="9144000" y="4639742"/>
            <a:ext cx="3183465" cy="707886"/>
          </a:xfrm>
          <a:prstGeom prst="rect">
            <a:avLst/>
          </a:prstGeom>
          <a:noFill/>
        </p:spPr>
        <p:txBody>
          <a:bodyPr wrap="square" rtlCol="0">
            <a:spAutoFit/>
          </a:bodyPr>
          <a:lstStyle/>
          <a:p>
            <a:r>
              <a:rPr lang="en-US" sz="2000" dirty="0">
                <a:latin typeface="Industry Book" panose="00000500000000000000" pitchFamily="50" charset="0"/>
              </a:rPr>
              <a:t>Malware persists by adding code to registry</a:t>
            </a:r>
          </a:p>
        </p:txBody>
      </p:sp>
      <p:sp>
        <p:nvSpPr>
          <p:cNvPr id="14" name="Rectangle 13">
            <a:extLst>
              <a:ext uri="{FF2B5EF4-FFF2-40B4-BE49-F238E27FC236}">
                <a16:creationId xmlns:a16="http://schemas.microsoft.com/office/drawing/2014/main" id="{D45DEFEB-591B-4983-A3D0-5915A7991B11}"/>
              </a:ext>
            </a:extLst>
          </p:cNvPr>
          <p:cNvSpPr/>
          <p:nvPr/>
        </p:nvSpPr>
        <p:spPr>
          <a:xfrm>
            <a:off x="5428626" y="5863376"/>
            <a:ext cx="9721438" cy="943008"/>
          </a:xfrm>
          <a:prstGeom prst="rect">
            <a:avLst/>
          </a:prstGeom>
          <a:solidFill>
            <a:srgbClr val="00CC6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7" name="TextBox 76">
            <a:extLst>
              <a:ext uri="{FF2B5EF4-FFF2-40B4-BE49-F238E27FC236}">
                <a16:creationId xmlns:a16="http://schemas.microsoft.com/office/drawing/2014/main" id="{E230EA95-DFBA-4C2D-AEA1-45F607897112}"/>
              </a:ext>
            </a:extLst>
          </p:cNvPr>
          <p:cNvSpPr txBox="1"/>
          <p:nvPr/>
        </p:nvSpPr>
        <p:spPr>
          <a:xfrm>
            <a:off x="5868038" y="5981077"/>
            <a:ext cx="9681766" cy="461665"/>
          </a:xfrm>
          <a:prstGeom prst="rect">
            <a:avLst/>
          </a:prstGeom>
          <a:noFill/>
        </p:spPr>
        <p:txBody>
          <a:bodyPr wrap="square" rtlCol="0">
            <a:spAutoFit/>
          </a:bodyPr>
          <a:lstStyle/>
          <a:p>
            <a:r>
              <a:rPr lang="en-US" sz="2400" dirty="0">
                <a:latin typeface="Exo" panose="00000500000000000000" pitchFamily="2" charset="0"/>
              </a:rPr>
              <a:t>Comodo containment prevents the damage </a:t>
            </a:r>
          </a:p>
        </p:txBody>
      </p:sp>
      <p:sp>
        <p:nvSpPr>
          <p:cNvPr id="79" name="TextBox 78">
            <a:extLst>
              <a:ext uri="{FF2B5EF4-FFF2-40B4-BE49-F238E27FC236}">
                <a16:creationId xmlns:a16="http://schemas.microsoft.com/office/drawing/2014/main" id="{65A5EB30-3779-40AF-B220-EBCA7B1BAA43}"/>
              </a:ext>
            </a:extLst>
          </p:cNvPr>
          <p:cNvSpPr txBox="1"/>
          <p:nvPr/>
        </p:nvSpPr>
        <p:spPr>
          <a:xfrm>
            <a:off x="12789674" y="4639742"/>
            <a:ext cx="2765641" cy="1015663"/>
          </a:xfrm>
          <a:prstGeom prst="rect">
            <a:avLst/>
          </a:prstGeom>
          <a:noFill/>
        </p:spPr>
        <p:txBody>
          <a:bodyPr wrap="square" rtlCol="0">
            <a:spAutoFit/>
          </a:bodyPr>
          <a:lstStyle/>
          <a:p>
            <a:r>
              <a:rPr lang="en-US" sz="2000" dirty="0">
                <a:latin typeface="Industry Book" panose="00000500000000000000" pitchFamily="50" charset="0"/>
              </a:rPr>
              <a:t>Malware injects malicious code to good processes</a:t>
            </a:r>
          </a:p>
        </p:txBody>
      </p:sp>
      <p:sp>
        <p:nvSpPr>
          <p:cNvPr id="15" name="TextBox 14">
            <a:extLst>
              <a:ext uri="{FF2B5EF4-FFF2-40B4-BE49-F238E27FC236}">
                <a16:creationId xmlns:a16="http://schemas.microsoft.com/office/drawing/2014/main" id="{08CCF704-AFC3-4412-919D-C4BFBA727F28}"/>
              </a:ext>
            </a:extLst>
          </p:cNvPr>
          <p:cNvSpPr txBox="1"/>
          <p:nvPr/>
        </p:nvSpPr>
        <p:spPr>
          <a:xfrm>
            <a:off x="3048000" y="5617045"/>
            <a:ext cx="2012474" cy="461665"/>
          </a:xfrm>
          <a:prstGeom prst="rect">
            <a:avLst/>
          </a:prstGeom>
          <a:noFill/>
        </p:spPr>
        <p:txBody>
          <a:bodyPr wrap="none" rtlCol="0">
            <a:spAutoFit/>
          </a:bodyPr>
          <a:lstStyle/>
          <a:p>
            <a:r>
              <a:rPr lang="en-US" sz="2400" dirty="0">
                <a:latin typeface="Industry Book" panose="00000500000000000000" pitchFamily="50" charset="0"/>
              </a:rPr>
              <a:t>Unknown Files</a:t>
            </a:r>
          </a:p>
        </p:txBody>
      </p:sp>
      <p:sp>
        <p:nvSpPr>
          <p:cNvPr id="16" name="Rectangle 15">
            <a:extLst>
              <a:ext uri="{FF2B5EF4-FFF2-40B4-BE49-F238E27FC236}">
                <a16:creationId xmlns:a16="http://schemas.microsoft.com/office/drawing/2014/main" id="{615D54B4-5C0D-4142-B588-9B34D131F9C5}"/>
              </a:ext>
            </a:extLst>
          </p:cNvPr>
          <p:cNvSpPr/>
          <p:nvPr/>
        </p:nvSpPr>
        <p:spPr>
          <a:xfrm>
            <a:off x="920336" y="2276603"/>
            <a:ext cx="7227491" cy="584775"/>
          </a:xfrm>
          <a:prstGeom prst="rect">
            <a:avLst/>
          </a:prstGeom>
        </p:spPr>
        <p:txBody>
          <a:bodyPr wrap="none">
            <a:spAutoFit/>
          </a:bodyPr>
          <a:lstStyle/>
          <a:p>
            <a:r>
              <a:rPr lang="en-US" sz="3200" b="1" dirty="0">
                <a:solidFill>
                  <a:srgbClr val="221C35"/>
                </a:solidFill>
                <a:latin typeface="Exo" panose="00000500000000000000" pitchFamily="2" charset="0"/>
              </a:rPr>
              <a:t>From files that bypass detection methods</a:t>
            </a:r>
          </a:p>
        </p:txBody>
      </p:sp>
      <p:grpSp>
        <p:nvGrpSpPr>
          <p:cNvPr id="42" name="Group 41">
            <a:extLst>
              <a:ext uri="{FF2B5EF4-FFF2-40B4-BE49-F238E27FC236}">
                <a16:creationId xmlns:a16="http://schemas.microsoft.com/office/drawing/2014/main" id="{23E37F69-0503-454C-825D-32116C3EEAD9}"/>
              </a:ext>
            </a:extLst>
          </p:cNvPr>
          <p:cNvGrpSpPr/>
          <p:nvPr/>
        </p:nvGrpSpPr>
        <p:grpSpPr>
          <a:xfrm>
            <a:off x="0" y="-1028699"/>
            <a:ext cx="18288000" cy="2832587"/>
            <a:chOff x="0" y="-1087758"/>
            <a:chExt cx="18288000" cy="4783455"/>
          </a:xfrm>
        </p:grpSpPr>
        <p:sp>
          <p:nvSpPr>
            <p:cNvPr id="46" name="Rectangle 45">
              <a:extLst>
                <a:ext uri="{FF2B5EF4-FFF2-40B4-BE49-F238E27FC236}">
                  <a16:creationId xmlns:a16="http://schemas.microsoft.com/office/drawing/2014/main" id="{1C56C43B-58B4-8F43-8767-D3D2820D9806}"/>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3" name="Graphic 52">
              <a:extLst>
                <a:ext uri="{FF2B5EF4-FFF2-40B4-BE49-F238E27FC236}">
                  <a16:creationId xmlns:a16="http://schemas.microsoft.com/office/drawing/2014/main" id="{12519A86-2DA0-204C-92E2-B9633DF6C1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54" name="Graphic 53">
              <a:extLst>
                <a:ext uri="{FF2B5EF4-FFF2-40B4-BE49-F238E27FC236}">
                  <a16:creationId xmlns:a16="http://schemas.microsoft.com/office/drawing/2014/main" id="{ADA3570F-19EF-DC4B-BCB1-600AAF758A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55" name="Straight Connector 54">
              <a:extLst>
                <a:ext uri="{FF2B5EF4-FFF2-40B4-BE49-F238E27FC236}">
                  <a16:creationId xmlns:a16="http://schemas.microsoft.com/office/drawing/2014/main" id="{D358F736-B71E-E14C-BE97-0CD444EC68CC}"/>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6" name="Title 7">
            <a:extLst>
              <a:ext uri="{FF2B5EF4-FFF2-40B4-BE49-F238E27FC236}">
                <a16:creationId xmlns:a16="http://schemas.microsoft.com/office/drawing/2014/main" id="{1B2B39AA-98AF-BC47-BEA1-E9528927DB4B}"/>
              </a:ext>
            </a:extLst>
          </p:cNvPr>
          <p:cNvSpPr txBox="1">
            <a:spLocks/>
          </p:cNvSpPr>
          <p:nvPr/>
        </p:nvSpPr>
        <p:spPr>
          <a:xfrm>
            <a:off x="4742374" y="392126"/>
            <a:ext cx="880325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dirty="0">
                <a:solidFill>
                  <a:schemeClr val="bg2"/>
                </a:solidFill>
                <a:latin typeface="Industry Black" panose="00000900000000000000" pitchFamily="50" charset="0"/>
              </a:rPr>
              <a:t>Comodo’s Auto-Containment </a:t>
            </a:r>
          </a:p>
        </p:txBody>
      </p:sp>
      <p:pic>
        <p:nvPicPr>
          <p:cNvPr id="68" name="Graphic 67">
            <a:extLst>
              <a:ext uri="{FF2B5EF4-FFF2-40B4-BE49-F238E27FC236}">
                <a16:creationId xmlns:a16="http://schemas.microsoft.com/office/drawing/2014/main" id="{A5DDF6A4-61B6-5148-B226-B5A1EF3D76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653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3" grpId="0"/>
      <p:bldP spid="44" grpId="0"/>
      <p:bldP spid="45" grpId="0"/>
      <p:bldP spid="65" grpId="0"/>
      <p:bldP spid="76" grpId="0"/>
      <p:bldP spid="77" grpId="0"/>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9D5F59-872A-2544-8D5F-6F852A770F31}"/>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12</a:t>
            </a:fld>
            <a:endParaRPr dirty="0">
              <a:latin typeface="Industry Black" panose="00000900000000000000" pitchFamily="50" charset="0"/>
            </a:endParaRPr>
          </a:p>
        </p:txBody>
      </p:sp>
      <p:pic>
        <p:nvPicPr>
          <p:cNvPr id="6" name="Picture 5" descr="A screenshot of a cell phone&#10;&#10;Description automatically generated">
            <a:extLst>
              <a:ext uri="{FF2B5EF4-FFF2-40B4-BE49-F238E27FC236}">
                <a16:creationId xmlns:a16="http://schemas.microsoft.com/office/drawing/2014/main" id="{E15A2DDF-3985-C84B-93FC-E4DFB15AB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33402"/>
            <a:ext cx="12897926" cy="7969450"/>
          </a:xfrm>
          <a:prstGeom prst="rect">
            <a:avLst/>
          </a:prstGeom>
        </p:spPr>
      </p:pic>
      <p:grpSp>
        <p:nvGrpSpPr>
          <p:cNvPr id="7" name="Group 6">
            <a:extLst>
              <a:ext uri="{FF2B5EF4-FFF2-40B4-BE49-F238E27FC236}">
                <a16:creationId xmlns:a16="http://schemas.microsoft.com/office/drawing/2014/main" id="{B6C8F9C2-E379-4547-B091-DF65E4C8D8CB}"/>
              </a:ext>
            </a:extLst>
          </p:cNvPr>
          <p:cNvGrpSpPr/>
          <p:nvPr/>
        </p:nvGrpSpPr>
        <p:grpSpPr>
          <a:xfrm>
            <a:off x="0" y="-1028699"/>
            <a:ext cx="18288000" cy="4038600"/>
            <a:chOff x="0" y="-1087758"/>
            <a:chExt cx="18288000" cy="4783455"/>
          </a:xfrm>
        </p:grpSpPr>
        <p:sp>
          <p:nvSpPr>
            <p:cNvPr id="8" name="Rectangle 7">
              <a:extLst>
                <a:ext uri="{FF2B5EF4-FFF2-40B4-BE49-F238E27FC236}">
                  <a16:creationId xmlns:a16="http://schemas.microsoft.com/office/drawing/2014/main" id="{043FE356-8000-4C43-ACB7-C8CE70D49515}"/>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9" name="Graphic 8">
              <a:extLst>
                <a:ext uri="{FF2B5EF4-FFF2-40B4-BE49-F238E27FC236}">
                  <a16:creationId xmlns:a16="http://schemas.microsoft.com/office/drawing/2014/main" id="{85AB2CD0-B9C8-6847-BDD5-F3F0D0EE9E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10" name="Graphic 9">
              <a:extLst>
                <a:ext uri="{FF2B5EF4-FFF2-40B4-BE49-F238E27FC236}">
                  <a16:creationId xmlns:a16="http://schemas.microsoft.com/office/drawing/2014/main" id="{AB6EF37D-8C35-6948-8B73-B8D87E63C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11" name="Straight Connector 10">
              <a:extLst>
                <a:ext uri="{FF2B5EF4-FFF2-40B4-BE49-F238E27FC236}">
                  <a16:creationId xmlns:a16="http://schemas.microsoft.com/office/drawing/2014/main" id="{4A8FBC5F-E818-5B46-B516-47492C739A80}"/>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 name="Title 7">
            <a:extLst>
              <a:ext uri="{FF2B5EF4-FFF2-40B4-BE49-F238E27FC236}">
                <a16:creationId xmlns:a16="http://schemas.microsoft.com/office/drawing/2014/main" id="{B52B2FC8-B72A-2540-8F24-DDD76758079F}"/>
              </a:ext>
            </a:extLst>
          </p:cNvPr>
          <p:cNvSpPr txBox="1">
            <a:spLocks/>
          </p:cNvSpPr>
          <p:nvPr/>
        </p:nvSpPr>
        <p:spPr>
          <a:xfrm>
            <a:off x="4742374" y="392126"/>
            <a:ext cx="8803251" cy="1338828"/>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rgbClr val="E4002B"/>
                </a:solidFill>
                <a:latin typeface="Industry_Medium"/>
              </a:rPr>
              <a:t>COMODO</a:t>
            </a:r>
            <a:r>
              <a:rPr lang="en-US" b="0" cap="all" dirty="0">
                <a:solidFill>
                  <a:schemeClr val="bg1"/>
                </a:solidFill>
                <a:latin typeface="Industry_Medium"/>
              </a:rPr>
              <a:t> advanced endpoint protection</a:t>
            </a:r>
            <a:endParaRPr lang="en-US" b="0" cap="all" dirty="0">
              <a:solidFill>
                <a:srgbClr val="E4002B"/>
              </a:solidFill>
              <a:latin typeface="Industry_Medium"/>
            </a:endParaRPr>
          </a:p>
        </p:txBody>
      </p:sp>
      <p:pic>
        <p:nvPicPr>
          <p:cNvPr id="13" name="Graphic 12">
            <a:extLst>
              <a:ext uri="{FF2B5EF4-FFF2-40B4-BE49-F238E27FC236}">
                <a16:creationId xmlns:a16="http://schemas.microsoft.com/office/drawing/2014/main" id="{ABE62F59-3F97-6943-B302-2D8FFE5636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1662511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C3E6D7-452D-7340-B0F3-84BDFB6B298E}"/>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13</a:t>
            </a:fld>
            <a:endParaRPr dirty="0">
              <a:latin typeface="Industry Black" panose="00000900000000000000" pitchFamily="50" charset="0"/>
            </a:endParaRPr>
          </a:p>
        </p:txBody>
      </p:sp>
      <p:pic>
        <p:nvPicPr>
          <p:cNvPr id="5" name="Picture 4" descr="A screenshot of a cell phone&#10;&#10;Description automatically generated">
            <a:extLst>
              <a:ext uri="{FF2B5EF4-FFF2-40B4-BE49-F238E27FC236}">
                <a16:creationId xmlns:a16="http://schemas.microsoft.com/office/drawing/2014/main" id="{66A0749B-2B0D-814C-8FE0-A3BE07C1E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6450"/>
            <a:ext cx="18224347" cy="6643813"/>
          </a:xfrm>
          <a:prstGeom prst="rect">
            <a:avLst/>
          </a:prstGeom>
        </p:spPr>
      </p:pic>
      <p:grpSp>
        <p:nvGrpSpPr>
          <p:cNvPr id="6" name="Group 5">
            <a:extLst>
              <a:ext uri="{FF2B5EF4-FFF2-40B4-BE49-F238E27FC236}">
                <a16:creationId xmlns:a16="http://schemas.microsoft.com/office/drawing/2014/main" id="{67952C6B-E693-7940-8791-D0FE9A4AD7B8}"/>
              </a:ext>
            </a:extLst>
          </p:cNvPr>
          <p:cNvGrpSpPr/>
          <p:nvPr/>
        </p:nvGrpSpPr>
        <p:grpSpPr>
          <a:xfrm>
            <a:off x="0" y="-1028699"/>
            <a:ext cx="18288000" cy="4038600"/>
            <a:chOff x="0" y="-1087758"/>
            <a:chExt cx="18288000" cy="4783455"/>
          </a:xfrm>
        </p:grpSpPr>
        <p:sp>
          <p:nvSpPr>
            <p:cNvPr id="7" name="Rectangle 6">
              <a:extLst>
                <a:ext uri="{FF2B5EF4-FFF2-40B4-BE49-F238E27FC236}">
                  <a16:creationId xmlns:a16="http://schemas.microsoft.com/office/drawing/2014/main" id="{0E57C518-D300-6449-9644-D496AC0B5505}"/>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8" name="Graphic 7">
              <a:extLst>
                <a:ext uri="{FF2B5EF4-FFF2-40B4-BE49-F238E27FC236}">
                  <a16:creationId xmlns:a16="http://schemas.microsoft.com/office/drawing/2014/main" id="{9B9A6B89-A8C5-6A45-AB04-997B64A3D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9" name="Graphic 8">
              <a:extLst>
                <a:ext uri="{FF2B5EF4-FFF2-40B4-BE49-F238E27FC236}">
                  <a16:creationId xmlns:a16="http://schemas.microsoft.com/office/drawing/2014/main" id="{C8C3BFBF-DB60-A543-A47C-3E7AD77BD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10" name="Straight Connector 9">
              <a:extLst>
                <a:ext uri="{FF2B5EF4-FFF2-40B4-BE49-F238E27FC236}">
                  <a16:creationId xmlns:a16="http://schemas.microsoft.com/office/drawing/2014/main" id="{FFB61161-5B56-B047-8980-5E664A5281B1}"/>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Title 7">
            <a:extLst>
              <a:ext uri="{FF2B5EF4-FFF2-40B4-BE49-F238E27FC236}">
                <a16:creationId xmlns:a16="http://schemas.microsoft.com/office/drawing/2014/main" id="{3E008ABA-C0B5-DB49-AA47-FD4EC28B13CA}"/>
              </a:ext>
            </a:extLst>
          </p:cNvPr>
          <p:cNvSpPr txBox="1">
            <a:spLocks/>
          </p:cNvSpPr>
          <p:nvPr/>
        </p:nvSpPr>
        <p:spPr>
          <a:xfrm>
            <a:off x="4742374" y="392126"/>
            <a:ext cx="880325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chemeClr val="bg1"/>
                </a:solidFill>
                <a:latin typeface="Industry_Medium"/>
              </a:rPr>
              <a:t>AEP</a:t>
            </a:r>
            <a:r>
              <a:rPr lang="en-US" b="0" dirty="0">
                <a:solidFill>
                  <a:schemeClr val="bg2"/>
                </a:solidFill>
                <a:latin typeface="Industry Black" panose="00000900000000000000" pitchFamily="50" charset="0"/>
              </a:rPr>
              <a:t> </a:t>
            </a:r>
            <a:r>
              <a:rPr lang="en-US" b="0" cap="all" dirty="0">
                <a:solidFill>
                  <a:srgbClr val="E4002B"/>
                </a:solidFill>
                <a:latin typeface="Industry_Medium"/>
              </a:rPr>
              <a:t>FEATURES</a:t>
            </a:r>
          </a:p>
        </p:txBody>
      </p:sp>
      <p:pic>
        <p:nvPicPr>
          <p:cNvPr id="12" name="Graphic 11">
            <a:extLst>
              <a:ext uri="{FF2B5EF4-FFF2-40B4-BE49-F238E27FC236}">
                <a16:creationId xmlns:a16="http://schemas.microsoft.com/office/drawing/2014/main" id="{EA3A8166-3A06-EB48-8A21-2749F8552E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173496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BB1C8-56C3-4674-9E1C-80EBF2904CAF}"/>
              </a:ext>
            </a:extLst>
          </p:cNvPr>
          <p:cNvGrpSpPr/>
          <p:nvPr/>
        </p:nvGrpSpPr>
        <p:grpSpPr>
          <a:xfrm>
            <a:off x="0" y="-1087758"/>
            <a:ext cx="18288000" cy="4783455"/>
            <a:chOff x="0" y="-1087758"/>
            <a:chExt cx="18288000" cy="4783455"/>
          </a:xfrm>
        </p:grpSpPr>
        <p:sp>
          <p:nvSpPr>
            <p:cNvPr id="61" name="Rectangle 60">
              <a:extLst>
                <a:ext uri="{FF2B5EF4-FFF2-40B4-BE49-F238E27FC236}">
                  <a16:creationId xmlns:a16="http://schemas.microsoft.com/office/drawing/2014/main" id="{3FF94321-762B-40E3-B5EA-43EC2951C90A}"/>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64" name="Graphic 63">
              <a:extLst>
                <a:ext uri="{FF2B5EF4-FFF2-40B4-BE49-F238E27FC236}">
                  <a16:creationId xmlns:a16="http://schemas.microsoft.com/office/drawing/2014/main" id="{D09CC8E5-51F7-414D-A36F-A8DB75EA6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65" name="Graphic 64">
              <a:extLst>
                <a:ext uri="{FF2B5EF4-FFF2-40B4-BE49-F238E27FC236}">
                  <a16:creationId xmlns:a16="http://schemas.microsoft.com/office/drawing/2014/main" id="{EE76B4BF-1840-47CD-A775-1646F302B0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63" name="Straight Connector 62">
              <a:extLst>
                <a:ext uri="{FF2B5EF4-FFF2-40B4-BE49-F238E27FC236}">
                  <a16:creationId xmlns:a16="http://schemas.microsoft.com/office/drawing/2014/main" id="{98F2FBA4-0112-4970-840D-DCAA59D969E2}"/>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21908064-8C45-4E64-AFD4-F896C03F2373}"/>
              </a:ext>
            </a:extLst>
          </p:cNvPr>
          <p:cNvPicPr>
            <a:picLocks noChangeAspect="1"/>
          </p:cNvPicPr>
          <p:nvPr/>
        </p:nvPicPr>
        <p:blipFill rotWithShape="1">
          <a:blip r:embed="rId5">
            <a:extLst>
              <a:ext uri="{28A0092B-C50C-407E-A947-70E740481C1C}">
                <a14:useLocalDpi xmlns:a14="http://schemas.microsoft.com/office/drawing/2010/main" val="0"/>
              </a:ext>
            </a:extLst>
          </a:blip>
          <a:srcRect b="7216"/>
          <a:stretch/>
        </p:blipFill>
        <p:spPr>
          <a:xfrm>
            <a:off x="-1" y="2850978"/>
            <a:ext cx="18437909" cy="7474122"/>
          </a:xfrm>
          <a:prstGeom prst="rect">
            <a:avLst/>
          </a:prstGeom>
        </p:spPr>
      </p:pic>
      <p:sp>
        <p:nvSpPr>
          <p:cNvPr id="46" name="Slide Number Placeholder 8">
            <a:extLst>
              <a:ext uri="{FF2B5EF4-FFF2-40B4-BE49-F238E27FC236}">
                <a16:creationId xmlns:a16="http://schemas.microsoft.com/office/drawing/2014/main" id="{EEE5766A-4527-4F4D-8827-DD9110990B4B}"/>
              </a:ext>
            </a:extLst>
          </p:cNvPr>
          <p:cNvSpPr>
            <a:spLocks noGrp="1"/>
          </p:cNvSpPr>
          <p:nvPr>
            <p:ph type="sldNum" sz="quarter" idx="4"/>
          </p:nvPr>
        </p:nvSpPr>
        <p:spPr>
          <a:xfrm>
            <a:off x="17420967" y="9513327"/>
            <a:ext cx="867033"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14</a:t>
            </a:fld>
            <a:endParaRPr dirty="0">
              <a:latin typeface="Industry Black" panose="00000900000000000000" pitchFamily="50" charset="0"/>
            </a:endParaRPr>
          </a:p>
        </p:txBody>
      </p:sp>
      <p:sp>
        <p:nvSpPr>
          <p:cNvPr id="44" name="Title 7">
            <a:extLst>
              <a:ext uri="{FF2B5EF4-FFF2-40B4-BE49-F238E27FC236}">
                <a16:creationId xmlns:a16="http://schemas.microsoft.com/office/drawing/2014/main" id="{140E3275-2484-4F49-98F7-20DD6A2AA510}"/>
              </a:ext>
            </a:extLst>
          </p:cNvPr>
          <p:cNvSpPr txBox="1">
            <a:spLocks/>
          </p:cNvSpPr>
          <p:nvPr/>
        </p:nvSpPr>
        <p:spPr>
          <a:xfrm>
            <a:off x="6589149" y="333928"/>
            <a:ext cx="4895848"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dirty="0">
                <a:solidFill>
                  <a:schemeClr val="bg2"/>
                </a:solidFill>
                <a:latin typeface="Industry Black" panose="00000900000000000000" pitchFamily="50" charset="0"/>
              </a:rPr>
              <a:t>360 Solution</a:t>
            </a:r>
          </a:p>
        </p:txBody>
      </p:sp>
      <p:pic>
        <p:nvPicPr>
          <p:cNvPr id="48" name="Graphic 47">
            <a:extLst>
              <a:ext uri="{FF2B5EF4-FFF2-40B4-BE49-F238E27FC236}">
                <a16:creationId xmlns:a16="http://schemas.microsoft.com/office/drawing/2014/main" id="{C1177287-BBC1-47D6-871D-70D11BCF15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11490" y="301520"/>
            <a:ext cx="1469632" cy="346180"/>
          </a:xfrm>
          <a:prstGeom prst="rect">
            <a:avLst/>
          </a:prstGeom>
        </p:spPr>
      </p:pic>
      <p:sp>
        <p:nvSpPr>
          <p:cNvPr id="50" name="Rectangle 9">
            <a:extLst>
              <a:ext uri="{FF2B5EF4-FFF2-40B4-BE49-F238E27FC236}">
                <a16:creationId xmlns:a16="http://schemas.microsoft.com/office/drawing/2014/main" id="{4F6FAFF0-98C3-426B-B1B5-0F12F91D0658}"/>
              </a:ext>
            </a:extLst>
          </p:cNvPr>
          <p:cNvSpPr>
            <a:spLocks noChangeArrowheads="1"/>
          </p:cNvSpPr>
          <p:nvPr/>
        </p:nvSpPr>
        <p:spPr bwMode="auto">
          <a:xfrm>
            <a:off x="3789904" y="975008"/>
            <a:ext cx="10494338" cy="12808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eaLnBrk="1" hangingPunct="1">
              <a:lnSpc>
                <a:spcPct val="150000"/>
              </a:lnSpc>
            </a:pPr>
            <a:r>
              <a:rPr lang="en-US" sz="2800" dirty="0">
                <a:solidFill>
                  <a:srgbClr val="EA0029"/>
                </a:solidFill>
                <a:latin typeface="Industry Book" panose="00000500000000000000" pitchFamily="50" charset="0"/>
                <a:cs typeface="Open Sans Light" charset="0"/>
              </a:rPr>
              <a:t>Get full coverage across your network, cloud and web with our cybersecurity solutions for your business safety and reputation</a:t>
            </a:r>
          </a:p>
        </p:txBody>
      </p:sp>
      <p:cxnSp>
        <p:nvCxnSpPr>
          <p:cNvPr id="51" name="Straight Connector 50">
            <a:extLst>
              <a:ext uri="{FF2B5EF4-FFF2-40B4-BE49-F238E27FC236}">
                <a16:creationId xmlns:a16="http://schemas.microsoft.com/office/drawing/2014/main" id="{AEFF3108-9C31-4FD2-B896-D2BAE6B204F9}"/>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09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5170C-81F0-2440-85F1-0D0B0FA3E50B}"/>
              </a:ext>
            </a:extLst>
          </p:cNvPr>
          <p:cNvSpPr txBox="1"/>
          <p:nvPr/>
        </p:nvSpPr>
        <p:spPr>
          <a:xfrm>
            <a:off x="3200400" y="3943171"/>
            <a:ext cx="126492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A0029"/>
                </a:solidFill>
                <a:effectLst/>
                <a:uLnTx/>
                <a:uFillTx/>
                <a:latin typeface="Industry Black" panose="00000900000000000000" pitchFamily="50" charset="0"/>
                <a:ea typeface="+mn-ea"/>
                <a:cs typeface="+mn-cs"/>
              </a:rPr>
              <a:t>Secure Internet Gateway (SIG)</a:t>
            </a:r>
          </a:p>
        </p:txBody>
      </p:sp>
      <p:pic>
        <p:nvPicPr>
          <p:cNvPr id="7" name="Graphic 6">
            <a:extLst>
              <a:ext uri="{FF2B5EF4-FFF2-40B4-BE49-F238E27FC236}">
                <a16:creationId xmlns:a16="http://schemas.microsoft.com/office/drawing/2014/main" id="{9484C767-E49B-4563-A1F3-8515EBD18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11490" y="301520"/>
            <a:ext cx="1469632" cy="346180"/>
          </a:xfrm>
          <a:prstGeom prst="rect">
            <a:avLst/>
          </a:prstGeom>
        </p:spPr>
      </p:pic>
      <p:cxnSp>
        <p:nvCxnSpPr>
          <p:cNvPr id="8" name="Straight Connector 7">
            <a:extLst>
              <a:ext uri="{FF2B5EF4-FFF2-40B4-BE49-F238E27FC236}">
                <a16:creationId xmlns:a16="http://schemas.microsoft.com/office/drawing/2014/main" id="{27D46C2F-3240-43DD-9005-EB72AA21A365}"/>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660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78AE9-B629-BA4F-BEF1-61745A5E39AA}"/>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16</a:t>
            </a:fld>
            <a:endParaRPr dirty="0">
              <a:latin typeface="Industry Black" panose="00000900000000000000" pitchFamily="50" charset="0"/>
            </a:endParaRPr>
          </a:p>
        </p:txBody>
      </p:sp>
      <p:sp>
        <p:nvSpPr>
          <p:cNvPr id="3" name="Rectangle 2">
            <a:extLst>
              <a:ext uri="{FF2B5EF4-FFF2-40B4-BE49-F238E27FC236}">
                <a16:creationId xmlns:a16="http://schemas.microsoft.com/office/drawing/2014/main" id="{34717F00-928E-D945-AA1E-F6008222D415}"/>
              </a:ext>
            </a:extLst>
          </p:cNvPr>
          <p:cNvSpPr/>
          <p:nvPr/>
        </p:nvSpPr>
        <p:spPr>
          <a:xfrm>
            <a:off x="762000" y="3535382"/>
            <a:ext cx="9144000" cy="3970318"/>
          </a:xfrm>
          <a:prstGeom prst="rect">
            <a:avLst/>
          </a:prstGeom>
        </p:spPr>
        <p:txBody>
          <a:bodyPr>
            <a:spAutoFit/>
          </a:bodyPr>
          <a:lstStyle/>
          <a:p>
            <a:pPr>
              <a:buFont typeface="Arial" panose="020B0604020202020204" pitchFamily="34" charset="0"/>
              <a:buChar char="•"/>
            </a:pPr>
            <a:r>
              <a:rPr lang="en-US" sz="3600" b="1" dirty="0">
                <a:solidFill>
                  <a:schemeClr val="accent1"/>
                </a:solidFill>
                <a:latin typeface="Exo" panose="00000500000000000000" pitchFamily="2" charset="0"/>
              </a:rPr>
              <a:t>64% </a:t>
            </a:r>
            <a:r>
              <a:rPr lang="en-US" sz="3600" dirty="0">
                <a:solidFill>
                  <a:srgbClr val="221C35"/>
                </a:solidFill>
                <a:latin typeface="Exo" panose="00000500000000000000" pitchFamily="2" charset="0"/>
              </a:rPr>
              <a:t>of employees visit non-work related </a:t>
            </a:r>
            <a:br>
              <a:rPr lang="en-US" sz="3600" dirty="0">
                <a:solidFill>
                  <a:srgbClr val="221C35"/>
                </a:solidFill>
                <a:latin typeface="Exo" panose="00000500000000000000" pitchFamily="2" charset="0"/>
              </a:rPr>
            </a:br>
            <a:r>
              <a:rPr lang="en-US" sz="3600" dirty="0">
                <a:solidFill>
                  <a:srgbClr val="221C35"/>
                </a:solidFill>
                <a:latin typeface="Exo" panose="00000500000000000000" pitchFamily="2" charset="0"/>
              </a:rPr>
              <a:t>websites every day at the office</a:t>
            </a:r>
          </a:p>
          <a:p>
            <a:endParaRPr lang="en-US" sz="3600" dirty="0">
              <a:solidFill>
                <a:srgbClr val="221C35"/>
              </a:solidFill>
              <a:latin typeface="Exo" panose="00000500000000000000" pitchFamily="2" charset="0"/>
            </a:endParaRPr>
          </a:p>
          <a:p>
            <a:pPr>
              <a:buFont typeface="Arial" panose="020B0604020202020204" pitchFamily="34" charset="0"/>
              <a:buChar char="•"/>
            </a:pPr>
            <a:r>
              <a:rPr lang="en-US" sz="3600" b="1" dirty="0">
                <a:solidFill>
                  <a:schemeClr val="accent1"/>
                </a:solidFill>
                <a:latin typeface="Exo" panose="00000500000000000000" pitchFamily="2" charset="0"/>
              </a:rPr>
              <a:t>78%</a:t>
            </a:r>
            <a:r>
              <a:rPr lang="en-US" sz="3600" dirty="0">
                <a:solidFill>
                  <a:srgbClr val="221C35"/>
                </a:solidFill>
                <a:latin typeface="Exo" panose="00000500000000000000" pitchFamily="2" charset="0"/>
              </a:rPr>
              <a:t> of people claim to know the risks associated with </a:t>
            </a:r>
            <a:br>
              <a:rPr lang="en-US" sz="3600" dirty="0">
                <a:solidFill>
                  <a:srgbClr val="221C35"/>
                </a:solidFill>
                <a:latin typeface="Exo" panose="00000500000000000000" pitchFamily="2" charset="0"/>
              </a:rPr>
            </a:br>
            <a:r>
              <a:rPr lang="en-US" sz="3600" dirty="0">
                <a:solidFill>
                  <a:srgbClr val="221C35"/>
                </a:solidFill>
                <a:latin typeface="Exo" panose="00000500000000000000" pitchFamily="2" charset="0"/>
              </a:rPr>
              <a:t>clicking unknown links and yet still click these links</a:t>
            </a:r>
          </a:p>
        </p:txBody>
      </p:sp>
      <p:pic>
        <p:nvPicPr>
          <p:cNvPr id="5" name="Picture 4" descr="A screenshot of a cell phone&#10;&#10;Description automatically generated">
            <a:extLst>
              <a:ext uri="{FF2B5EF4-FFF2-40B4-BE49-F238E27FC236}">
                <a16:creationId xmlns:a16="http://schemas.microsoft.com/office/drawing/2014/main" id="{4C45D506-8BB8-EE4A-AE81-D65C4BC37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5900" y="2311400"/>
            <a:ext cx="7912100" cy="7251700"/>
          </a:xfrm>
          <a:prstGeom prst="rect">
            <a:avLst/>
          </a:prstGeom>
        </p:spPr>
      </p:pic>
      <p:grpSp>
        <p:nvGrpSpPr>
          <p:cNvPr id="13" name="Group 12">
            <a:extLst>
              <a:ext uri="{FF2B5EF4-FFF2-40B4-BE49-F238E27FC236}">
                <a16:creationId xmlns:a16="http://schemas.microsoft.com/office/drawing/2014/main" id="{BF7A80CB-59AB-6545-B2CB-C4ACD9BCA9B5}"/>
              </a:ext>
            </a:extLst>
          </p:cNvPr>
          <p:cNvGrpSpPr/>
          <p:nvPr/>
        </p:nvGrpSpPr>
        <p:grpSpPr>
          <a:xfrm>
            <a:off x="0" y="-1028699"/>
            <a:ext cx="18288000" cy="4038600"/>
            <a:chOff x="0" y="-1087758"/>
            <a:chExt cx="18288000" cy="4783455"/>
          </a:xfrm>
        </p:grpSpPr>
        <p:sp>
          <p:nvSpPr>
            <p:cNvPr id="14" name="Rectangle 13">
              <a:extLst>
                <a:ext uri="{FF2B5EF4-FFF2-40B4-BE49-F238E27FC236}">
                  <a16:creationId xmlns:a16="http://schemas.microsoft.com/office/drawing/2014/main" id="{FFFEB7B3-CFF2-C84E-B023-3D4DA141AAFD}"/>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5" name="Graphic 14">
              <a:extLst>
                <a:ext uri="{FF2B5EF4-FFF2-40B4-BE49-F238E27FC236}">
                  <a16:creationId xmlns:a16="http://schemas.microsoft.com/office/drawing/2014/main" id="{8474FD9B-E6B3-E343-871A-A4E37717E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16" name="Graphic 15">
              <a:extLst>
                <a:ext uri="{FF2B5EF4-FFF2-40B4-BE49-F238E27FC236}">
                  <a16:creationId xmlns:a16="http://schemas.microsoft.com/office/drawing/2014/main" id="{BC95AECC-7EB1-5E4C-90BA-8605C9E6BC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17" name="Straight Connector 16">
              <a:extLst>
                <a:ext uri="{FF2B5EF4-FFF2-40B4-BE49-F238E27FC236}">
                  <a16:creationId xmlns:a16="http://schemas.microsoft.com/office/drawing/2014/main" id="{C6F357FA-DE98-394C-B068-BB19083623EB}"/>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Title 7">
            <a:extLst>
              <a:ext uri="{FF2B5EF4-FFF2-40B4-BE49-F238E27FC236}">
                <a16:creationId xmlns:a16="http://schemas.microsoft.com/office/drawing/2014/main" id="{28126A94-0A47-EF46-A14B-61F2A4603D26}"/>
              </a:ext>
            </a:extLst>
          </p:cNvPr>
          <p:cNvSpPr txBox="1">
            <a:spLocks/>
          </p:cNvSpPr>
          <p:nvPr/>
        </p:nvSpPr>
        <p:spPr>
          <a:xfrm>
            <a:off x="4742374" y="392126"/>
            <a:ext cx="880325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chemeClr val="bg1"/>
                </a:solidFill>
                <a:latin typeface="Industry_Medium"/>
              </a:rPr>
              <a:t>secure </a:t>
            </a:r>
            <a:r>
              <a:rPr lang="en-US" b="0" cap="all" dirty="0">
                <a:solidFill>
                  <a:srgbClr val="E4002B"/>
                </a:solidFill>
                <a:latin typeface="Industry_Medium"/>
              </a:rPr>
              <a:t>web</a:t>
            </a:r>
            <a:r>
              <a:rPr lang="en-US" b="0" cap="all" dirty="0">
                <a:solidFill>
                  <a:schemeClr val="bg1"/>
                </a:solidFill>
                <a:latin typeface="Industry_Medium"/>
              </a:rPr>
              <a:t> gateway</a:t>
            </a:r>
            <a:endParaRPr lang="en-US" b="0" cap="all" dirty="0">
              <a:solidFill>
                <a:srgbClr val="E4002B"/>
              </a:solidFill>
              <a:latin typeface="Industry_Medium"/>
            </a:endParaRPr>
          </a:p>
        </p:txBody>
      </p:sp>
      <p:pic>
        <p:nvPicPr>
          <p:cNvPr id="19" name="Graphic 18">
            <a:extLst>
              <a:ext uri="{FF2B5EF4-FFF2-40B4-BE49-F238E27FC236}">
                <a16:creationId xmlns:a16="http://schemas.microsoft.com/office/drawing/2014/main" id="{31A9D4E4-3BCD-9242-B2A2-84974E8C8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4181484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5170C-81F0-2440-85F1-0D0B0FA3E50B}"/>
              </a:ext>
            </a:extLst>
          </p:cNvPr>
          <p:cNvSpPr txBox="1"/>
          <p:nvPr/>
        </p:nvSpPr>
        <p:spPr>
          <a:xfrm>
            <a:off x="3200400" y="3943171"/>
            <a:ext cx="12649200"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A0029"/>
                </a:solidFill>
                <a:effectLst/>
                <a:uLnTx/>
                <a:uFillTx/>
                <a:latin typeface="Industry Black" panose="00000900000000000000" pitchFamily="50" charset="0"/>
                <a:ea typeface="+mn-ea"/>
                <a:cs typeface="+mn-cs"/>
              </a:rPr>
              <a:t>Secure E-mail Gateway (SEG)</a:t>
            </a:r>
          </a:p>
        </p:txBody>
      </p:sp>
      <p:pic>
        <p:nvPicPr>
          <p:cNvPr id="7" name="Graphic 6">
            <a:extLst>
              <a:ext uri="{FF2B5EF4-FFF2-40B4-BE49-F238E27FC236}">
                <a16:creationId xmlns:a16="http://schemas.microsoft.com/office/drawing/2014/main" id="{9484C767-E49B-4563-A1F3-8515EBD18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11490" y="301520"/>
            <a:ext cx="1469632" cy="346180"/>
          </a:xfrm>
          <a:prstGeom prst="rect">
            <a:avLst/>
          </a:prstGeom>
        </p:spPr>
      </p:pic>
      <p:cxnSp>
        <p:nvCxnSpPr>
          <p:cNvPr id="8" name="Straight Connector 7">
            <a:extLst>
              <a:ext uri="{FF2B5EF4-FFF2-40B4-BE49-F238E27FC236}">
                <a16:creationId xmlns:a16="http://schemas.microsoft.com/office/drawing/2014/main" id="{27D46C2F-3240-43DD-9005-EB72AA21A365}"/>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496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A2046-6DE2-124B-B85D-A8E49B7F0A73}"/>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18</a:t>
            </a:fld>
            <a:endParaRPr dirty="0">
              <a:latin typeface="Industry Black" panose="00000900000000000000" pitchFamily="50" charset="0"/>
            </a:endParaRPr>
          </a:p>
        </p:txBody>
      </p:sp>
      <p:sp>
        <p:nvSpPr>
          <p:cNvPr id="3" name="Rectangle 2">
            <a:extLst>
              <a:ext uri="{FF2B5EF4-FFF2-40B4-BE49-F238E27FC236}">
                <a16:creationId xmlns:a16="http://schemas.microsoft.com/office/drawing/2014/main" id="{E229D745-CD26-B641-AEA1-C38536DAFD55}"/>
              </a:ext>
            </a:extLst>
          </p:cNvPr>
          <p:cNvSpPr/>
          <p:nvPr/>
        </p:nvSpPr>
        <p:spPr>
          <a:xfrm>
            <a:off x="609600" y="4166745"/>
            <a:ext cx="9144000" cy="2862322"/>
          </a:xfrm>
          <a:prstGeom prst="rect">
            <a:avLst/>
          </a:prstGeom>
        </p:spPr>
        <p:txBody>
          <a:bodyPr>
            <a:spAutoFit/>
          </a:bodyPr>
          <a:lstStyle/>
          <a:p>
            <a:pPr indent="-457200">
              <a:buFont typeface="Arial" panose="020B0604020202020204" pitchFamily="34" charset="0"/>
              <a:buChar char="•"/>
            </a:pPr>
            <a:r>
              <a:rPr lang="en-US" sz="3600" b="1" dirty="0">
                <a:solidFill>
                  <a:schemeClr val="accent1"/>
                </a:solidFill>
                <a:latin typeface="Exo" panose="00000500000000000000" pitchFamily="2" charset="0"/>
              </a:rPr>
              <a:t>Over 70% </a:t>
            </a:r>
            <a:r>
              <a:rPr lang="en-US" sz="3600" dirty="0">
                <a:solidFill>
                  <a:srgbClr val="221C35"/>
                </a:solidFill>
                <a:latin typeface="Exo" panose="00000500000000000000" pitchFamily="2" charset="0"/>
              </a:rPr>
              <a:t>of emails received by an organization are unsolicited</a:t>
            </a:r>
          </a:p>
          <a:p>
            <a:endParaRPr lang="en-US" sz="3600" dirty="0">
              <a:solidFill>
                <a:srgbClr val="221C35"/>
              </a:solidFill>
              <a:latin typeface="Exo" panose="00000500000000000000" pitchFamily="2" charset="0"/>
            </a:endParaRPr>
          </a:p>
          <a:p>
            <a:pPr indent="-457200">
              <a:buFont typeface="Arial" panose="020B0604020202020204" pitchFamily="34" charset="0"/>
              <a:buChar char="•"/>
            </a:pPr>
            <a:r>
              <a:rPr lang="en-US" sz="3600" b="1" dirty="0">
                <a:solidFill>
                  <a:schemeClr val="accent1"/>
                </a:solidFill>
                <a:latin typeface="Exo" panose="00000500000000000000" pitchFamily="2" charset="0"/>
              </a:rPr>
              <a:t>Almost 80% </a:t>
            </a:r>
            <a:r>
              <a:rPr lang="en-US" sz="3600" dirty="0">
                <a:solidFill>
                  <a:srgbClr val="221C35"/>
                </a:solidFill>
                <a:latin typeface="Exo" panose="00000500000000000000" pitchFamily="2" charset="0"/>
              </a:rPr>
              <a:t>of malware infections originate from phishing emails and infected attachments</a:t>
            </a:r>
          </a:p>
        </p:txBody>
      </p:sp>
      <p:pic>
        <p:nvPicPr>
          <p:cNvPr id="5" name="Picture 4" descr="A screenshot of a cell phone&#10;&#10;Description automatically generated">
            <a:extLst>
              <a:ext uri="{FF2B5EF4-FFF2-40B4-BE49-F238E27FC236}">
                <a16:creationId xmlns:a16="http://schemas.microsoft.com/office/drawing/2014/main" id="{D274633B-80FD-3940-8713-CBB11C40D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0671" y="1857474"/>
            <a:ext cx="8039100" cy="7553226"/>
          </a:xfrm>
          <a:prstGeom prst="rect">
            <a:avLst/>
          </a:prstGeom>
        </p:spPr>
      </p:pic>
      <p:grpSp>
        <p:nvGrpSpPr>
          <p:cNvPr id="6" name="Group 5">
            <a:extLst>
              <a:ext uri="{FF2B5EF4-FFF2-40B4-BE49-F238E27FC236}">
                <a16:creationId xmlns:a16="http://schemas.microsoft.com/office/drawing/2014/main" id="{CA1CF814-6B3F-E54A-B268-AC853067298B}"/>
              </a:ext>
            </a:extLst>
          </p:cNvPr>
          <p:cNvGrpSpPr/>
          <p:nvPr/>
        </p:nvGrpSpPr>
        <p:grpSpPr>
          <a:xfrm>
            <a:off x="0" y="-1028699"/>
            <a:ext cx="18288000" cy="4038600"/>
            <a:chOff x="0" y="-1087758"/>
            <a:chExt cx="18288000" cy="4783455"/>
          </a:xfrm>
        </p:grpSpPr>
        <p:sp>
          <p:nvSpPr>
            <p:cNvPr id="7" name="Rectangle 6">
              <a:extLst>
                <a:ext uri="{FF2B5EF4-FFF2-40B4-BE49-F238E27FC236}">
                  <a16:creationId xmlns:a16="http://schemas.microsoft.com/office/drawing/2014/main" id="{E7F30A82-24C2-2641-8A84-4994968A9DB3}"/>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8" name="Graphic 7">
              <a:extLst>
                <a:ext uri="{FF2B5EF4-FFF2-40B4-BE49-F238E27FC236}">
                  <a16:creationId xmlns:a16="http://schemas.microsoft.com/office/drawing/2014/main" id="{E082A8B6-B7A2-AA4C-B2F6-08811DE9D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9" name="Graphic 8">
              <a:extLst>
                <a:ext uri="{FF2B5EF4-FFF2-40B4-BE49-F238E27FC236}">
                  <a16:creationId xmlns:a16="http://schemas.microsoft.com/office/drawing/2014/main" id="{F705D9D2-AC5B-4747-882B-8DCC68522C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10" name="Straight Connector 9">
              <a:extLst>
                <a:ext uri="{FF2B5EF4-FFF2-40B4-BE49-F238E27FC236}">
                  <a16:creationId xmlns:a16="http://schemas.microsoft.com/office/drawing/2014/main" id="{346495E6-49D1-E04C-99D3-3D8FCA463173}"/>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Title 7">
            <a:extLst>
              <a:ext uri="{FF2B5EF4-FFF2-40B4-BE49-F238E27FC236}">
                <a16:creationId xmlns:a16="http://schemas.microsoft.com/office/drawing/2014/main" id="{818533B3-341D-1746-A341-3D8476C35327}"/>
              </a:ext>
            </a:extLst>
          </p:cNvPr>
          <p:cNvSpPr txBox="1">
            <a:spLocks/>
          </p:cNvSpPr>
          <p:nvPr/>
        </p:nvSpPr>
        <p:spPr>
          <a:xfrm>
            <a:off x="4742374" y="392126"/>
            <a:ext cx="880325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chemeClr val="bg1"/>
                </a:solidFill>
                <a:latin typeface="Industry_Medium"/>
              </a:rPr>
              <a:t>secure </a:t>
            </a:r>
            <a:r>
              <a:rPr lang="en-US" b="0" cap="all" dirty="0">
                <a:solidFill>
                  <a:srgbClr val="E4002B"/>
                </a:solidFill>
                <a:latin typeface="Industry_Medium"/>
              </a:rPr>
              <a:t>e-mail</a:t>
            </a:r>
            <a:r>
              <a:rPr lang="en-US" b="0" cap="all" dirty="0">
                <a:solidFill>
                  <a:schemeClr val="bg1"/>
                </a:solidFill>
                <a:latin typeface="Industry_Medium"/>
              </a:rPr>
              <a:t> gateway</a:t>
            </a:r>
            <a:endParaRPr lang="en-US" b="0" cap="all" dirty="0">
              <a:solidFill>
                <a:srgbClr val="E4002B"/>
              </a:solidFill>
              <a:latin typeface="Industry_Medium"/>
            </a:endParaRPr>
          </a:p>
        </p:txBody>
      </p:sp>
      <p:pic>
        <p:nvPicPr>
          <p:cNvPr id="12" name="Graphic 11">
            <a:extLst>
              <a:ext uri="{FF2B5EF4-FFF2-40B4-BE49-F238E27FC236}">
                <a16:creationId xmlns:a16="http://schemas.microsoft.com/office/drawing/2014/main" id="{13A0997E-C0A2-9446-A6C3-17C5093A74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86797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5170C-81F0-2440-85F1-0D0B0FA3E50B}"/>
              </a:ext>
            </a:extLst>
          </p:cNvPr>
          <p:cNvSpPr txBox="1"/>
          <p:nvPr/>
        </p:nvSpPr>
        <p:spPr>
          <a:xfrm>
            <a:off x="3200400" y="3943171"/>
            <a:ext cx="12649200"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A0029"/>
                </a:solidFill>
                <a:effectLst/>
                <a:uLnTx/>
                <a:uFillTx/>
                <a:latin typeface="Industry Black" panose="00000900000000000000" pitchFamily="50" charset="0"/>
                <a:ea typeface="+mn-ea"/>
                <a:cs typeface="+mn-cs"/>
              </a:rPr>
              <a:t>SOC as a Platform (</a:t>
            </a:r>
            <a:r>
              <a:rPr kumimoji="0" lang="en-US" sz="7200" b="0" i="0" u="none" strike="noStrike" kern="1200" cap="none" spc="0" normalizeH="0" baseline="0" noProof="0" dirty="0" err="1">
                <a:ln>
                  <a:noFill/>
                </a:ln>
                <a:solidFill>
                  <a:srgbClr val="EA0029"/>
                </a:solidFill>
                <a:effectLst/>
                <a:uLnTx/>
                <a:uFillTx/>
                <a:latin typeface="Industry Black" panose="00000900000000000000" pitchFamily="50" charset="0"/>
                <a:ea typeface="+mn-ea"/>
                <a:cs typeface="+mn-cs"/>
              </a:rPr>
              <a:t>SOCaaP</a:t>
            </a:r>
            <a:r>
              <a:rPr kumimoji="0" lang="en-US" sz="7200" b="0" i="0" u="none" strike="noStrike" kern="1200" cap="none" spc="0" normalizeH="0" baseline="0" noProof="0" dirty="0">
                <a:ln>
                  <a:noFill/>
                </a:ln>
                <a:solidFill>
                  <a:srgbClr val="EA0029"/>
                </a:solidFill>
                <a:effectLst/>
                <a:uLnTx/>
                <a:uFillTx/>
                <a:latin typeface="Industry Black" panose="00000900000000000000" pitchFamily="50" charset="0"/>
                <a:ea typeface="+mn-ea"/>
                <a:cs typeface="+mn-cs"/>
              </a:rPr>
              <a:t>)</a:t>
            </a:r>
          </a:p>
        </p:txBody>
      </p:sp>
      <p:pic>
        <p:nvPicPr>
          <p:cNvPr id="7" name="Graphic 6">
            <a:extLst>
              <a:ext uri="{FF2B5EF4-FFF2-40B4-BE49-F238E27FC236}">
                <a16:creationId xmlns:a16="http://schemas.microsoft.com/office/drawing/2014/main" id="{9484C767-E49B-4563-A1F3-8515EBD18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11490" y="301520"/>
            <a:ext cx="1469632" cy="346180"/>
          </a:xfrm>
          <a:prstGeom prst="rect">
            <a:avLst/>
          </a:prstGeom>
        </p:spPr>
      </p:pic>
      <p:cxnSp>
        <p:nvCxnSpPr>
          <p:cNvPr id="8" name="Straight Connector 7">
            <a:extLst>
              <a:ext uri="{FF2B5EF4-FFF2-40B4-BE49-F238E27FC236}">
                <a16:creationId xmlns:a16="http://schemas.microsoft.com/office/drawing/2014/main" id="{27D46C2F-3240-43DD-9005-EB72AA21A365}"/>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60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640A043-DCDB-47F2-9B1E-19B0D19DAD22}"/>
              </a:ext>
            </a:extLst>
          </p:cNvPr>
          <p:cNvGrpSpPr/>
          <p:nvPr/>
        </p:nvGrpSpPr>
        <p:grpSpPr>
          <a:xfrm>
            <a:off x="0" y="-888087"/>
            <a:ext cx="18288000" cy="3896472"/>
            <a:chOff x="0" y="-1087758"/>
            <a:chExt cx="18288000" cy="4783455"/>
          </a:xfrm>
        </p:grpSpPr>
        <p:sp>
          <p:nvSpPr>
            <p:cNvPr id="58" name="Rectangle 57">
              <a:extLst>
                <a:ext uri="{FF2B5EF4-FFF2-40B4-BE49-F238E27FC236}">
                  <a16:creationId xmlns:a16="http://schemas.microsoft.com/office/drawing/2014/main" id="{407C62D7-2200-4725-A7A2-CE8E9F44A419}"/>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9" name="Graphic 58">
              <a:extLst>
                <a:ext uri="{FF2B5EF4-FFF2-40B4-BE49-F238E27FC236}">
                  <a16:creationId xmlns:a16="http://schemas.microsoft.com/office/drawing/2014/main" id="{7D0EB6E8-A637-40A4-97AD-00C1D0C298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60" name="Graphic 59">
              <a:extLst>
                <a:ext uri="{FF2B5EF4-FFF2-40B4-BE49-F238E27FC236}">
                  <a16:creationId xmlns:a16="http://schemas.microsoft.com/office/drawing/2014/main" id="{A867155C-277A-45A1-B7E5-FC1C1678B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61" name="Straight Connector 60">
              <a:extLst>
                <a:ext uri="{FF2B5EF4-FFF2-40B4-BE49-F238E27FC236}">
                  <a16:creationId xmlns:a16="http://schemas.microsoft.com/office/drawing/2014/main" id="{5AA13BC8-ED1B-4A8A-A3F4-117C2B56520B}"/>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57201" y="4233866"/>
            <a:ext cx="8275071" cy="523200"/>
          </a:xfrm>
          <a:prstGeom prst="rect">
            <a:avLst/>
          </a:prstGeom>
          <a:noFill/>
        </p:spPr>
        <p:txBody>
          <a:bodyPr wrap="square" rtlCol="0">
            <a:spAutoFit/>
          </a:bodyPr>
          <a:lstStyle/>
          <a:p>
            <a:pPr algn="r"/>
            <a:r>
              <a:rPr lang="en-US" sz="2800" b="1" dirty="0">
                <a:latin typeface="Industry Black" panose="00000900000000000000" pitchFamily="50" charset="0"/>
              </a:rPr>
              <a:t>TWO DECADES </a:t>
            </a:r>
            <a:r>
              <a:rPr lang="en-US" sz="2800" dirty="0">
                <a:latin typeface="Industry Black" panose="00000900000000000000" pitchFamily="50" charset="0"/>
              </a:rPr>
              <a:t>SECURING CUSTOMERS</a:t>
            </a:r>
            <a:endParaRPr lang="uk-UA" sz="2800" dirty="0">
              <a:latin typeface="+mj-lt"/>
            </a:endParaRPr>
          </a:p>
        </p:txBody>
      </p:sp>
      <p:sp>
        <p:nvSpPr>
          <p:cNvPr id="8" name="TextBox 7"/>
          <p:cNvSpPr txBox="1"/>
          <p:nvPr/>
        </p:nvSpPr>
        <p:spPr>
          <a:xfrm>
            <a:off x="457199" y="4880197"/>
            <a:ext cx="8275071" cy="369318"/>
          </a:xfrm>
          <a:prstGeom prst="rect">
            <a:avLst/>
          </a:prstGeom>
          <a:noFill/>
        </p:spPr>
        <p:txBody>
          <a:bodyPr wrap="square" rtlCol="0">
            <a:spAutoFit/>
          </a:bodyPr>
          <a:lstStyle/>
          <a:p>
            <a:pPr algn="r"/>
            <a:r>
              <a:rPr lang="en-US" sz="1800" dirty="0">
                <a:latin typeface="Poppins" panose="00000500000000000000" pitchFamily="2" charset="0"/>
                <a:ea typeface="Source Sans Pro" panose="020B0503030403020204" pitchFamily="34" charset="0"/>
                <a:cs typeface="Poppins" panose="00000500000000000000" pitchFamily="2" charset="0"/>
              </a:rPr>
              <a:t>Global organization with 20 years in cybersecurity</a:t>
            </a:r>
            <a:endParaRPr lang="uk-UA" sz="1800" dirty="0">
              <a:latin typeface="Source Sans Pro" panose="020B0503030403020204" pitchFamily="34" charset="0"/>
              <a:ea typeface="Source Sans Pro" panose="020B0503030403020204" pitchFamily="34" charset="0"/>
              <a:cs typeface="Poppins" panose="00000500000000000000" pitchFamily="2" charset="0"/>
            </a:endParaRPr>
          </a:p>
        </p:txBody>
      </p:sp>
      <p:sp>
        <p:nvSpPr>
          <p:cNvPr id="16" name="TextBox 15"/>
          <p:cNvSpPr txBox="1"/>
          <p:nvPr/>
        </p:nvSpPr>
        <p:spPr>
          <a:xfrm>
            <a:off x="9366454" y="4233866"/>
            <a:ext cx="7918393" cy="523220"/>
          </a:xfrm>
          <a:prstGeom prst="rect">
            <a:avLst/>
          </a:prstGeom>
          <a:noFill/>
        </p:spPr>
        <p:txBody>
          <a:bodyPr wrap="square" rtlCol="0">
            <a:spAutoFit/>
          </a:bodyPr>
          <a:lstStyle/>
          <a:p>
            <a:r>
              <a:rPr lang="en-US" sz="2800" b="1" dirty="0">
                <a:latin typeface="Industry Black" panose="00000900000000000000" pitchFamily="50" charset="0"/>
              </a:rPr>
              <a:t>1300+ EMPLOYEES </a:t>
            </a:r>
            <a:r>
              <a:rPr lang="en-US" sz="2800" dirty="0">
                <a:latin typeface="Industry Black" panose="00000900000000000000" pitchFamily="50" charset="0"/>
              </a:rPr>
              <a:t>WORLDWIDE</a:t>
            </a:r>
          </a:p>
        </p:txBody>
      </p:sp>
      <p:sp>
        <p:nvSpPr>
          <p:cNvPr id="17" name="TextBox 16"/>
          <p:cNvSpPr txBox="1"/>
          <p:nvPr/>
        </p:nvSpPr>
        <p:spPr>
          <a:xfrm>
            <a:off x="9366454" y="4880197"/>
            <a:ext cx="8513469" cy="369332"/>
          </a:xfrm>
          <a:prstGeom prst="rect">
            <a:avLst/>
          </a:prstGeom>
          <a:noFill/>
        </p:spPr>
        <p:txBody>
          <a:bodyPr wrap="square" rtlCol="0">
            <a:spAutoFit/>
          </a:bodyPr>
          <a:lstStyle/>
          <a:p>
            <a:r>
              <a:rPr lang="en-US" sz="1800" dirty="0">
                <a:latin typeface="Poppins" panose="00000500000000000000" pitchFamily="2" charset="0"/>
                <a:ea typeface="Source Sans Pro" panose="020B0503030403020204" pitchFamily="34" charset="0"/>
                <a:cs typeface="Poppins" panose="00000500000000000000" pitchFamily="2" charset="0"/>
              </a:rPr>
              <a:t>Global operation employing world-class talent to combat critical threats</a:t>
            </a:r>
            <a:endParaRPr lang="uk-UA" sz="1800" dirty="0">
              <a:latin typeface="Source Sans Pro" panose="020B0503030403020204" pitchFamily="34" charset="0"/>
              <a:ea typeface="Source Sans Pro" panose="020B0503030403020204" pitchFamily="34" charset="0"/>
              <a:cs typeface="Poppins" panose="00000500000000000000" pitchFamily="2" charset="0"/>
            </a:endParaRPr>
          </a:p>
        </p:txBody>
      </p:sp>
      <p:sp>
        <p:nvSpPr>
          <p:cNvPr id="12" name="TextBox 11"/>
          <p:cNvSpPr txBox="1"/>
          <p:nvPr/>
        </p:nvSpPr>
        <p:spPr>
          <a:xfrm>
            <a:off x="457200" y="6182218"/>
            <a:ext cx="8275072" cy="523200"/>
          </a:xfrm>
          <a:prstGeom prst="rect">
            <a:avLst/>
          </a:prstGeom>
          <a:noFill/>
        </p:spPr>
        <p:txBody>
          <a:bodyPr wrap="square" rtlCol="0">
            <a:spAutoFit/>
          </a:bodyPr>
          <a:lstStyle/>
          <a:p>
            <a:pPr algn="r"/>
            <a:r>
              <a:rPr lang="en-US" sz="2800" b="1" dirty="0">
                <a:latin typeface="Industry Black" panose="00000900000000000000" pitchFamily="50" charset="0"/>
              </a:rPr>
              <a:t>1,000,000+ SCANS </a:t>
            </a:r>
            <a:r>
              <a:rPr lang="en-US" sz="2800" dirty="0">
                <a:latin typeface="Industry Black" panose="00000900000000000000" pitchFamily="50" charset="0"/>
              </a:rPr>
              <a:t>DAILY</a:t>
            </a:r>
          </a:p>
        </p:txBody>
      </p:sp>
      <p:sp>
        <p:nvSpPr>
          <p:cNvPr id="13" name="TextBox 12"/>
          <p:cNvSpPr txBox="1"/>
          <p:nvPr/>
        </p:nvSpPr>
        <p:spPr>
          <a:xfrm>
            <a:off x="457200" y="6828549"/>
            <a:ext cx="8275070" cy="369318"/>
          </a:xfrm>
          <a:prstGeom prst="rect">
            <a:avLst/>
          </a:prstGeom>
          <a:noFill/>
        </p:spPr>
        <p:txBody>
          <a:bodyPr wrap="square" rtlCol="0">
            <a:spAutoFit/>
          </a:bodyPr>
          <a:lstStyle/>
          <a:p>
            <a:pPr algn="r"/>
            <a:r>
              <a:rPr lang="en-US" sz="1800" dirty="0">
                <a:latin typeface="Poppins" panose="00000500000000000000" pitchFamily="2" charset="0"/>
                <a:ea typeface="Source Sans Pro" panose="020B0503030403020204" pitchFamily="34" charset="0"/>
                <a:cs typeface="Poppins" panose="00000500000000000000" pitchFamily="2" charset="0"/>
              </a:rPr>
              <a:t>Protecting customers worldwide from cyber threats</a:t>
            </a:r>
            <a:endParaRPr lang="uk-UA" sz="1800" dirty="0">
              <a:latin typeface="Source Sans Pro" panose="020B0503030403020204" pitchFamily="34" charset="0"/>
              <a:ea typeface="Source Sans Pro" panose="020B0503030403020204" pitchFamily="34" charset="0"/>
              <a:cs typeface="Poppins" panose="00000500000000000000" pitchFamily="2" charset="0"/>
            </a:endParaRPr>
          </a:p>
        </p:txBody>
      </p:sp>
      <p:sp>
        <p:nvSpPr>
          <p:cNvPr id="20" name="TextBox 19"/>
          <p:cNvSpPr txBox="1"/>
          <p:nvPr/>
        </p:nvSpPr>
        <p:spPr>
          <a:xfrm>
            <a:off x="9366454" y="6182218"/>
            <a:ext cx="7918393" cy="523220"/>
          </a:xfrm>
          <a:prstGeom prst="rect">
            <a:avLst/>
          </a:prstGeom>
          <a:noFill/>
        </p:spPr>
        <p:txBody>
          <a:bodyPr wrap="square" rtlCol="0">
            <a:spAutoFit/>
          </a:bodyPr>
          <a:lstStyle/>
          <a:p>
            <a:r>
              <a:rPr lang="en-US" sz="2800" b="1" dirty="0">
                <a:latin typeface="Industry Black" panose="00000900000000000000" pitchFamily="50" charset="0"/>
              </a:rPr>
              <a:t>250 PATENTS </a:t>
            </a:r>
            <a:r>
              <a:rPr lang="en-US" sz="2800" dirty="0">
                <a:latin typeface="Industry Black" panose="00000900000000000000" pitchFamily="50" charset="0"/>
              </a:rPr>
              <a:t>IN SECURITY &amp; IDENTITY</a:t>
            </a:r>
          </a:p>
        </p:txBody>
      </p:sp>
      <p:sp>
        <p:nvSpPr>
          <p:cNvPr id="21" name="TextBox 20"/>
          <p:cNvSpPr txBox="1"/>
          <p:nvPr/>
        </p:nvSpPr>
        <p:spPr>
          <a:xfrm>
            <a:off x="9366454" y="6828549"/>
            <a:ext cx="7918393" cy="369332"/>
          </a:xfrm>
          <a:prstGeom prst="rect">
            <a:avLst/>
          </a:prstGeom>
          <a:noFill/>
        </p:spPr>
        <p:txBody>
          <a:bodyPr wrap="square" rtlCol="0">
            <a:spAutoFit/>
          </a:bodyPr>
          <a:lstStyle/>
          <a:p>
            <a:r>
              <a:rPr lang="en-US" sz="1800" dirty="0">
                <a:latin typeface="Poppins" panose="00000500000000000000" pitchFamily="2" charset="0"/>
                <a:ea typeface="Source Sans Pro" panose="020B0503030403020204" pitchFamily="34" charset="0"/>
                <a:cs typeface="Poppins" panose="00000500000000000000" pitchFamily="2" charset="0"/>
              </a:rPr>
              <a:t>Continuous innovation across the gamut of cybersecurity</a:t>
            </a:r>
            <a:endParaRPr lang="uk-UA" sz="1800" dirty="0">
              <a:latin typeface="Source Sans Pro" panose="020B0503030403020204" pitchFamily="34" charset="0"/>
              <a:ea typeface="Source Sans Pro" panose="020B0503030403020204" pitchFamily="34" charset="0"/>
              <a:cs typeface="Poppins" panose="00000500000000000000" pitchFamily="2" charset="0"/>
            </a:endParaRPr>
          </a:p>
        </p:txBody>
      </p:sp>
      <p:sp>
        <p:nvSpPr>
          <p:cNvPr id="29" name="TextBox 28"/>
          <p:cNvSpPr txBox="1"/>
          <p:nvPr/>
        </p:nvSpPr>
        <p:spPr>
          <a:xfrm>
            <a:off x="457199" y="8193615"/>
            <a:ext cx="8275072" cy="523200"/>
          </a:xfrm>
          <a:prstGeom prst="rect">
            <a:avLst/>
          </a:prstGeom>
          <a:noFill/>
        </p:spPr>
        <p:txBody>
          <a:bodyPr wrap="square" rtlCol="0">
            <a:spAutoFit/>
          </a:bodyPr>
          <a:lstStyle/>
          <a:p>
            <a:pPr algn="r"/>
            <a:r>
              <a:rPr lang="en-US" sz="2800" b="1" dirty="0">
                <a:latin typeface="Industry Black" panose="00000900000000000000" pitchFamily="50" charset="0"/>
              </a:rPr>
              <a:t>100,000,000+</a:t>
            </a:r>
            <a:r>
              <a:rPr lang="en-US" sz="2800" dirty="0">
                <a:latin typeface="Industry Black" panose="00000900000000000000" pitchFamily="50" charset="0"/>
              </a:rPr>
              <a:t> AGENT INSTALLATIONS</a:t>
            </a:r>
          </a:p>
        </p:txBody>
      </p:sp>
      <p:sp>
        <p:nvSpPr>
          <p:cNvPr id="30" name="TextBox 29"/>
          <p:cNvSpPr txBox="1"/>
          <p:nvPr/>
        </p:nvSpPr>
        <p:spPr>
          <a:xfrm>
            <a:off x="457200" y="8839946"/>
            <a:ext cx="8275070" cy="369332"/>
          </a:xfrm>
          <a:prstGeom prst="rect">
            <a:avLst/>
          </a:prstGeom>
          <a:noFill/>
        </p:spPr>
        <p:txBody>
          <a:bodyPr wrap="square" rtlCol="0">
            <a:spAutoFit/>
          </a:bodyPr>
          <a:lstStyle/>
          <a:p>
            <a:pPr algn="r"/>
            <a:r>
              <a:rPr lang="en-US" sz="1800" dirty="0">
                <a:latin typeface="Poppins" panose="00000500000000000000" pitchFamily="2" charset="0"/>
                <a:ea typeface="Source Sans Pro" panose="020B0503030403020204" pitchFamily="34" charset="0"/>
                <a:cs typeface="Poppins" panose="00000500000000000000" pitchFamily="2" charset="0"/>
              </a:rPr>
              <a:t>Installed agents across 100 million+ endpoints worldwide</a:t>
            </a:r>
            <a:endParaRPr lang="uk-UA" sz="1800" dirty="0">
              <a:latin typeface="Source Sans Pro" panose="020B0503030403020204" pitchFamily="34" charset="0"/>
              <a:ea typeface="Source Sans Pro" panose="020B0503030403020204" pitchFamily="34" charset="0"/>
              <a:cs typeface="Poppins" panose="00000500000000000000" pitchFamily="2" charset="0"/>
            </a:endParaRPr>
          </a:p>
        </p:txBody>
      </p:sp>
      <p:sp>
        <p:nvSpPr>
          <p:cNvPr id="26" name="TextBox 25"/>
          <p:cNvSpPr txBox="1"/>
          <p:nvPr/>
        </p:nvSpPr>
        <p:spPr>
          <a:xfrm>
            <a:off x="9366454" y="8193615"/>
            <a:ext cx="7918393" cy="523220"/>
          </a:xfrm>
          <a:prstGeom prst="rect">
            <a:avLst/>
          </a:prstGeom>
          <a:noFill/>
        </p:spPr>
        <p:txBody>
          <a:bodyPr wrap="square" rtlCol="0">
            <a:spAutoFit/>
          </a:bodyPr>
          <a:lstStyle/>
          <a:p>
            <a:r>
              <a:rPr lang="en-US" sz="2800" b="1" dirty="0">
                <a:latin typeface="Industry Black" panose="00000900000000000000" pitchFamily="50" charset="0"/>
              </a:rPr>
              <a:t>$120 MILLION </a:t>
            </a:r>
            <a:r>
              <a:rPr lang="en-US" sz="2800" dirty="0">
                <a:latin typeface="Industry Black" panose="00000900000000000000" pitchFamily="50" charset="0"/>
              </a:rPr>
              <a:t>INVESTMENT</a:t>
            </a:r>
          </a:p>
        </p:txBody>
      </p:sp>
      <p:sp>
        <p:nvSpPr>
          <p:cNvPr id="27" name="TextBox 26"/>
          <p:cNvSpPr txBox="1"/>
          <p:nvPr/>
        </p:nvSpPr>
        <p:spPr>
          <a:xfrm>
            <a:off x="9366454" y="8839946"/>
            <a:ext cx="7918393" cy="369332"/>
          </a:xfrm>
          <a:prstGeom prst="rect">
            <a:avLst/>
          </a:prstGeom>
          <a:noFill/>
        </p:spPr>
        <p:txBody>
          <a:bodyPr wrap="square" rtlCol="0">
            <a:spAutoFit/>
          </a:bodyPr>
          <a:lstStyle/>
          <a:p>
            <a:r>
              <a:rPr lang="en-US" sz="1800" dirty="0">
                <a:latin typeface="Poppins" panose="00000500000000000000" pitchFamily="2" charset="0"/>
                <a:ea typeface="Source Sans Pro" panose="020B0503030403020204" pitchFamily="34" charset="0"/>
                <a:cs typeface="Poppins" panose="00000500000000000000" pitchFamily="2" charset="0"/>
              </a:rPr>
              <a:t>Fully funded R&amp;D for technical and commercial innovation</a:t>
            </a:r>
            <a:endParaRPr lang="uk-UA" sz="1800" dirty="0">
              <a:latin typeface="Source Sans Pro" panose="020B0503030403020204" pitchFamily="34" charset="0"/>
              <a:ea typeface="Source Sans Pro" panose="020B0503030403020204" pitchFamily="34" charset="0"/>
              <a:cs typeface="Poppins" panose="00000500000000000000" pitchFamily="2" charset="0"/>
            </a:endParaRPr>
          </a:p>
        </p:txBody>
      </p:sp>
      <p:sp>
        <p:nvSpPr>
          <p:cNvPr id="32" name="Title 7">
            <a:extLst>
              <a:ext uri="{FF2B5EF4-FFF2-40B4-BE49-F238E27FC236}">
                <a16:creationId xmlns:a16="http://schemas.microsoft.com/office/drawing/2014/main" id="{2BAD3FBA-D3C8-4B21-9EB5-807801080D2F}"/>
              </a:ext>
            </a:extLst>
          </p:cNvPr>
          <p:cNvSpPr txBox="1">
            <a:spLocks/>
          </p:cNvSpPr>
          <p:nvPr/>
        </p:nvSpPr>
        <p:spPr>
          <a:xfrm>
            <a:off x="6696076" y="333928"/>
            <a:ext cx="4895848"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r>
              <a:rPr lang="en-US" dirty="0">
                <a:solidFill>
                  <a:schemeClr val="bg2"/>
                </a:solidFill>
                <a:latin typeface="Industry Black" panose="00000900000000000000" pitchFamily="50" charset="0"/>
              </a:rPr>
              <a:t>Company Profile</a:t>
            </a:r>
          </a:p>
        </p:txBody>
      </p:sp>
      <p:grpSp>
        <p:nvGrpSpPr>
          <p:cNvPr id="45" name="Group 44">
            <a:extLst>
              <a:ext uri="{FF2B5EF4-FFF2-40B4-BE49-F238E27FC236}">
                <a16:creationId xmlns:a16="http://schemas.microsoft.com/office/drawing/2014/main" id="{D8F01321-D083-4FD2-AB1A-3D0B6E31044C}"/>
              </a:ext>
            </a:extLst>
          </p:cNvPr>
          <p:cNvGrpSpPr/>
          <p:nvPr/>
        </p:nvGrpSpPr>
        <p:grpSpPr>
          <a:xfrm>
            <a:off x="653775" y="2499773"/>
            <a:ext cx="17425358" cy="1350903"/>
            <a:chOff x="659271" y="7527907"/>
            <a:chExt cx="17425358" cy="1350903"/>
          </a:xfrm>
        </p:grpSpPr>
        <p:pic>
          <p:nvPicPr>
            <p:cNvPr id="33" name="Picture 32">
              <a:extLst>
                <a:ext uri="{FF2B5EF4-FFF2-40B4-BE49-F238E27FC236}">
                  <a16:creationId xmlns:a16="http://schemas.microsoft.com/office/drawing/2014/main" id="{78E21803-1CE8-4FAD-A928-6F58EFFB5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520" y="7808965"/>
              <a:ext cx="1501921" cy="743056"/>
            </a:xfrm>
            <a:prstGeom prst="rect">
              <a:avLst/>
            </a:prstGeom>
          </p:spPr>
        </p:pic>
        <p:pic>
          <p:nvPicPr>
            <p:cNvPr id="11" name="Picture 10">
              <a:extLst>
                <a:ext uri="{FF2B5EF4-FFF2-40B4-BE49-F238E27FC236}">
                  <a16:creationId xmlns:a16="http://schemas.microsoft.com/office/drawing/2014/main" id="{205A064F-8392-4D66-9578-8E1F70FA57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191" y="7715850"/>
              <a:ext cx="1309540" cy="1045213"/>
            </a:xfrm>
            <a:prstGeom prst="rect">
              <a:avLst/>
            </a:prstGeom>
          </p:spPr>
        </p:pic>
        <p:pic>
          <p:nvPicPr>
            <p:cNvPr id="18" name="Picture 17">
              <a:extLst>
                <a:ext uri="{FF2B5EF4-FFF2-40B4-BE49-F238E27FC236}">
                  <a16:creationId xmlns:a16="http://schemas.microsoft.com/office/drawing/2014/main" id="{AC136042-D57D-46F6-B30A-64C686827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7419" y="7789962"/>
              <a:ext cx="1651158" cy="826795"/>
            </a:xfrm>
            <a:prstGeom prst="rect">
              <a:avLst/>
            </a:prstGeom>
          </p:spPr>
        </p:pic>
        <p:pic>
          <p:nvPicPr>
            <p:cNvPr id="6" name="Picture 5">
              <a:extLst>
                <a:ext uri="{FF2B5EF4-FFF2-40B4-BE49-F238E27FC236}">
                  <a16:creationId xmlns:a16="http://schemas.microsoft.com/office/drawing/2014/main" id="{F234C073-975E-486A-A9FF-0100D3A24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9886" y="7527907"/>
              <a:ext cx="2053373" cy="1350903"/>
            </a:xfrm>
            <a:prstGeom prst="rect">
              <a:avLst/>
            </a:prstGeom>
          </p:spPr>
        </p:pic>
        <p:pic>
          <p:nvPicPr>
            <p:cNvPr id="28" name="Picture 27">
              <a:extLst>
                <a:ext uri="{FF2B5EF4-FFF2-40B4-BE49-F238E27FC236}">
                  <a16:creationId xmlns:a16="http://schemas.microsoft.com/office/drawing/2014/main" id="{B220E45D-5D28-46B2-BEF5-253EBF5073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6287" y="7951857"/>
              <a:ext cx="1939155" cy="426411"/>
            </a:xfrm>
            <a:prstGeom prst="rect">
              <a:avLst/>
            </a:prstGeom>
          </p:spPr>
        </p:pic>
        <p:pic>
          <p:nvPicPr>
            <p:cNvPr id="35" name="Picture 34">
              <a:extLst>
                <a:ext uri="{FF2B5EF4-FFF2-40B4-BE49-F238E27FC236}">
                  <a16:creationId xmlns:a16="http://schemas.microsoft.com/office/drawing/2014/main" id="{46503867-7579-4050-870A-B24828A6AD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271" y="7994381"/>
              <a:ext cx="2547938" cy="435326"/>
            </a:xfrm>
            <a:prstGeom prst="rect">
              <a:avLst/>
            </a:prstGeom>
          </p:spPr>
        </p:pic>
        <p:pic>
          <p:nvPicPr>
            <p:cNvPr id="40" name="Picture 39">
              <a:extLst>
                <a:ext uri="{FF2B5EF4-FFF2-40B4-BE49-F238E27FC236}">
                  <a16:creationId xmlns:a16="http://schemas.microsoft.com/office/drawing/2014/main" id="{4E053F41-3A75-4175-B271-0B5B3642A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03726" y="7818255"/>
              <a:ext cx="1564303" cy="770210"/>
            </a:xfrm>
            <a:prstGeom prst="rect">
              <a:avLst/>
            </a:prstGeom>
          </p:spPr>
        </p:pic>
        <p:pic>
          <p:nvPicPr>
            <p:cNvPr id="43" name="Picture 42">
              <a:extLst>
                <a:ext uri="{FF2B5EF4-FFF2-40B4-BE49-F238E27FC236}">
                  <a16:creationId xmlns:a16="http://schemas.microsoft.com/office/drawing/2014/main" id="{E78EBE58-B60A-46D1-AE27-892765D5B8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41423" y="7746157"/>
              <a:ext cx="2743206" cy="914402"/>
            </a:xfrm>
            <a:prstGeom prst="rect">
              <a:avLst/>
            </a:prstGeom>
          </p:spPr>
        </p:pic>
      </p:grpSp>
      <p:sp>
        <p:nvSpPr>
          <p:cNvPr id="46" name="Slide Number Placeholder 8">
            <a:extLst>
              <a:ext uri="{FF2B5EF4-FFF2-40B4-BE49-F238E27FC236}">
                <a16:creationId xmlns:a16="http://schemas.microsoft.com/office/drawing/2014/main" id="{C0BB1236-BB8A-4508-AC32-30FF5E6F29C6}"/>
              </a:ext>
            </a:extLst>
          </p:cNvPr>
          <p:cNvSpPr>
            <a:spLocks noGrp="1"/>
          </p:cNvSpPr>
          <p:nvPr>
            <p:ph type="sldNum" sz="quarter" idx="4"/>
          </p:nvPr>
        </p:nvSpPr>
        <p:spPr>
          <a:xfrm>
            <a:off x="17420967" y="9513327"/>
            <a:ext cx="867033"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2</a:t>
            </a:fld>
            <a:endParaRPr dirty="0">
              <a:latin typeface="Industry Black" panose="00000900000000000000" pitchFamily="50" charset="0"/>
            </a:endParaRPr>
          </a:p>
        </p:txBody>
      </p:sp>
      <p:cxnSp>
        <p:nvCxnSpPr>
          <p:cNvPr id="48" name="Straight Connector 47">
            <a:extLst>
              <a:ext uri="{FF2B5EF4-FFF2-40B4-BE49-F238E27FC236}">
                <a16:creationId xmlns:a16="http://schemas.microsoft.com/office/drawing/2014/main" id="{375D4272-E1E2-4055-B573-7391EA8601FA}"/>
              </a:ext>
            </a:extLst>
          </p:cNvPr>
          <p:cNvCxnSpPr>
            <a:cxnSpLocks/>
          </p:cNvCxnSpPr>
          <p:nvPr/>
        </p:nvCxnSpPr>
        <p:spPr>
          <a:xfrm flipH="1">
            <a:off x="8001000" y="5786280"/>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CCB3BA6-2505-48B1-A5E8-AAE052C29475}"/>
              </a:ext>
            </a:extLst>
          </p:cNvPr>
          <p:cNvCxnSpPr>
            <a:cxnSpLocks/>
          </p:cNvCxnSpPr>
          <p:nvPr/>
        </p:nvCxnSpPr>
        <p:spPr>
          <a:xfrm flipH="1">
            <a:off x="8001000" y="7767480"/>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CC210A8-FBCF-497A-98E7-1E98898426E8}"/>
              </a:ext>
            </a:extLst>
          </p:cNvPr>
          <p:cNvCxnSpPr>
            <a:cxnSpLocks/>
          </p:cNvCxnSpPr>
          <p:nvPr/>
        </p:nvCxnSpPr>
        <p:spPr>
          <a:xfrm flipH="1">
            <a:off x="9471095" y="5768799"/>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644561-ECA0-4E69-A7C9-74646B4C60AA}"/>
              </a:ext>
            </a:extLst>
          </p:cNvPr>
          <p:cNvCxnSpPr>
            <a:cxnSpLocks/>
          </p:cNvCxnSpPr>
          <p:nvPr/>
        </p:nvCxnSpPr>
        <p:spPr>
          <a:xfrm flipH="1">
            <a:off x="9471095" y="7749999"/>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03CE7607-F312-4D34-9C76-0FE6731BD0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511490" y="301520"/>
            <a:ext cx="1469632" cy="346180"/>
          </a:xfrm>
          <a:prstGeom prst="rect">
            <a:avLst/>
          </a:prstGeom>
        </p:spPr>
      </p:pic>
      <p:cxnSp>
        <p:nvCxnSpPr>
          <p:cNvPr id="53" name="Straight Connector 52">
            <a:extLst>
              <a:ext uri="{FF2B5EF4-FFF2-40B4-BE49-F238E27FC236}">
                <a16:creationId xmlns:a16="http://schemas.microsoft.com/office/drawing/2014/main" id="{A902E8CB-47C2-4C91-A732-E1E13529E517}"/>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 name="Rectangle 9">
            <a:extLst>
              <a:ext uri="{FF2B5EF4-FFF2-40B4-BE49-F238E27FC236}">
                <a16:creationId xmlns:a16="http://schemas.microsoft.com/office/drawing/2014/main" id="{AFC5A949-3B4F-4FB8-9692-01AE75084B53}"/>
              </a:ext>
            </a:extLst>
          </p:cNvPr>
          <p:cNvSpPr>
            <a:spLocks noChangeArrowheads="1"/>
          </p:cNvSpPr>
          <p:nvPr/>
        </p:nvSpPr>
        <p:spPr bwMode="auto">
          <a:xfrm>
            <a:off x="3789904" y="1163169"/>
            <a:ext cx="10494338" cy="6345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eaLnBrk="1" hangingPunct="1">
              <a:lnSpc>
                <a:spcPct val="150000"/>
              </a:lnSpc>
            </a:pPr>
            <a:r>
              <a:rPr lang="en-US" sz="2800" dirty="0">
                <a:solidFill>
                  <a:srgbClr val="EA0029"/>
                </a:solidFill>
                <a:latin typeface="Industry Book" panose="00000500000000000000" pitchFamily="50" charset="0"/>
                <a:cs typeface="Open Sans Light" charset="0"/>
              </a:rPr>
              <a:t>Industry Recognition and Awards in Cybersecurity</a:t>
            </a:r>
          </a:p>
        </p:txBody>
      </p:sp>
    </p:spTree>
    <p:extLst>
      <p:ext uri="{BB962C8B-B14F-4D97-AF65-F5344CB8AC3E}">
        <p14:creationId xmlns:p14="http://schemas.microsoft.com/office/powerpoint/2010/main" val="3322085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AF547-CB47-444D-932D-3125CB4F7AE4}"/>
              </a:ext>
            </a:extLst>
          </p:cNvPr>
          <p:cNvPicPr>
            <a:picLocks noChangeAspect="1"/>
          </p:cNvPicPr>
          <p:nvPr/>
        </p:nvPicPr>
        <p:blipFill>
          <a:blip r:embed="rId2"/>
          <a:stretch>
            <a:fillRect/>
          </a:stretch>
        </p:blipFill>
        <p:spPr>
          <a:xfrm>
            <a:off x="11863903" y="2305594"/>
            <a:ext cx="5534742" cy="7379656"/>
          </a:xfrm>
          <a:prstGeom prst="rect">
            <a:avLst/>
          </a:prstGeom>
        </p:spPr>
      </p:pic>
      <p:sp>
        <p:nvSpPr>
          <p:cNvPr id="2" name="Slide Number Placeholder 1">
            <a:extLst>
              <a:ext uri="{FF2B5EF4-FFF2-40B4-BE49-F238E27FC236}">
                <a16:creationId xmlns:a16="http://schemas.microsoft.com/office/drawing/2014/main" id="{DFF5B352-0354-0646-81F3-186C5F1AE67B}"/>
              </a:ext>
            </a:extLst>
          </p:cNvPr>
          <p:cNvSpPr>
            <a:spLocks noGrp="1"/>
          </p:cNvSpPr>
          <p:nvPr>
            <p:ph type="sldNum" sz="quarter" idx="4"/>
          </p:nvPr>
        </p:nvSpPr>
        <p:spPr>
          <a:xfrm>
            <a:off x="12915900" y="9534525"/>
            <a:ext cx="4114800" cy="547687"/>
          </a:xfrm>
        </p:spPr>
        <p:txBody>
          <a:bodyPr vert="horz" lIns="91440" tIns="45720" rIns="91440" bIns="45720" rtlCol="0" anchor="ctr">
            <a:normAutofit/>
          </a:bodyPr>
          <a:lstStyle/>
          <a:p>
            <a:pPr algn="r" defTabSz="914400">
              <a:spcAft>
                <a:spcPts val="600"/>
              </a:spcAft>
            </a:pPr>
            <a:r>
              <a:rPr lang="en-US" sz="1200">
                <a:solidFill>
                  <a:schemeClr val="tx1">
                    <a:tint val="75000"/>
                  </a:schemeClr>
                </a:solidFill>
                <a:latin typeface="+mn-lt"/>
                <a:ea typeface="+mn-ea"/>
              </a:rPr>
              <a:t>0</a:t>
            </a:r>
            <a:fld id="{37D409AB-2201-4E18-8A34-C31753AD9B06}" type="slidenum">
              <a:rPr lang="en-US" sz="1200" smtClean="0">
                <a:solidFill>
                  <a:schemeClr val="tx1">
                    <a:tint val="75000"/>
                  </a:schemeClr>
                </a:solidFill>
                <a:latin typeface="+mn-lt"/>
                <a:ea typeface="+mn-ea"/>
              </a:rPr>
              <a:pPr algn="r" defTabSz="914400">
                <a:spcAft>
                  <a:spcPts val="600"/>
                </a:spcAft>
              </a:pPr>
              <a:t>20</a:t>
            </a:fld>
            <a:endParaRPr lang="en-US" sz="1200">
              <a:solidFill>
                <a:schemeClr val="tx1">
                  <a:tint val="75000"/>
                </a:schemeClr>
              </a:solidFill>
              <a:latin typeface="+mn-lt"/>
              <a:ea typeface="+mn-ea"/>
            </a:endParaRPr>
          </a:p>
        </p:txBody>
      </p:sp>
      <p:sp>
        <p:nvSpPr>
          <p:cNvPr id="19" name="Rectangle 18">
            <a:extLst>
              <a:ext uri="{FF2B5EF4-FFF2-40B4-BE49-F238E27FC236}">
                <a16:creationId xmlns:a16="http://schemas.microsoft.com/office/drawing/2014/main" id="{79D4D1E9-9FBA-AA48-8F4D-5C81B7A39C56}"/>
              </a:ext>
            </a:extLst>
          </p:cNvPr>
          <p:cNvSpPr/>
          <p:nvPr/>
        </p:nvSpPr>
        <p:spPr>
          <a:xfrm>
            <a:off x="533400" y="3323546"/>
            <a:ext cx="10210800" cy="4708981"/>
          </a:xfrm>
          <a:prstGeom prst="rect">
            <a:avLst/>
          </a:prstGeom>
        </p:spPr>
        <p:txBody>
          <a:bodyPr wrap="square">
            <a:spAutoFit/>
          </a:bodyPr>
          <a:lstStyle/>
          <a:p>
            <a:pPr algn="just"/>
            <a:r>
              <a:rPr lang="en-US" sz="3600" b="1" dirty="0">
                <a:solidFill>
                  <a:schemeClr val="accent1"/>
                </a:solidFill>
                <a:latin typeface="Exo" panose="00000500000000000000" pitchFamily="2" charset="0"/>
              </a:rPr>
              <a:t>Patented</a:t>
            </a:r>
            <a:r>
              <a:rPr lang="en-US" sz="3600" dirty="0"/>
              <a:t> </a:t>
            </a:r>
            <a:r>
              <a:rPr lang="en-US" sz="3600" dirty="0">
                <a:solidFill>
                  <a:srgbClr val="221C35"/>
                </a:solidFill>
                <a:latin typeface="Exo" panose="00000500000000000000" pitchFamily="2" charset="0"/>
              </a:rPr>
              <a:t>auto containment technology is the world’s only active breach protection that neutralizes ransomware, malware, and cyber-attacks.</a:t>
            </a:r>
          </a:p>
          <a:p>
            <a:pPr algn="just"/>
            <a:endParaRPr lang="en-US" sz="3600" dirty="0">
              <a:solidFill>
                <a:srgbClr val="221C35"/>
              </a:solidFill>
              <a:latin typeface="Exo" panose="00000500000000000000" pitchFamily="2" charset="0"/>
            </a:endParaRPr>
          </a:p>
          <a:p>
            <a:pPr algn="just"/>
            <a:r>
              <a:rPr lang="en-US" sz="3600" dirty="0">
                <a:solidFill>
                  <a:srgbClr val="221C35"/>
                </a:solidFill>
                <a:latin typeface="Exo" panose="00000500000000000000" pitchFamily="2" charset="0"/>
              </a:rPr>
              <a:t>Eliminates all false positives and reduces attacker dwell time to mere minutes or even seconds.</a:t>
            </a:r>
          </a:p>
          <a:p>
            <a:pPr algn="just"/>
            <a:r>
              <a:rPr lang="en-US" sz="3600" dirty="0">
                <a:solidFill>
                  <a:srgbClr val="221C35"/>
                </a:solidFill>
                <a:latin typeface="Exo" panose="00000500000000000000" pitchFamily="2" charset="0"/>
              </a:rPr>
              <a:t>Available with zero capital outlay.</a:t>
            </a:r>
          </a:p>
          <a:p>
            <a:pPr algn="just"/>
            <a:br>
              <a:rPr lang="en-US" sz="2400" dirty="0"/>
            </a:br>
            <a:endParaRPr lang="en-US" sz="2400" dirty="0">
              <a:solidFill>
                <a:srgbClr val="221C35"/>
              </a:solidFill>
              <a:latin typeface="Exo" panose="00000500000000000000" pitchFamily="2" charset="0"/>
              <a:cs typeface="Poppins" panose="00000500000000000000" pitchFamily="2" charset="0"/>
            </a:endParaRPr>
          </a:p>
        </p:txBody>
      </p:sp>
      <p:grpSp>
        <p:nvGrpSpPr>
          <p:cNvPr id="21" name="Group 20">
            <a:extLst>
              <a:ext uri="{FF2B5EF4-FFF2-40B4-BE49-F238E27FC236}">
                <a16:creationId xmlns:a16="http://schemas.microsoft.com/office/drawing/2014/main" id="{F37833E9-FDC6-DF4C-82D9-41CAB2C93CDF}"/>
              </a:ext>
            </a:extLst>
          </p:cNvPr>
          <p:cNvGrpSpPr/>
          <p:nvPr/>
        </p:nvGrpSpPr>
        <p:grpSpPr>
          <a:xfrm>
            <a:off x="0" y="-888087"/>
            <a:ext cx="18288000" cy="3896472"/>
            <a:chOff x="0" y="-1087758"/>
            <a:chExt cx="18288000" cy="4783455"/>
          </a:xfrm>
        </p:grpSpPr>
        <p:sp>
          <p:nvSpPr>
            <p:cNvPr id="24" name="Rectangle 23">
              <a:extLst>
                <a:ext uri="{FF2B5EF4-FFF2-40B4-BE49-F238E27FC236}">
                  <a16:creationId xmlns:a16="http://schemas.microsoft.com/office/drawing/2014/main" id="{89F81BDA-DD5B-7349-8109-422C8957D3B7}"/>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5" name="Graphic 24">
              <a:extLst>
                <a:ext uri="{FF2B5EF4-FFF2-40B4-BE49-F238E27FC236}">
                  <a16:creationId xmlns:a16="http://schemas.microsoft.com/office/drawing/2014/main" id="{A734F9FB-F309-F549-875D-C97040803B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26" name="Graphic 25">
              <a:extLst>
                <a:ext uri="{FF2B5EF4-FFF2-40B4-BE49-F238E27FC236}">
                  <a16:creationId xmlns:a16="http://schemas.microsoft.com/office/drawing/2014/main" id="{803EF91F-B2CB-E94C-BB98-3B2A88AFF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27" name="Straight Connector 26">
              <a:extLst>
                <a:ext uri="{FF2B5EF4-FFF2-40B4-BE49-F238E27FC236}">
                  <a16:creationId xmlns:a16="http://schemas.microsoft.com/office/drawing/2014/main" id="{451304B8-3BB5-B14A-874A-EE41A5DF3C7F}"/>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9" name="Title 7">
            <a:extLst>
              <a:ext uri="{FF2B5EF4-FFF2-40B4-BE49-F238E27FC236}">
                <a16:creationId xmlns:a16="http://schemas.microsoft.com/office/drawing/2014/main" id="{BE645125-9806-894A-B958-7D22FA1E6887}"/>
              </a:ext>
            </a:extLst>
          </p:cNvPr>
          <p:cNvSpPr txBox="1">
            <a:spLocks/>
          </p:cNvSpPr>
          <p:nvPr/>
        </p:nvSpPr>
        <p:spPr>
          <a:xfrm>
            <a:off x="3673531" y="366681"/>
            <a:ext cx="9640656" cy="1338828"/>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chemeClr val="bg1"/>
                </a:solidFill>
                <a:latin typeface="Industry_Medium"/>
              </a:rPr>
              <a:t>WHITE LABEL OUR </a:t>
            </a:r>
            <a:r>
              <a:rPr lang="en-US" b="0" cap="all" dirty="0">
                <a:solidFill>
                  <a:srgbClr val="E4002B"/>
                </a:solidFill>
                <a:latin typeface="Industry_Medium"/>
              </a:rPr>
              <a:t>SOC PLATFORM</a:t>
            </a:r>
            <a:r>
              <a:rPr lang="en-US" b="0" cap="all" dirty="0">
                <a:solidFill>
                  <a:srgbClr val="212529"/>
                </a:solidFill>
                <a:latin typeface="Industry_Medium"/>
              </a:rPr>
              <a:t> </a:t>
            </a:r>
            <a:r>
              <a:rPr lang="en-US" b="0" cap="all" dirty="0">
                <a:solidFill>
                  <a:schemeClr val="bg1"/>
                </a:solidFill>
                <a:latin typeface="Industry_Medium"/>
              </a:rPr>
              <a:t>WITH YOUR BRAND</a:t>
            </a:r>
          </a:p>
        </p:txBody>
      </p:sp>
      <p:pic>
        <p:nvPicPr>
          <p:cNvPr id="30" name="Graphic 29">
            <a:extLst>
              <a:ext uri="{FF2B5EF4-FFF2-40B4-BE49-F238E27FC236}">
                <a16:creationId xmlns:a16="http://schemas.microsoft.com/office/drawing/2014/main" id="{A1965C37-C7C5-A94F-A612-ABB1BF73A1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69459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75140-D475-5B4A-A506-5ECD270AE089}"/>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21</a:t>
            </a:fld>
            <a:endParaRPr dirty="0">
              <a:latin typeface="Industry Black" panose="00000900000000000000" pitchFamily="50" charset="0"/>
            </a:endParaRPr>
          </a:p>
        </p:txBody>
      </p:sp>
      <p:pic>
        <p:nvPicPr>
          <p:cNvPr id="3" name="Picture 2">
            <a:extLst>
              <a:ext uri="{FF2B5EF4-FFF2-40B4-BE49-F238E27FC236}">
                <a16:creationId xmlns:a16="http://schemas.microsoft.com/office/drawing/2014/main" id="{E58946C4-8D4F-D64F-B29E-67802788372B}"/>
              </a:ext>
            </a:extLst>
          </p:cNvPr>
          <p:cNvPicPr>
            <a:picLocks noChangeAspect="1"/>
          </p:cNvPicPr>
          <p:nvPr/>
        </p:nvPicPr>
        <p:blipFill>
          <a:blip r:embed="rId2"/>
          <a:stretch>
            <a:fillRect/>
          </a:stretch>
        </p:blipFill>
        <p:spPr>
          <a:xfrm>
            <a:off x="8428354" y="2628900"/>
            <a:ext cx="9881417" cy="6191262"/>
          </a:xfrm>
          <a:prstGeom prst="rect">
            <a:avLst/>
          </a:prstGeom>
        </p:spPr>
      </p:pic>
      <p:sp>
        <p:nvSpPr>
          <p:cNvPr id="4" name="Rectangle 3">
            <a:extLst>
              <a:ext uri="{FF2B5EF4-FFF2-40B4-BE49-F238E27FC236}">
                <a16:creationId xmlns:a16="http://schemas.microsoft.com/office/drawing/2014/main" id="{7FD2D525-53C9-3F41-BA5F-8700299C23A6}"/>
              </a:ext>
            </a:extLst>
          </p:cNvPr>
          <p:cNvSpPr/>
          <p:nvPr/>
        </p:nvSpPr>
        <p:spPr>
          <a:xfrm>
            <a:off x="381000" y="4076700"/>
            <a:ext cx="7924800" cy="4524315"/>
          </a:xfrm>
          <a:prstGeom prst="rect">
            <a:avLst/>
          </a:prstGeom>
        </p:spPr>
        <p:txBody>
          <a:bodyPr wrap="square">
            <a:spAutoFit/>
          </a:bodyPr>
          <a:lstStyle/>
          <a:p>
            <a:pPr algn="just"/>
            <a:r>
              <a:rPr lang="en-US" sz="3600" dirty="0">
                <a:solidFill>
                  <a:srgbClr val="221C35"/>
                </a:solidFill>
                <a:latin typeface="Exo" panose="00000500000000000000" pitchFamily="2" charset="0"/>
              </a:rPr>
              <a:t>You and your customers will access co-managed SIEM as well as a visual analytics platform. It enables highlighting hidden threats, helps you understand the main causes of any incidents and describe it to your customers.</a:t>
            </a:r>
          </a:p>
          <a:p>
            <a:pPr algn="just"/>
            <a:br>
              <a:rPr lang="en-US" sz="3600" dirty="0">
                <a:solidFill>
                  <a:srgbClr val="221C35"/>
                </a:solidFill>
                <a:latin typeface="Exo" panose="00000500000000000000" pitchFamily="2" charset="0"/>
              </a:rPr>
            </a:br>
            <a:endParaRPr lang="en-US" sz="3600" dirty="0">
              <a:solidFill>
                <a:srgbClr val="221C35"/>
              </a:solidFill>
              <a:latin typeface="Exo" panose="00000500000000000000" pitchFamily="2" charset="0"/>
            </a:endParaRPr>
          </a:p>
        </p:txBody>
      </p:sp>
      <p:grpSp>
        <p:nvGrpSpPr>
          <p:cNvPr id="5" name="Group 4">
            <a:extLst>
              <a:ext uri="{FF2B5EF4-FFF2-40B4-BE49-F238E27FC236}">
                <a16:creationId xmlns:a16="http://schemas.microsoft.com/office/drawing/2014/main" id="{4B921020-6D7D-0C4D-BDFE-272D02CEAC0D}"/>
              </a:ext>
            </a:extLst>
          </p:cNvPr>
          <p:cNvGrpSpPr/>
          <p:nvPr/>
        </p:nvGrpSpPr>
        <p:grpSpPr>
          <a:xfrm>
            <a:off x="0" y="-888087"/>
            <a:ext cx="18288000" cy="3896472"/>
            <a:chOff x="0" y="-1087758"/>
            <a:chExt cx="18288000" cy="4783455"/>
          </a:xfrm>
        </p:grpSpPr>
        <p:sp>
          <p:nvSpPr>
            <p:cNvPr id="6" name="Rectangle 5">
              <a:extLst>
                <a:ext uri="{FF2B5EF4-FFF2-40B4-BE49-F238E27FC236}">
                  <a16:creationId xmlns:a16="http://schemas.microsoft.com/office/drawing/2014/main" id="{21CFE1D0-3A38-C54E-AEB6-C65A04AFBC72}"/>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7" name="Graphic 6">
              <a:extLst>
                <a:ext uri="{FF2B5EF4-FFF2-40B4-BE49-F238E27FC236}">
                  <a16:creationId xmlns:a16="http://schemas.microsoft.com/office/drawing/2014/main" id="{477E422F-0D32-9E47-B0B6-70951C763E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8" name="Graphic 7">
              <a:extLst>
                <a:ext uri="{FF2B5EF4-FFF2-40B4-BE49-F238E27FC236}">
                  <a16:creationId xmlns:a16="http://schemas.microsoft.com/office/drawing/2014/main" id="{337D26B7-FE22-6448-A373-FDE2C03BD7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9" name="Straight Connector 8">
              <a:extLst>
                <a:ext uri="{FF2B5EF4-FFF2-40B4-BE49-F238E27FC236}">
                  <a16:creationId xmlns:a16="http://schemas.microsoft.com/office/drawing/2014/main" id="{0994216D-970D-AB48-B24B-CEEFA39FFED1}"/>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Title 7">
            <a:extLst>
              <a:ext uri="{FF2B5EF4-FFF2-40B4-BE49-F238E27FC236}">
                <a16:creationId xmlns:a16="http://schemas.microsoft.com/office/drawing/2014/main" id="{5E347003-D859-0D46-B5CB-5046C796C06B}"/>
              </a:ext>
            </a:extLst>
          </p:cNvPr>
          <p:cNvSpPr txBox="1">
            <a:spLocks/>
          </p:cNvSpPr>
          <p:nvPr/>
        </p:nvSpPr>
        <p:spPr>
          <a:xfrm>
            <a:off x="3673531" y="366681"/>
            <a:ext cx="9640656"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chemeClr val="bg1"/>
                </a:solidFill>
                <a:latin typeface="Industry_Medium"/>
              </a:rPr>
              <a:t>Visual </a:t>
            </a:r>
            <a:r>
              <a:rPr lang="en-US" b="0" cap="all" dirty="0">
                <a:solidFill>
                  <a:srgbClr val="E4002B"/>
                </a:solidFill>
                <a:latin typeface="Industry_Medium"/>
              </a:rPr>
              <a:t>analytics</a:t>
            </a:r>
          </a:p>
        </p:txBody>
      </p:sp>
      <p:pic>
        <p:nvPicPr>
          <p:cNvPr id="11" name="Graphic 10">
            <a:extLst>
              <a:ext uri="{FF2B5EF4-FFF2-40B4-BE49-F238E27FC236}">
                <a16:creationId xmlns:a16="http://schemas.microsoft.com/office/drawing/2014/main" id="{1A0174EF-D6BA-B141-A176-638B3C6814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735560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75140-D475-5B4A-A506-5ECD270AE089}"/>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22</a:t>
            </a:fld>
            <a:endParaRPr dirty="0">
              <a:latin typeface="Industry Black" panose="00000900000000000000" pitchFamily="50" charset="0"/>
            </a:endParaRPr>
          </a:p>
        </p:txBody>
      </p:sp>
      <p:sp>
        <p:nvSpPr>
          <p:cNvPr id="4" name="Rectangle 3">
            <a:extLst>
              <a:ext uri="{FF2B5EF4-FFF2-40B4-BE49-F238E27FC236}">
                <a16:creationId xmlns:a16="http://schemas.microsoft.com/office/drawing/2014/main" id="{7FD2D525-53C9-3F41-BA5F-8700299C23A6}"/>
              </a:ext>
            </a:extLst>
          </p:cNvPr>
          <p:cNvSpPr/>
          <p:nvPr/>
        </p:nvSpPr>
        <p:spPr>
          <a:xfrm>
            <a:off x="381000" y="4076700"/>
            <a:ext cx="7391400" cy="3416320"/>
          </a:xfrm>
          <a:prstGeom prst="rect">
            <a:avLst/>
          </a:prstGeom>
        </p:spPr>
        <p:txBody>
          <a:bodyPr wrap="square">
            <a:spAutoFit/>
          </a:bodyPr>
          <a:lstStyle/>
          <a:p>
            <a:pPr algn="just"/>
            <a:r>
              <a:rPr lang="en-US" sz="3600" dirty="0">
                <a:solidFill>
                  <a:srgbClr val="221C35"/>
                </a:solidFill>
                <a:latin typeface="Exo" panose="00000500000000000000" pitchFamily="2" charset="0"/>
              </a:rPr>
              <a:t>Gives a snapshot of your customer’s security statuses, incident escalations, reporting needs. It is also a central portal where all customer interactions can be managed.</a:t>
            </a:r>
          </a:p>
          <a:p>
            <a:pPr algn="just"/>
            <a:endParaRPr lang="en-US" sz="3600" dirty="0">
              <a:solidFill>
                <a:srgbClr val="221C35"/>
              </a:solidFill>
              <a:latin typeface="Exo" panose="00000500000000000000" pitchFamily="2" charset="0"/>
            </a:endParaRPr>
          </a:p>
        </p:txBody>
      </p:sp>
      <p:grpSp>
        <p:nvGrpSpPr>
          <p:cNvPr id="5" name="Group 4">
            <a:extLst>
              <a:ext uri="{FF2B5EF4-FFF2-40B4-BE49-F238E27FC236}">
                <a16:creationId xmlns:a16="http://schemas.microsoft.com/office/drawing/2014/main" id="{4B921020-6D7D-0C4D-BDFE-272D02CEAC0D}"/>
              </a:ext>
            </a:extLst>
          </p:cNvPr>
          <p:cNvGrpSpPr/>
          <p:nvPr/>
        </p:nvGrpSpPr>
        <p:grpSpPr>
          <a:xfrm>
            <a:off x="0" y="-888087"/>
            <a:ext cx="18288000" cy="3896472"/>
            <a:chOff x="0" y="-1087758"/>
            <a:chExt cx="18288000" cy="4783455"/>
          </a:xfrm>
        </p:grpSpPr>
        <p:sp>
          <p:nvSpPr>
            <p:cNvPr id="6" name="Rectangle 5">
              <a:extLst>
                <a:ext uri="{FF2B5EF4-FFF2-40B4-BE49-F238E27FC236}">
                  <a16:creationId xmlns:a16="http://schemas.microsoft.com/office/drawing/2014/main" id="{21CFE1D0-3A38-C54E-AEB6-C65A04AFBC72}"/>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7" name="Graphic 6">
              <a:extLst>
                <a:ext uri="{FF2B5EF4-FFF2-40B4-BE49-F238E27FC236}">
                  <a16:creationId xmlns:a16="http://schemas.microsoft.com/office/drawing/2014/main" id="{477E422F-0D32-9E47-B0B6-70951C763E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566" y="-1028700"/>
              <a:ext cx="7592384" cy="4724397"/>
            </a:xfrm>
            <a:prstGeom prst="rect">
              <a:avLst/>
            </a:prstGeom>
          </p:spPr>
        </p:pic>
        <p:pic>
          <p:nvPicPr>
            <p:cNvPr id="8" name="Graphic 7">
              <a:extLst>
                <a:ext uri="{FF2B5EF4-FFF2-40B4-BE49-F238E27FC236}">
                  <a16:creationId xmlns:a16="http://schemas.microsoft.com/office/drawing/2014/main" id="{337D26B7-FE22-6448-A373-FDE2C03BD7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8051" y="-1087758"/>
              <a:ext cx="7592384" cy="4724397"/>
            </a:xfrm>
            <a:prstGeom prst="rect">
              <a:avLst/>
            </a:prstGeom>
          </p:spPr>
        </p:pic>
        <p:cxnSp>
          <p:nvCxnSpPr>
            <p:cNvPr id="9" name="Straight Connector 8">
              <a:extLst>
                <a:ext uri="{FF2B5EF4-FFF2-40B4-BE49-F238E27FC236}">
                  <a16:creationId xmlns:a16="http://schemas.microsoft.com/office/drawing/2014/main" id="{0994216D-970D-AB48-B24B-CEEFA39FFED1}"/>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Title 7">
            <a:extLst>
              <a:ext uri="{FF2B5EF4-FFF2-40B4-BE49-F238E27FC236}">
                <a16:creationId xmlns:a16="http://schemas.microsoft.com/office/drawing/2014/main" id="{5E347003-D859-0D46-B5CB-5046C796C06B}"/>
              </a:ext>
            </a:extLst>
          </p:cNvPr>
          <p:cNvSpPr txBox="1">
            <a:spLocks/>
          </p:cNvSpPr>
          <p:nvPr/>
        </p:nvSpPr>
        <p:spPr>
          <a:xfrm>
            <a:off x="3673531" y="366681"/>
            <a:ext cx="9640656" cy="1338828"/>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rgbClr val="E4002B"/>
                </a:solidFill>
                <a:latin typeface="Industry_Medium"/>
              </a:rPr>
              <a:t>MULTI-TENANT</a:t>
            </a:r>
            <a:r>
              <a:rPr lang="en-US" b="0" cap="all" dirty="0">
                <a:solidFill>
                  <a:schemeClr val="bg1"/>
                </a:solidFill>
                <a:latin typeface="Industry_Medium"/>
              </a:rPr>
              <a:t> SECURITY</a:t>
            </a:r>
            <a:br>
              <a:rPr lang="en-US" b="0" cap="all" dirty="0">
                <a:solidFill>
                  <a:schemeClr val="bg1"/>
                </a:solidFill>
                <a:latin typeface="Industry_Medium"/>
              </a:rPr>
            </a:br>
            <a:r>
              <a:rPr lang="en-US" b="0" cap="all" dirty="0">
                <a:solidFill>
                  <a:schemeClr val="bg1"/>
                </a:solidFill>
                <a:latin typeface="Industry_Medium"/>
              </a:rPr>
              <a:t>INCIDENT RESPONSE PORTAL</a:t>
            </a:r>
          </a:p>
        </p:txBody>
      </p:sp>
      <p:pic>
        <p:nvPicPr>
          <p:cNvPr id="11" name="Graphic 10">
            <a:extLst>
              <a:ext uri="{FF2B5EF4-FFF2-40B4-BE49-F238E27FC236}">
                <a16:creationId xmlns:a16="http://schemas.microsoft.com/office/drawing/2014/main" id="{1A0174EF-D6BA-B141-A176-638B3C6814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11490" y="301520"/>
            <a:ext cx="1469632" cy="346180"/>
          </a:xfrm>
          <a:prstGeom prst="rect">
            <a:avLst/>
          </a:prstGeom>
        </p:spPr>
      </p:pic>
      <p:pic>
        <p:nvPicPr>
          <p:cNvPr id="12" name="Picture 11">
            <a:extLst>
              <a:ext uri="{FF2B5EF4-FFF2-40B4-BE49-F238E27FC236}">
                <a16:creationId xmlns:a16="http://schemas.microsoft.com/office/drawing/2014/main" id="{00097DB6-AD86-3C48-BAFD-BB4A9CB7DF58}"/>
              </a:ext>
            </a:extLst>
          </p:cNvPr>
          <p:cNvPicPr>
            <a:picLocks noChangeAspect="1"/>
          </p:cNvPicPr>
          <p:nvPr/>
        </p:nvPicPr>
        <p:blipFill>
          <a:blip r:embed="rId6"/>
          <a:stretch>
            <a:fillRect/>
          </a:stretch>
        </p:blipFill>
        <p:spPr>
          <a:xfrm>
            <a:off x="7860729" y="3180765"/>
            <a:ext cx="10204450" cy="6391096"/>
          </a:xfrm>
          <a:prstGeom prst="rect">
            <a:avLst/>
          </a:prstGeom>
        </p:spPr>
      </p:pic>
    </p:spTree>
    <p:extLst>
      <p:ext uri="{BB962C8B-B14F-4D97-AF65-F5344CB8AC3E}">
        <p14:creationId xmlns:p14="http://schemas.microsoft.com/office/powerpoint/2010/main" val="2109471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75140-D475-5B4A-A506-5ECD270AE089}"/>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23</a:t>
            </a:fld>
            <a:endParaRPr dirty="0">
              <a:latin typeface="Industry Black" panose="00000900000000000000" pitchFamily="50" charset="0"/>
            </a:endParaRPr>
          </a:p>
        </p:txBody>
      </p:sp>
      <p:sp>
        <p:nvSpPr>
          <p:cNvPr id="4" name="Rectangle 3">
            <a:extLst>
              <a:ext uri="{FF2B5EF4-FFF2-40B4-BE49-F238E27FC236}">
                <a16:creationId xmlns:a16="http://schemas.microsoft.com/office/drawing/2014/main" id="{7FD2D525-53C9-3F41-BA5F-8700299C23A6}"/>
              </a:ext>
            </a:extLst>
          </p:cNvPr>
          <p:cNvSpPr/>
          <p:nvPr/>
        </p:nvSpPr>
        <p:spPr>
          <a:xfrm>
            <a:off x="381000" y="4076700"/>
            <a:ext cx="7391400" cy="3970318"/>
          </a:xfrm>
          <a:prstGeom prst="rect">
            <a:avLst/>
          </a:prstGeom>
        </p:spPr>
        <p:txBody>
          <a:bodyPr wrap="square">
            <a:spAutoFit/>
          </a:bodyPr>
          <a:lstStyle/>
          <a:p>
            <a:pPr algn="just"/>
            <a:r>
              <a:rPr lang="en-US" sz="3600" dirty="0">
                <a:solidFill>
                  <a:srgbClr val="221C35"/>
                </a:solidFill>
                <a:latin typeface="Exo" panose="00000500000000000000" pitchFamily="2" charset="0"/>
              </a:rPr>
              <a:t>Your customers will have a unique portal to monitor and interact with all SOC operations, incidents and tickets. This creates a unique communication channel where you can assure the customer about their security status as well as prove the value of the service.</a:t>
            </a:r>
          </a:p>
        </p:txBody>
      </p:sp>
      <p:grpSp>
        <p:nvGrpSpPr>
          <p:cNvPr id="5" name="Group 4">
            <a:extLst>
              <a:ext uri="{FF2B5EF4-FFF2-40B4-BE49-F238E27FC236}">
                <a16:creationId xmlns:a16="http://schemas.microsoft.com/office/drawing/2014/main" id="{4B921020-6D7D-0C4D-BDFE-272D02CEAC0D}"/>
              </a:ext>
            </a:extLst>
          </p:cNvPr>
          <p:cNvGrpSpPr/>
          <p:nvPr/>
        </p:nvGrpSpPr>
        <p:grpSpPr>
          <a:xfrm>
            <a:off x="0" y="-888087"/>
            <a:ext cx="18288000" cy="3896472"/>
            <a:chOff x="0" y="-1087758"/>
            <a:chExt cx="18288000" cy="4783455"/>
          </a:xfrm>
        </p:grpSpPr>
        <p:sp>
          <p:nvSpPr>
            <p:cNvPr id="6" name="Rectangle 5">
              <a:extLst>
                <a:ext uri="{FF2B5EF4-FFF2-40B4-BE49-F238E27FC236}">
                  <a16:creationId xmlns:a16="http://schemas.microsoft.com/office/drawing/2014/main" id="{21CFE1D0-3A38-C54E-AEB6-C65A04AFBC72}"/>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7" name="Graphic 6">
              <a:extLst>
                <a:ext uri="{FF2B5EF4-FFF2-40B4-BE49-F238E27FC236}">
                  <a16:creationId xmlns:a16="http://schemas.microsoft.com/office/drawing/2014/main" id="{477E422F-0D32-9E47-B0B6-70951C763E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566" y="-1028700"/>
              <a:ext cx="7592384" cy="4724397"/>
            </a:xfrm>
            <a:prstGeom prst="rect">
              <a:avLst/>
            </a:prstGeom>
          </p:spPr>
        </p:pic>
        <p:pic>
          <p:nvPicPr>
            <p:cNvPr id="8" name="Graphic 7">
              <a:extLst>
                <a:ext uri="{FF2B5EF4-FFF2-40B4-BE49-F238E27FC236}">
                  <a16:creationId xmlns:a16="http://schemas.microsoft.com/office/drawing/2014/main" id="{337D26B7-FE22-6448-A373-FDE2C03BD7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8051" y="-1087758"/>
              <a:ext cx="7592384" cy="4724397"/>
            </a:xfrm>
            <a:prstGeom prst="rect">
              <a:avLst/>
            </a:prstGeom>
          </p:spPr>
        </p:pic>
        <p:cxnSp>
          <p:nvCxnSpPr>
            <p:cNvPr id="9" name="Straight Connector 8">
              <a:extLst>
                <a:ext uri="{FF2B5EF4-FFF2-40B4-BE49-F238E27FC236}">
                  <a16:creationId xmlns:a16="http://schemas.microsoft.com/office/drawing/2014/main" id="{0994216D-970D-AB48-B24B-CEEFA39FFED1}"/>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Title 7">
            <a:extLst>
              <a:ext uri="{FF2B5EF4-FFF2-40B4-BE49-F238E27FC236}">
                <a16:creationId xmlns:a16="http://schemas.microsoft.com/office/drawing/2014/main" id="{5E347003-D859-0D46-B5CB-5046C796C06B}"/>
              </a:ext>
            </a:extLst>
          </p:cNvPr>
          <p:cNvSpPr txBox="1">
            <a:spLocks/>
          </p:cNvSpPr>
          <p:nvPr/>
        </p:nvSpPr>
        <p:spPr>
          <a:xfrm>
            <a:off x="3673531" y="366681"/>
            <a:ext cx="9640656"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b="0" cap="all" dirty="0">
                <a:solidFill>
                  <a:srgbClr val="E4002B"/>
                </a:solidFill>
                <a:latin typeface="Industry_Medium"/>
              </a:rPr>
              <a:t>Soc</a:t>
            </a:r>
            <a:r>
              <a:rPr lang="en-US" b="0" cap="all" dirty="0">
                <a:solidFill>
                  <a:schemeClr val="bg1"/>
                </a:solidFill>
                <a:latin typeface="Industry_Medium"/>
              </a:rPr>
              <a:t> customer portal</a:t>
            </a:r>
          </a:p>
        </p:txBody>
      </p:sp>
      <p:pic>
        <p:nvPicPr>
          <p:cNvPr id="11" name="Graphic 10">
            <a:extLst>
              <a:ext uri="{FF2B5EF4-FFF2-40B4-BE49-F238E27FC236}">
                <a16:creationId xmlns:a16="http://schemas.microsoft.com/office/drawing/2014/main" id="{1A0174EF-D6BA-B141-A176-638B3C6814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11490" y="301520"/>
            <a:ext cx="1469632" cy="346180"/>
          </a:xfrm>
          <a:prstGeom prst="rect">
            <a:avLst/>
          </a:prstGeom>
        </p:spPr>
      </p:pic>
      <p:pic>
        <p:nvPicPr>
          <p:cNvPr id="3" name="Picture 2">
            <a:extLst>
              <a:ext uri="{FF2B5EF4-FFF2-40B4-BE49-F238E27FC236}">
                <a16:creationId xmlns:a16="http://schemas.microsoft.com/office/drawing/2014/main" id="{F4B1439A-00FC-5C4A-AC74-1FCDA6F94A3C}"/>
              </a:ext>
            </a:extLst>
          </p:cNvPr>
          <p:cNvPicPr>
            <a:picLocks noChangeAspect="1"/>
          </p:cNvPicPr>
          <p:nvPr/>
        </p:nvPicPr>
        <p:blipFill>
          <a:blip r:embed="rId6"/>
          <a:stretch>
            <a:fillRect/>
          </a:stretch>
        </p:blipFill>
        <p:spPr>
          <a:xfrm>
            <a:off x="7889752" y="3263828"/>
            <a:ext cx="10091370" cy="6433966"/>
          </a:xfrm>
          <a:prstGeom prst="rect">
            <a:avLst/>
          </a:prstGeom>
        </p:spPr>
      </p:pic>
    </p:spTree>
    <p:extLst>
      <p:ext uri="{BB962C8B-B14F-4D97-AF65-F5344CB8AC3E}">
        <p14:creationId xmlns:p14="http://schemas.microsoft.com/office/powerpoint/2010/main" val="93913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640A043-DCDB-47F2-9B1E-19B0D19DAD22}"/>
              </a:ext>
            </a:extLst>
          </p:cNvPr>
          <p:cNvGrpSpPr/>
          <p:nvPr/>
        </p:nvGrpSpPr>
        <p:grpSpPr>
          <a:xfrm>
            <a:off x="0" y="-888087"/>
            <a:ext cx="18288000" cy="3896472"/>
            <a:chOff x="0" y="-1087758"/>
            <a:chExt cx="18288000" cy="4783455"/>
          </a:xfrm>
        </p:grpSpPr>
        <p:sp>
          <p:nvSpPr>
            <p:cNvPr id="58" name="Rectangle 57">
              <a:extLst>
                <a:ext uri="{FF2B5EF4-FFF2-40B4-BE49-F238E27FC236}">
                  <a16:creationId xmlns:a16="http://schemas.microsoft.com/office/drawing/2014/main" id="{407C62D7-2200-4725-A7A2-CE8E9F44A419}"/>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9" name="Graphic 58">
              <a:extLst>
                <a:ext uri="{FF2B5EF4-FFF2-40B4-BE49-F238E27FC236}">
                  <a16:creationId xmlns:a16="http://schemas.microsoft.com/office/drawing/2014/main" id="{7D0EB6E8-A637-40A4-97AD-00C1D0C298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60" name="Graphic 59">
              <a:extLst>
                <a:ext uri="{FF2B5EF4-FFF2-40B4-BE49-F238E27FC236}">
                  <a16:creationId xmlns:a16="http://schemas.microsoft.com/office/drawing/2014/main" id="{A867155C-277A-45A1-B7E5-FC1C1678B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61" name="Straight Connector 60">
              <a:extLst>
                <a:ext uri="{FF2B5EF4-FFF2-40B4-BE49-F238E27FC236}">
                  <a16:creationId xmlns:a16="http://schemas.microsoft.com/office/drawing/2014/main" id="{5AA13BC8-ED1B-4A8A-A3F4-117C2B56520B}"/>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57201" y="4233866"/>
            <a:ext cx="8275071" cy="1384995"/>
          </a:xfrm>
          <a:prstGeom prst="rect">
            <a:avLst/>
          </a:prstGeom>
          <a:noFill/>
        </p:spPr>
        <p:txBody>
          <a:bodyPr wrap="square" rtlCol="0">
            <a:spAutoFit/>
          </a:bodyPr>
          <a:lstStyle/>
          <a:p>
            <a:pPr algn="r"/>
            <a:r>
              <a:rPr lang="en-US" sz="2800" b="1" dirty="0">
                <a:latin typeface="Industry Black" panose="00000900000000000000" pitchFamily="50" charset="0"/>
              </a:rPr>
              <a:t>AEP – Advanced Endpoint Protection</a:t>
            </a:r>
          </a:p>
          <a:p>
            <a:pPr algn="r"/>
            <a:r>
              <a:rPr lang="en-US" sz="2800" b="1" dirty="0">
                <a:latin typeface="Industry Black" panose="00000900000000000000" pitchFamily="50" charset="0"/>
              </a:rPr>
              <a:t>w/Full RMM Suite, Remote Control &amp; Patching and Service Desk</a:t>
            </a:r>
            <a:endParaRPr lang="uk-UA" sz="2800" dirty="0">
              <a:latin typeface="+mj-lt"/>
            </a:endParaRPr>
          </a:p>
        </p:txBody>
      </p:sp>
      <p:sp>
        <p:nvSpPr>
          <p:cNvPr id="16" name="TextBox 15"/>
          <p:cNvSpPr txBox="1"/>
          <p:nvPr/>
        </p:nvSpPr>
        <p:spPr>
          <a:xfrm>
            <a:off x="9366454" y="4233866"/>
            <a:ext cx="7918393" cy="523220"/>
          </a:xfrm>
          <a:prstGeom prst="rect">
            <a:avLst/>
          </a:prstGeom>
          <a:noFill/>
        </p:spPr>
        <p:txBody>
          <a:bodyPr wrap="square" rtlCol="0">
            <a:spAutoFit/>
          </a:bodyPr>
          <a:lstStyle/>
          <a:p>
            <a:r>
              <a:rPr lang="en-US" sz="2800" b="1" dirty="0">
                <a:latin typeface="Industry Black" panose="00000900000000000000" pitchFamily="50" charset="0"/>
              </a:rPr>
              <a:t>SEG – Secure Email Gateway	</a:t>
            </a:r>
            <a:endParaRPr lang="en-US" sz="2800" dirty="0">
              <a:latin typeface="Industry Black" panose="00000900000000000000" pitchFamily="50" charset="0"/>
            </a:endParaRPr>
          </a:p>
        </p:txBody>
      </p:sp>
      <p:sp>
        <p:nvSpPr>
          <p:cNvPr id="12" name="TextBox 11"/>
          <p:cNvSpPr txBox="1"/>
          <p:nvPr/>
        </p:nvSpPr>
        <p:spPr>
          <a:xfrm>
            <a:off x="0" y="6182218"/>
            <a:ext cx="8732272" cy="1384995"/>
          </a:xfrm>
          <a:prstGeom prst="rect">
            <a:avLst/>
          </a:prstGeom>
          <a:noFill/>
        </p:spPr>
        <p:txBody>
          <a:bodyPr wrap="square" rtlCol="0">
            <a:spAutoFit/>
          </a:bodyPr>
          <a:lstStyle/>
          <a:p>
            <a:pPr algn="r"/>
            <a:r>
              <a:rPr lang="en-US" sz="2800" b="1" dirty="0">
                <a:latin typeface="Industry Black" panose="00000900000000000000" pitchFamily="50" charset="0"/>
              </a:rPr>
              <a:t>SIG – Secure Internet Gateway</a:t>
            </a:r>
          </a:p>
          <a:p>
            <a:pPr algn="r"/>
            <a:endParaRPr lang="en-US" sz="2800" b="1" dirty="0">
              <a:latin typeface="Industry Black" panose="00000900000000000000" pitchFamily="50" charset="0"/>
            </a:endParaRPr>
          </a:p>
          <a:p>
            <a:pPr algn="r"/>
            <a:r>
              <a:rPr lang="en-US" sz="2800" b="1" dirty="0">
                <a:latin typeface="Industry Black" panose="00000900000000000000" pitchFamily="50" charset="0"/>
              </a:rPr>
              <a:t>Retail/Home User – Comodo Internet Security Pro</a:t>
            </a:r>
            <a:endParaRPr lang="en-US" sz="2800" dirty="0">
              <a:latin typeface="Industry Black" panose="00000900000000000000" pitchFamily="50" charset="0"/>
            </a:endParaRPr>
          </a:p>
        </p:txBody>
      </p:sp>
      <p:sp>
        <p:nvSpPr>
          <p:cNvPr id="20" name="TextBox 19"/>
          <p:cNvSpPr txBox="1"/>
          <p:nvPr/>
        </p:nvSpPr>
        <p:spPr>
          <a:xfrm>
            <a:off x="9366454" y="6182218"/>
            <a:ext cx="7918393" cy="1384995"/>
          </a:xfrm>
          <a:prstGeom prst="rect">
            <a:avLst/>
          </a:prstGeom>
          <a:noFill/>
        </p:spPr>
        <p:txBody>
          <a:bodyPr wrap="square" rtlCol="0">
            <a:spAutoFit/>
          </a:bodyPr>
          <a:lstStyle/>
          <a:p>
            <a:r>
              <a:rPr lang="en-US" sz="2800" b="1" dirty="0">
                <a:latin typeface="Industry Black" panose="00000900000000000000" pitchFamily="50" charset="0"/>
              </a:rPr>
              <a:t>MDR/</a:t>
            </a:r>
            <a:r>
              <a:rPr lang="en-US" sz="2800" b="1" dirty="0" err="1">
                <a:latin typeface="Industry Black" panose="00000900000000000000" pitchFamily="50" charset="0"/>
              </a:rPr>
              <a:t>SOCaaP</a:t>
            </a:r>
            <a:r>
              <a:rPr lang="en-US" sz="2800" b="1" dirty="0">
                <a:latin typeface="Industry Black" panose="00000900000000000000" pitchFamily="50" charset="0"/>
              </a:rPr>
              <a:t> – SOC as a Platform</a:t>
            </a:r>
          </a:p>
          <a:p>
            <a:endParaRPr lang="en-US" sz="2800" b="1" dirty="0">
              <a:latin typeface="Industry Black" panose="00000900000000000000" pitchFamily="50" charset="0"/>
            </a:endParaRPr>
          </a:p>
          <a:p>
            <a:r>
              <a:rPr lang="en-US" sz="2800" b="1" dirty="0">
                <a:latin typeface="Industry Black" panose="00000900000000000000" pitchFamily="50" charset="0"/>
              </a:rPr>
              <a:t>Available in 1 user/3 user license keys</a:t>
            </a:r>
            <a:endParaRPr lang="en-US" sz="2800" dirty="0">
              <a:latin typeface="Industry Black" panose="00000900000000000000" pitchFamily="50" charset="0"/>
            </a:endParaRPr>
          </a:p>
        </p:txBody>
      </p:sp>
      <p:sp>
        <p:nvSpPr>
          <p:cNvPr id="29" name="TextBox 28"/>
          <p:cNvSpPr txBox="1"/>
          <p:nvPr/>
        </p:nvSpPr>
        <p:spPr>
          <a:xfrm>
            <a:off x="457200" y="8193615"/>
            <a:ext cx="8275072" cy="1815882"/>
          </a:xfrm>
          <a:prstGeom prst="rect">
            <a:avLst/>
          </a:prstGeom>
          <a:noFill/>
        </p:spPr>
        <p:txBody>
          <a:bodyPr wrap="square" rtlCol="0">
            <a:spAutoFit/>
          </a:bodyPr>
          <a:lstStyle/>
          <a:p>
            <a:pPr algn="r"/>
            <a:r>
              <a:rPr lang="en-US" sz="2800" b="1" dirty="0">
                <a:latin typeface="Industry Black" panose="00000900000000000000" pitchFamily="50" charset="0"/>
              </a:rPr>
              <a:t>1 Hour POC’s for Each Product/Module</a:t>
            </a:r>
          </a:p>
          <a:p>
            <a:pPr algn="r"/>
            <a:endParaRPr lang="en-US" sz="2800" b="1" dirty="0">
              <a:latin typeface="Industry Black" panose="00000900000000000000" pitchFamily="50" charset="0"/>
            </a:endParaRPr>
          </a:p>
          <a:p>
            <a:pPr algn="r"/>
            <a:r>
              <a:rPr lang="en-US" sz="2800" b="1" dirty="0">
                <a:latin typeface="Industry Black" panose="00000900000000000000" pitchFamily="50" charset="0"/>
              </a:rPr>
              <a:t>ANY Partner can request and get 20 User NFR licenses for ALL the Comodo Products….	</a:t>
            </a:r>
            <a:endParaRPr lang="en-US" sz="2800" dirty="0">
              <a:latin typeface="Industry Black" panose="00000900000000000000" pitchFamily="50" charset="0"/>
            </a:endParaRPr>
          </a:p>
        </p:txBody>
      </p:sp>
      <p:sp>
        <p:nvSpPr>
          <p:cNvPr id="26" name="TextBox 25"/>
          <p:cNvSpPr txBox="1"/>
          <p:nvPr/>
        </p:nvSpPr>
        <p:spPr>
          <a:xfrm>
            <a:off x="9366454" y="8193615"/>
            <a:ext cx="7918393" cy="1815882"/>
          </a:xfrm>
          <a:prstGeom prst="rect">
            <a:avLst/>
          </a:prstGeom>
          <a:noFill/>
        </p:spPr>
        <p:txBody>
          <a:bodyPr wrap="square" rtlCol="0">
            <a:spAutoFit/>
          </a:bodyPr>
          <a:lstStyle/>
          <a:p>
            <a:r>
              <a:rPr lang="en-US" sz="2800" b="1" dirty="0">
                <a:latin typeface="Industry Black" panose="00000900000000000000" pitchFamily="50" charset="0"/>
              </a:rPr>
              <a:t>MDR/SOC is last step after AEP is deployed</a:t>
            </a:r>
          </a:p>
          <a:p>
            <a:r>
              <a:rPr lang="en-US" sz="2800" b="1" dirty="0">
                <a:latin typeface="Industry Black" panose="00000900000000000000" pitchFamily="50" charset="0"/>
              </a:rPr>
              <a:t> / 48 Hour Setup Time…</a:t>
            </a:r>
          </a:p>
          <a:p>
            <a:endParaRPr lang="en-US" sz="2800" b="1" dirty="0">
              <a:latin typeface="Industry Black" panose="00000900000000000000" pitchFamily="50" charset="0"/>
            </a:endParaRPr>
          </a:p>
          <a:p>
            <a:r>
              <a:rPr lang="en-US" sz="2800" b="1" dirty="0">
                <a:latin typeface="Industry Black" panose="00000900000000000000" pitchFamily="50" charset="0"/>
              </a:rPr>
              <a:t>Available in Spanish and Portuguese</a:t>
            </a:r>
          </a:p>
        </p:txBody>
      </p:sp>
      <p:sp>
        <p:nvSpPr>
          <p:cNvPr id="32" name="Title 7">
            <a:extLst>
              <a:ext uri="{FF2B5EF4-FFF2-40B4-BE49-F238E27FC236}">
                <a16:creationId xmlns:a16="http://schemas.microsoft.com/office/drawing/2014/main" id="{2BAD3FBA-D3C8-4B21-9EB5-807801080D2F}"/>
              </a:ext>
            </a:extLst>
          </p:cNvPr>
          <p:cNvSpPr txBox="1">
            <a:spLocks/>
          </p:cNvSpPr>
          <p:nvPr/>
        </p:nvSpPr>
        <p:spPr>
          <a:xfrm>
            <a:off x="6696076" y="301520"/>
            <a:ext cx="5800724"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r>
              <a:rPr lang="en-US" dirty="0">
                <a:solidFill>
                  <a:schemeClr val="bg2"/>
                </a:solidFill>
                <a:latin typeface="Industry Black" panose="00000900000000000000" pitchFamily="50" charset="0"/>
              </a:rPr>
              <a:t>Product Summary</a:t>
            </a:r>
          </a:p>
        </p:txBody>
      </p:sp>
      <p:grpSp>
        <p:nvGrpSpPr>
          <p:cNvPr id="45" name="Group 44">
            <a:extLst>
              <a:ext uri="{FF2B5EF4-FFF2-40B4-BE49-F238E27FC236}">
                <a16:creationId xmlns:a16="http://schemas.microsoft.com/office/drawing/2014/main" id="{D8F01321-D083-4FD2-AB1A-3D0B6E31044C}"/>
              </a:ext>
            </a:extLst>
          </p:cNvPr>
          <p:cNvGrpSpPr/>
          <p:nvPr/>
        </p:nvGrpSpPr>
        <p:grpSpPr>
          <a:xfrm>
            <a:off x="653775" y="2499773"/>
            <a:ext cx="17425358" cy="1350903"/>
            <a:chOff x="659271" y="7527907"/>
            <a:chExt cx="17425358" cy="1350903"/>
          </a:xfrm>
        </p:grpSpPr>
        <p:pic>
          <p:nvPicPr>
            <p:cNvPr id="33" name="Picture 32">
              <a:extLst>
                <a:ext uri="{FF2B5EF4-FFF2-40B4-BE49-F238E27FC236}">
                  <a16:creationId xmlns:a16="http://schemas.microsoft.com/office/drawing/2014/main" id="{78E21803-1CE8-4FAD-A928-6F58EFFB5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520" y="7808965"/>
              <a:ext cx="1501921" cy="743056"/>
            </a:xfrm>
            <a:prstGeom prst="rect">
              <a:avLst/>
            </a:prstGeom>
          </p:spPr>
        </p:pic>
        <p:pic>
          <p:nvPicPr>
            <p:cNvPr id="11" name="Picture 10">
              <a:extLst>
                <a:ext uri="{FF2B5EF4-FFF2-40B4-BE49-F238E27FC236}">
                  <a16:creationId xmlns:a16="http://schemas.microsoft.com/office/drawing/2014/main" id="{205A064F-8392-4D66-9578-8E1F70FA57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191" y="7715850"/>
              <a:ext cx="1309540" cy="1045213"/>
            </a:xfrm>
            <a:prstGeom prst="rect">
              <a:avLst/>
            </a:prstGeom>
          </p:spPr>
        </p:pic>
        <p:pic>
          <p:nvPicPr>
            <p:cNvPr id="18" name="Picture 17">
              <a:extLst>
                <a:ext uri="{FF2B5EF4-FFF2-40B4-BE49-F238E27FC236}">
                  <a16:creationId xmlns:a16="http://schemas.microsoft.com/office/drawing/2014/main" id="{AC136042-D57D-46F6-B30A-64C686827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7419" y="7789962"/>
              <a:ext cx="1651158" cy="826795"/>
            </a:xfrm>
            <a:prstGeom prst="rect">
              <a:avLst/>
            </a:prstGeom>
          </p:spPr>
        </p:pic>
        <p:pic>
          <p:nvPicPr>
            <p:cNvPr id="6" name="Picture 5">
              <a:extLst>
                <a:ext uri="{FF2B5EF4-FFF2-40B4-BE49-F238E27FC236}">
                  <a16:creationId xmlns:a16="http://schemas.microsoft.com/office/drawing/2014/main" id="{F234C073-975E-486A-A9FF-0100D3A24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9886" y="7527907"/>
              <a:ext cx="2053373" cy="1350903"/>
            </a:xfrm>
            <a:prstGeom prst="rect">
              <a:avLst/>
            </a:prstGeom>
          </p:spPr>
        </p:pic>
        <p:pic>
          <p:nvPicPr>
            <p:cNvPr id="28" name="Picture 27">
              <a:extLst>
                <a:ext uri="{FF2B5EF4-FFF2-40B4-BE49-F238E27FC236}">
                  <a16:creationId xmlns:a16="http://schemas.microsoft.com/office/drawing/2014/main" id="{B220E45D-5D28-46B2-BEF5-253EBF5073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6287" y="7951857"/>
              <a:ext cx="1939155" cy="426411"/>
            </a:xfrm>
            <a:prstGeom prst="rect">
              <a:avLst/>
            </a:prstGeom>
          </p:spPr>
        </p:pic>
        <p:pic>
          <p:nvPicPr>
            <p:cNvPr id="35" name="Picture 34">
              <a:extLst>
                <a:ext uri="{FF2B5EF4-FFF2-40B4-BE49-F238E27FC236}">
                  <a16:creationId xmlns:a16="http://schemas.microsoft.com/office/drawing/2014/main" id="{46503867-7579-4050-870A-B24828A6AD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271" y="7994381"/>
              <a:ext cx="2547938" cy="435326"/>
            </a:xfrm>
            <a:prstGeom prst="rect">
              <a:avLst/>
            </a:prstGeom>
          </p:spPr>
        </p:pic>
        <p:pic>
          <p:nvPicPr>
            <p:cNvPr id="40" name="Picture 39">
              <a:extLst>
                <a:ext uri="{FF2B5EF4-FFF2-40B4-BE49-F238E27FC236}">
                  <a16:creationId xmlns:a16="http://schemas.microsoft.com/office/drawing/2014/main" id="{4E053F41-3A75-4175-B271-0B5B3642A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03726" y="7818255"/>
              <a:ext cx="1564303" cy="770210"/>
            </a:xfrm>
            <a:prstGeom prst="rect">
              <a:avLst/>
            </a:prstGeom>
          </p:spPr>
        </p:pic>
        <p:pic>
          <p:nvPicPr>
            <p:cNvPr id="43" name="Picture 42">
              <a:extLst>
                <a:ext uri="{FF2B5EF4-FFF2-40B4-BE49-F238E27FC236}">
                  <a16:creationId xmlns:a16="http://schemas.microsoft.com/office/drawing/2014/main" id="{E78EBE58-B60A-46D1-AE27-892765D5B8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41423" y="7746157"/>
              <a:ext cx="2743206" cy="914402"/>
            </a:xfrm>
            <a:prstGeom prst="rect">
              <a:avLst/>
            </a:prstGeom>
          </p:spPr>
        </p:pic>
      </p:grpSp>
      <p:sp>
        <p:nvSpPr>
          <p:cNvPr id="46" name="Slide Number Placeholder 8">
            <a:extLst>
              <a:ext uri="{FF2B5EF4-FFF2-40B4-BE49-F238E27FC236}">
                <a16:creationId xmlns:a16="http://schemas.microsoft.com/office/drawing/2014/main" id="{C0BB1236-BB8A-4508-AC32-30FF5E6F29C6}"/>
              </a:ext>
            </a:extLst>
          </p:cNvPr>
          <p:cNvSpPr>
            <a:spLocks noGrp="1"/>
          </p:cNvSpPr>
          <p:nvPr>
            <p:ph type="sldNum" sz="quarter" idx="4"/>
          </p:nvPr>
        </p:nvSpPr>
        <p:spPr>
          <a:xfrm>
            <a:off x="17420967" y="9513327"/>
            <a:ext cx="867033"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24</a:t>
            </a:fld>
            <a:endParaRPr dirty="0">
              <a:latin typeface="Industry Black" panose="00000900000000000000" pitchFamily="50" charset="0"/>
            </a:endParaRPr>
          </a:p>
        </p:txBody>
      </p:sp>
      <p:cxnSp>
        <p:nvCxnSpPr>
          <p:cNvPr id="48" name="Straight Connector 47">
            <a:extLst>
              <a:ext uri="{FF2B5EF4-FFF2-40B4-BE49-F238E27FC236}">
                <a16:creationId xmlns:a16="http://schemas.microsoft.com/office/drawing/2014/main" id="{375D4272-E1E2-4055-B573-7391EA8601FA}"/>
              </a:ext>
            </a:extLst>
          </p:cNvPr>
          <p:cNvCxnSpPr>
            <a:cxnSpLocks/>
          </p:cNvCxnSpPr>
          <p:nvPr/>
        </p:nvCxnSpPr>
        <p:spPr>
          <a:xfrm flipH="1">
            <a:off x="8001000" y="5786280"/>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CCB3BA6-2505-48B1-A5E8-AAE052C29475}"/>
              </a:ext>
            </a:extLst>
          </p:cNvPr>
          <p:cNvCxnSpPr>
            <a:cxnSpLocks/>
          </p:cNvCxnSpPr>
          <p:nvPr/>
        </p:nvCxnSpPr>
        <p:spPr>
          <a:xfrm flipH="1">
            <a:off x="8001000" y="7767480"/>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CC210A8-FBCF-497A-98E7-1E98898426E8}"/>
              </a:ext>
            </a:extLst>
          </p:cNvPr>
          <p:cNvCxnSpPr>
            <a:cxnSpLocks/>
          </p:cNvCxnSpPr>
          <p:nvPr/>
        </p:nvCxnSpPr>
        <p:spPr>
          <a:xfrm flipH="1">
            <a:off x="9471095" y="5768799"/>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644561-ECA0-4E69-A7C9-74646B4C60AA}"/>
              </a:ext>
            </a:extLst>
          </p:cNvPr>
          <p:cNvCxnSpPr>
            <a:cxnSpLocks/>
          </p:cNvCxnSpPr>
          <p:nvPr/>
        </p:nvCxnSpPr>
        <p:spPr>
          <a:xfrm flipH="1">
            <a:off x="9471095" y="7749999"/>
            <a:ext cx="6096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03CE7607-F312-4D34-9C76-0FE6731BD0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511490" y="301520"/>
            <a:ext cx="1469632" cy="346180"/>
          </a:xfrm>
          <a:prstGeom prst="rect">
            <a:avLst/>
          </a:prstGeom>
        </p:spPr>
      </p:pic>
      <p:cxnSp>
        <p:nvCxnSpPr>
          <p:cNvPr id="53" name="Straight Connector 52">
            <a:extLst>
              <a:ext uri="{FF2B5EF4-FFF2-40B4-BE49-F238E27FC236}">
                <a16:creationId xmlns:a16="http://schemas.microsoft.com/office/drawing/2014/main" id="{A902E8CB-47C2-4C91-A732-E1E13529E517}"/>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 name="Rectangle 9">
            <a:extLst>
              <a:ext uri="{FF2B5EF4-FFF2-40B4-BE49-F238E27FC236}">
                <a16:creationId xmlns:a16="http://schemas.microsoft.com/office/drawing/2014/main" id="{AFC5A949-3B4F-4FB8-9692-01AE75084B53}"/>
              </a:ext>
            </a:extLst>
          </p:cNvPr>
          <p:cNvSpPr>
            <a:spLocks noChangeArrowheads="1"/>
          </p:cNvSpPr>
          <p:nvPr/>
        </p:nvSpPr>
        <p:spPr bwMode="auto">
          <a:xfrm>
            <a:off x="3789904" y="1163169"/>
            <a:ext cx="10494338" cy="6345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eaLnBrk="1" hangingPunct="1">
              <a:lnSpc>
                <a:spcPct val="150000"/>
              </a:lnSpc>
            </a:pPr>
            <a:r>
              <a:rPr lang="en-US" sz="2800" dirty="0">
                <a:solidFill>
                  <a:srgbClr val="EA0029"/>
                </a:solidFill>
                <a:latin typeface="Industry Book" panose="00000500000000000000" pitchFamily="50" charset="0"/>
                <a:cs typeface="Open Sans Light" charset="0"/>
              </a:rPr>
              <a:t>Industry Recognition and Awards in Cybersecurity</a:t>
            </a:r>
          </a:p>
        </p:txBody>
      </p:sp>
      <p:pic>
        <p:nvPicPr>
          <p:cNvPr id="3" name="Picture 2">
            <a:extLst>
              <a:ext uri="{FF2B5EF4-FFF2-40B4-BE49-F238E27FC236}">
                <a16:creationId xmlns:a16="http://schemas.microsoft.com/office/drawing/2014/main" id="{56B97AF3-84C6-484A-A0AC-5D614735772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972410" y="1347968"/>
            <a:ext cx="3008712" cy="470111"/>
          </a:xfrm>
          <a:prstGeom prst="rect">
            <a:avLst/>
          </a:prstGeom>
        </p:spPr>
      </p:pic>
    </p:spTree>
    <p:extLst>
      <p:ext uri="{BB962C8B-B14F-4D97-AF65-F5344CB8AC3E}">
        <p14:creationId xmlns:p14="http://schemas.microsoft.com/office/powerpoint/2010/main" val="3785083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C9E44F-CAEC-924E-9A39-642A6CB2DC4A}"/>
              </a:ext>
            </a:extLst>
          </p:cNvPr>
          <p:cNvSpPr>
            <a:spLocks noGrp="1"/>
          </p:cNvSpPr>
          <p:nvPr>
            <p:ph type="sldNum" sz="quarter" idx="4"/>
          </p:nvPr>
        </p:nvSpPr>
        <p:spPr/>
        <p:txBody>
          <a:bodyPr/>
          <a:lstStyle/>
          <a:p>
            <a:r>
              <a:rPr lang="en-US">
                <a:latin typeface="Industry Black" panose="00000900000000000000" pitchFamily="50" charset="0"/>
              </a:rPr>
              <a:t>0</a:t>
            </a:r>
            <a:fld id="{37D409AB-2201-4E18-8A34-C31753AD9B06}" type="slidenum">
              <a:rPr smtClean="0">
                <a:latin typeface="Industry Black" panose="00000900000000000000" pitchFamily="50" charset="0"/>
              </a:rPr>
              <a:pPr/>
              <a:t>3</a:t>
            </a:fld>
            <a:endParaRPr dirty="0">
              <a:latin typeface="Industry Black" panose="00000900000000000000" pitchFamily="50" charset="0"/>
            </a:endParaRPr>
          </a:p>
        </p:txBody>
      </p:sp>
      <p:pic>
        <p:nvPicPr>
          <p:cNvPr id="3" name="Picture 2" descr="A close up of a sign&#10;&#10;Description automatically generated">
            <a:extLst>
              <a:ext uri="{FF2B5EF4-FFF2-40B4-BE49-F238E27FC236}">
                <a16:creationId xmlns:a16="http://schemas.microsoft.com/office/drawing/2014/main" id="{15068092-899C-D842-B06E-1F2AB3A7E711}"/>
              </a:ext>
            </a:extLst>
          </p:cNvPr>
          <p:cNvPicPr>
            <a:picLocks noChangeAspect="1"/>
          </p:cNvPicPr>
          <p:nvPr/>
        </p:nvPicPr>
        <p:blipFill>
          <a:blip r:embed="rId3"/>
          <a:stretch>
            <a:fillRect/>
          </a:stretch>
        </p:blipFill>
        <p:spPr>
          <a:xfrm>
            <a:off x="1371600" y="2224852"/>
            <a:ext cx="15010668" cy="7315200"/>
          </a:xfrm>
          <a:prstGeom prst="rect">
            <a:avLst/>
          </a:prstGeom>
        </p:spPr>
      </p:pic>
      <p:grpSp>
        <p:nvGrpSpPr>
          <p:cNvPr id="4" name="Group 3">
            <a:extLst>
              <a:ext uri="{FF2B5EF4-FFF2-40B4-BE49-F238E27FC236}">
                <a16:creationId xmlns:a16="http://schemas.microsoft.com/office/drawing/2014/main" id="{A51A215E-9543-E245-B051-F8D16E3C02AC}"/>
              </a:ext>
            </a:extLst>
          </p:cNvPr>
          <p:cNvGrpSpPr/>
          <p:nvPr/>
        </p:nvGrpSpPr>
        <p:grpSpPr>
          <a:xfrm>
            <a:off x="0" y="-952500"/>
            <a:ext cx="18288000" cy="3896472"/>
            <a:chOff x="0" y="-1087758"/>
            <a:chExt cx="18288000" cy="4783455"/>
          </a:xfrm>
        </p:grpSpPr>
        <p:sp>
          <p:nvSpPr>
            <p:cNvPr id="5" name="Rectangle 4">
              <a:extLst>
                <a:ext uri="{FF2B5EF4-FFF2-40B4-BE49-F238E27FC236}">
                  <a16:creationId xmlns:a16="http://schemas.microsoft.com/office/drawing/2014/main" id="{67696F6E-509F-6840-A805-41F4C06EBEAD}"/>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6" name="Graphic 5">
              <a:extLst>
                <a:ext uri="{FF2B5EF4-FFF2-40B4-BE49-F238E27FC236}">
                  <a16:creationId xmlns:a16="http://schemas.microsoft.com/office/drawing/2014/main" id="{7F08DB94-FB33-3842-8132-874895BD39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566" y="-1028700"/>
              <a:ext cx="7592384" cy="4724397"/>
            </a:xfrm>
            <a:prstGeom prst="rect">
              <a:avLst/>
            </a:prstGeom>
          </p:spPr>
        </p:pic>
        <p:pic>
          <p:nvPicPr>
            <p:cNvPr id="7" name="Graphic 6">
              <a:extLst>
                <a:ext uri="{FF2B5EF4-FFF2-40B4-BE49-F238E27FC236}">
                  <a16:creationId xmlns:a16="http://schemas.microsoft.com/office/drawing/2014/main" id="{9A1F1126-D472-2A45-92B9-CE1B74173E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8051" y="-1087758"/>
              <a:ext cx="7592384" cy="4724397"/>
            </a:xfrm>
            <a:prstGeom prst="rect">
              <a:avLst/>
            </a:prstGeom>
          </p:spPr>
        </p:pic>
        <p:cxnSp>
          <p:nvCxnSpPr>
            <p:cNvPr id="8" name="Straight Connector 7">
              <a:extLst>
                <a:ext uri="{FF2B5EF4-FFF2-40B4-BE49-F238E27FC236}">
                  <a16:creationId xmlns:a16="http://schemas.microsoft.com/office/drawing/2014/main" id="{7864DCCB-E4CE-A247-A787-2C27FB91B7EC}"/>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 name="Title 7">
            <a:extLst>
              <a:ext uri="{FF2B5EF4-FFF2-40B4-BE49-F238E27FC236}">
                <a16:creationId xmlns:a16="http://schemas.microsoft.com/office/drawing/2014/main" id="{D14EB155-099C-2F43-805E-B0905EA84F79}"/>
              </a:ext>
            </a:extLst>
          </p:cNvPr>
          <p:cNvSpPr txBox="1">
            <a:spLocks/>
          </p:cNvSpPr>
          <p:nvPr/>
        </p:nvSpPr>
        <p:spPr>
          <a:xfrm>
            <a:off x="5405072" y="294201"/>
            <a:ext cx="7592384"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dirty="0">
                <a:solidFill>
                  <a:schemeClr val="bg2"/>
                </a:solidFill>
                <a:latin typeface="Industry Black" panose="00000900000000000000" pitchFamily="50" charset="0"/>
              </a:rPr>
              <a:t>Day to Day in Cybersecurity….</a:t>
            </a:r>
          </a:p>
        </p:txBody>
      </p:sp>
      <p:pic>
        <p:nvPicPr>
          <p:cNvPr id="10" name="Graphic 9">
            <a:extLst>
              <a:ext uri="{FF2B5EF4-FFF2-40B4-BE49-F238E27FC236}">
                <a16:creationId xmlns:a16="http://schemas.microsoft.com/office/drawing/2014/main" id="{8E00DFBF-B415-F448-808F-04ADC5FB34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11490" y="301520"/>
            <a:ext cx="1469632" cy="346180"/>
          </a:xfrm>
          <a:prstGeom prst="rect">
            <a:avLst/>
          </a:prstGeom>
        </p:spPr>
      </p:pic>
    </p:spTree>
    <p:extLst>
      <p:ext uri="{BB962C8B-B14F-4D97-AF65-F5344CB8AC3E}">
        <p14:creationId xmlns:p14="http://schemas.microsoft.com/office/powerpoint/2010/main" val="60261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F2F8531E-AB9C-4628-A8DB-A9F1D9993F05}"/>
              </a:ext>
            </a:extLst>
          </p:cNvPr>
          <p:cNvGrpSpPr/>
          <p:nvPr/>
        </p:nvGrpSpPr>
        <p:grpSpPr>
          <a:xfrm>
            <a:off x="0" y="-888087"/>
            <a:ext cx="18288000" cy="3896472"/>
            <a:chOff x="0" y="-1087758"/>
            <a:chExt cx="18288000" cy="4783455"/>
          </a:xfrm>
        </p:grpSpPr>
        <p:sp>
          <p:nvSpPr>
            <p:cNvPr id="87" name="Rectangle 86">
              <a:extLst>
                <a:ext uri="{FF2B5EF4-FFF2-40B4-BE49-F238E27FC236}">
                  <a16:creationId xmlns:a16="http://schemas.microsoft.com/office/drawing/2014/main" id="{4F9B554C-EBA4-4C66-BBD8-01A4F5E66C0F}"/>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88" name="Graphic 87">
              <a:extLst>
                <a:ext uri="{FF2B5EF4-FFF2-40B4-BE49-F238E27FC236}">
                  <a16:creationId xmlns:a16="http://schemas.microsoft.com/office/drawing/2014/main" id="{DEA2DF6C-B744-4D86-B5DB-F13A057828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89" name="Graphic 88">
              <a:extLst>
                <a:ext uri="{FF2B5EF4-FFF2-40B4-BE49-F238E27FC236}">
                  <a16:creationId xmlns:a16="http://schemas.microsoft.com/office/drawing/2014/main" id="{7FE3FB27-47CD-436B-A66E-7BA18C1F6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90" name="Straight Connector 89">
              <a:extLst>
                <a:ext uri="{FF2B5EF4-FFF2-40B4-BE49-F238E27FC236}">
                  <a16:creationId xmlns:a16="http://schemas.microsoft.com/office/drawing/2014/main" id="{8BAED672-B6D8-4156-938A-D7B9A723B193}"/>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graphicFrame>
        <p:nvGraphicFramePr>
          <p:cNvPr id="43" name="Diagram 42">
            <a:extLst>
              <a:ext uri="{FF2B5EF4-FFF2-40B4-BE49-F238E27FC236}">
                <a16:creationId xmlns:a16="http://schemas.microsoft.com/office/drawing/2014/main" id="{B8F7F1AC-B044-40C0-B0D3-3883EB640550}"/>
              </a:ext>
            </a:extLst>
          </p:cNvPr>
          <p:cNvGraphicFramePr/>
          <p:nvPr>
            <p:extLst>
              <p:ext uri="{D42A27DB-BD31-4B8C-83A1-F6EECF244321}">
                <p14:modId xmlns:p14="http://schemas.microsoft.com/office/powerpoint/2010/main" val="1735607810"/>
              </p:ext>
            </p:extLst>
          </p:nvPr>
        </p:nvGraphicFramePr>
        <p:xfrm>
          <a:off x="-1318027" y="114300"/>
          <a:ext cx="20100599" cy="134003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5" name="Rectangle 9">
            <a:extLst>
              <a:ext uri="{FF2B5EF4-FFF2-40B4-BE49-F238E27FC236}">
                <a16:creationId xmlns:a16="http://schemas.microsoft.com/office/drawing/2014/main" id="{014A52B1-AD62-4CE6-8071-59FF3A6863B3}"/>
              </a:ext>
            </a:extLst>
          </p:cNvPr>
          <p:cNvSpPr>
            <a:spLocks noChangeArrowheads="1"/>
          </p:cNvSpPr>
          <p:nvPr/>
        </p:nvSpPr>
        <p:spPr bwMode="auto">
          <a:xfrm>
            <a:off x="5144617" y="3754753"/>
            <a:ext cx="5612440" cy="47961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eaLnBrk="1" hangingPunct="1">
              <a:lnSpc>
                <a:spcPct val="150000"/>
              </a:lnSpc>
            </a:pPr>
            <a:r>
              <a:rPr lang="en-US" sz="2000" b="1" dirty="0">
                <a:latin typeface="Industry Book" panose="00000500000000000000" pitchFamily="50" charset="0"/>
                <a:cs typeface="Open Sans Light" charset="0"/>
              </a:rPr>
              <a:t>Reliance on previously known bad indicators</a:t>
            </a:r>
          </a:p>
        </p:txBody>
      </p:sp>
      <p:sp>
        <p:nvSpPr>
          <p:cNvPr id="3" name="Rectangle 2">
            <a:extLst>
              <a:ext uri="{FF2B5EF4-FFF2-40B4-BE49-F238E27FC236}">
                <a16:creationId xmlns:a16="http://schemas.microsoft.com/office/drawing/2014/main" id="{87EC0899-C0DA-4B21-9C6E-D125CC9734B5}"/>
              </a:ext>
            </a:extLst>
          </p:cNvPr>
          <p:cNvSpPr/>
          <p:nvPr/>
        </p:nvSpPr>
        <p:spPr>
          <a:xfrm>
            <a:off x="-1" y="2783017"/>
            <a:ext cx="18287997" cy="415498"/>
          </a:xfrm>
          <a:prstGeom prst="rect">
            <a:avLst/>
          </a:prstGeom>
        </p:spPr>
        <p:txBody>
          <a:bodyPr wrap="square">
            <a:spAutoFit/>
          </a:bodyPr>
          <a:lstStyle/>
          <a:p>
            <a:pPr algn="ctr"/>
            <a:r>
              <a:rPr lang="en-US" sz="2100" b="1" dirty="0">
                <a:latin typeface="Industry Black" panose="00000900000000000000" pitchFamily="50" charset="0"/>
              </a:rPr>
              <a:t>NO ONE CAN STOP 100% OF THREATS </a:t>
            </a:r>
            <a:r>
              <a:rPr lang="en-US" sz="2100" b="1" dirty="0">
                <a:latin typeface="Industry Book" panose="00000500000000000000" pitchFamily="50" charset="0"/>
              </a:rPr>
              <a:t>FROM COMING INTO YOUR NETWORK</a:t>
            </a:r>
          </a:p>
        </p:txBody>
      </p:sp>
      <p:sp>
        <p:nvSpPr>
          <p:cNvPr id="17" name="TextBox 16">
            <a:extLst>
              <a:ext uri="{FF2B5EF4-FFF2-40B4-BE49-F238E27FC236}">
                <a16:creationId xmlns:a16="http://schemas.microsoft.com/office/drawing/2014/main" id="{E97CC2AE-3DB3-4091-BBB8-4F7072058225}"/>
              </a:ext>
            </a:extLst>
          </p:cNvPr>
          <p:cNvSpPr txBox="1"/>
          <p:nvPr/>
        </p:nvSpPr>
        <p:spPr>
          <a:xfrm>
            <a:off x="3667269" y="4882242"/>
            <a:ext cx="2147333" cy="400110"/>
          </a:xfrm>
          <a:prstGeom prst="rect">
            <a:avLst/>
          </a:prstGeom>
          <a:noFill/>
        </p:spPr>
        <p:txBody>
          <a:bodyPr wrap="square" rtlCol="0">
            <a:spAutoFit/>
          </a:bodyPr>
          <a:lstStyle/>
          <a:p>
            <a:pPr algn="ctr"/>
            <a:r>
              <a:rPr lang="en-US" sz="2000" dirty="0">
                <a:latin typeface="Industry Book" panose="00000500000000000000" pitchFamily="50" charset="0"/>
              </a:rPr>
              <a:t>Anti-Virus</a:t>
            </a:r>
          </a:p>
        </p:txBody>
      </p:sp>
      <p:sp>
        <p:nvSpPr>
          <p:cNvPr id="18" name="TextBox 17">
            <a:extLst>
              <a:ext uri="{FF2B5EF4-FFF2-40B4-BE49-F238E27FC236}">
                <a16:creationId xmlns:a16="http://schemas.microsoft.com/office/drawing/2014/main" id="{88237F72-22DB-4B28-BA5C-AD0D0A594C01}"/>
              </a:ext>
            </a:extLst>
          </p:cNvPr>
          <p:cNvSpPr txBox="1"/>
          <p:nvPr/>
        </p:nvSpPr>
        <p:spPr>
          <a:xfrm>
            <a:off x="5804098" y="4897898"/>
            <a:ext cx="2147333" cy="400110"/>
          </a:xfrm>
          <a:prstGeom prst="rect">
            <a:avLst/>
          </a:prstGeom>
          <a:noFill/>
        </p:spPr>
        <p:txBody>
          <a:bodyPr wrap="square" rtlCol="0">
            <a:spAutoFit/>
          </a:bodyPr>
          <a:lstStyle/>
          <a:p>
            <a:pPr algn="ctr"/>
            <a:r>
              <a:rPr lang="en-US" sz="2000" dirty="0">
                <a:latin typeface="Industry Book" panose="00000500000000000000" pitchFamily="50" charset="0"/>
              </a:rPr>
              <a:t>HIPS – ANTI-X</a:t>
            </a:r>
          </a:p>
        </p:txBody>
      </p:sp>
      <p:sp>
        <p:nvSpPr>
          <p:cNvPr id="19" name="TextBox 18">
            <a:extLst>
              <a:ext uri="{FF2B5EF4-FFF2-40B4-BE49-F238E27FC236}">
                <a16:creationId xmlns:a16="http://schemas.microsoft.com/office/drawing/2014/main" id="{0E2F287B-C741-4E38-B329-21E194ECB66C}"/>
              </a:ext>
            </a:extLst>
          </p:cNvPr>
          <p:cNvSpPr txBox="1"/>
          <p:nvPr/>
        </p:nvSpPr>
        <p:spPr>
          <a:xfrm>
            <a:off x="7900520" y="4901717"/>
            <a:ext cx="2147333" cy="707886"/>
          </a:xfrm>
          <a:prstGeom prst="rect">
            <a:avLst/>
          </a:prstGeom>
          <a:noFill/>
        </p:spPr>
        <p:txBody>
          <a:bodyPr wrap="square" rtlCol="0">
            <a:spAutoFit/>
          </a:bodyPr>
          <a:lstStyle/>
          <a:p>
            <a:pPr algn="ctr"/>
            <a:r>
              <a:rPr lang="en-US" sz="2000" dirty="0">
                <a:latin typeface="Industry Book" panose="00000500000000000000" pitchFamily="50" charset="0"/>
              </a:rPr>
              <a:t>Behavioral Analysis</a:t>
            </a:r>
          </a:p>
        </p:txBody>
      </p:sp>
      <p:sp>
        <p:nvSpPr>
          <p:cNvPr id="20" name="TextBox 19">
            <a:extLst>
              <a:ext uri="{FF2B5EF4-FFF2-40B4-BE49-F238E27FC236}">
                <a16:creationId xmlns:a16="http://schemas.microsoft.com/office/drawing/2014/main" id="{A62897C1-89E0-4977-9AF9-9C125B876B5D}"/>
              </a:ext>
            </a:extLst>
          </p:cNvPr>
          <p:cNvSpPr txBox="1"/>
          <p:nvPr/>
        </p:nvSpPr>
        <p:spPr>
          <a:xfrm>
            <a:off x="10137924" y="4898695"/>
            <a:ext cx="2029640" cy="707886"/>
          </a:xfrm>
          <a:prstGeom prst="rect">
            <a:avLst/>
          </a:prstGeom>
          <a:noFill/>
        </p:spPr>
        <p:txBody>
          <a:bodyPr wrap="square" rtlCol="0">
            <a:spAutoFit/>
          </a:bodyPr>
          <a:lstStyle/>
          <a:p>
            <a:pPr algn="ctr"/>
            <a:r>
              <a:rPr lang="en-US" sz="2000" dirty="0">
                <a:latin typeface="Industry Book" panose="00000500000000000000" pitchFamily="50" charset="0"/>
              </a:rPr>
              <a:t>Machine Learning</a:t>
            </a:r>
          </a:p>
        </p:txBody>
      </p:sp>
      <p:sp>
        <p:nvSpPr>
          <p:cNvPr id="21" name="TextBox 20">
            <a:extLst>
              <a:ext uri="{FF2B5EF4-FFF2-40B4-BE49-F238E27FC236}">
                <a16:creationId xmlns:a16="http://schemas.microsoft.com/office/drawing/2014/main" id="{7F104558-8AC7-4F35-BEE3-7A0223519BFD}"/>
              </a:ext>
            </a:extLst>
          </p:cNvPr>
          <p:cNvSpPr txBox="1"/>
          <p:nvPr/>
        </p:nvSpPr>
        <p:spPr>
          <a:xfrm>
            <a:off x="11953810" y="4880350"/>
            <a:ext cx="2494936" cy="707886"/>
          </a:xfrm>
          <a:prstGeom prst="rect">
            <a:avLst/>
          </a:prstGeom>
          <a:noFill/>
        </p:spPr>
        <p:txBody>
          <a:bodyPr wrap="square" rtlCol="0">
            <a:spAutoFit/>
          </a:bodyPr>
          <a:lstStyle/>
          <a:p>
            <a:pPr algn="ctr"/>
            <a:r>
              <a:rPr lang="en-US" sz="2000" dirty="0">
                <a:latin typeface="Industry Book" panose="00000500000000000000" pitchFamily="50" charset="0"/>
              </a:rPr>
              <a:t>Undetectable Threats</a:t>
            </a:r>
          </a:p>
        </p:txBody>
      </p:sp>
      <p:sp>
        <p:nvSpPr>
          <p:cNvPr id="24" name="TextBox 23">
            <a:extLst>
              <a:ext uri="{FF2B5EF4-FFF2-40B4-BE49-F238E27FC236}">
                <a16:creationId xmlns:a16="http://schemas.microsoft.com/office/drawing/2014/main" id="{1D7572D9-D028-4BB6-ADA5-0F981553C4B9}"/>
              </a:ext>
            </a:extLst>
          </p:cNvPr>
          <p:cNvSpPr txBox="1"/>
          <p:nvPr/>
        </p:nvSpPr>
        <p:spPr>
          <a:xfrm>
            <a:off x="2667000" y="4381500"/>
            <a:ext cx="2491491" cy="461665"/>
          </a:xfrm>
          <a:prstGeom prst="rect">
            <a:avLst/>
          </a:prstGeom>
          <a:noFill/>
        </p:spPr>
        <p:txBody>
          <a:bodyPr wrap="square" rtlCol="0">
            <a:spAutoFit/>
          </a:bodyPr>
          <a:lstStyle/>
          <a:p>
            <a:pPr algn="ctr"/>
            <a:r>
              <a:rPr lang="en-US" sz="2400" dirty="0">
                <a:solidFill>
                  <a:srgbClr val="EA0029"/>
                </a:solidFill>
                <a:latin typeface="Poppins" panose="00000500000000000000" pitchFamily="2" charset="0"/>
                <a:cs typeface="Poppins" panose="00000500000000000000" pitchFamily="2" charset="0"/>
              </a:rPr>
              <a:t>0</a:t>
            </a:r>
            <a:r>
              <a:rPr lang="en-US" sz="2400" baseline="30000" dirty="0">
                <a:solidFill>
                  <a:srgbClr val="EA0029"/>
                </a:solidFill>
                <a:latin typeface="Poppins" panose="00000500000000000000" pitchFamily="2" charset="0"/>
                <a:cs typeface="Poppins" panose="00000500000000000000" pitchFamily="2" charset="0"/>
              </a:rPr>
              <a:t>%</a:t>
            </a:r>
          </a:p>
        </p:txBody>
      </p:sp>
      <p:sp>
        <p:nvSpPr>
          <p:cNvPr id="26" name="TextBox 25">
            <a:extLst>
              <a:ext uri="{FF2B5EF4-FFF2-40B4-BE49-F238E27FC236}">
                <a16:creationId xmlns:a16="http://schemas.microsoft.com/office/drawing/2014/main" id="{C3B0668C-1918-4CD2-8CEE-6E0710D45614}"/>
              </a:ext>
            </a:extLst>
          </p:cNvPr>
          <p:cNvSpPr txBox="1"/>
          <p:nvPr/>
        </p:nvSpPr>
        <p:spPr>
          <a:xfrm>
            <a:off x="13801652" y="4381500"/>
            <a:ext cx="1113589" cy="461665"/>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100</a:t>
            </a:r>
            <a:r>
              <a:rPr lang="en-US" sz="2400" baseline="30000" dirty="0">
                <a:latin typeface="Poppins" panose="00000500000000000000" pitchFamily="2" charset="0"/>
                <a:cs typeface="Poppins" panose="00000500000000000000" pitchFamily="2" charset="0"/>
              </a:rPr>
              <a:t>%</a:t>
            </a:r>
          </a:p>
        </p:txBody>
      </p:sp>
      <p:pic>
        <p:nvPicPr>
          <p:cNvPr id="27" name="Graphic 26">
            <a:extLst>
              <a:ext uri="{FF2B5EF4-FFF2-40B4-BE49-F238E27FC236}">
                <a16:creationId xmlns:a16="http://schemas.microsoft.com/office/drawing/2014/main" id="{3728C3DB-07A0-42AA-8DD3-E0920C67FD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57289" y="6311984"/>
            <a:ext cx="1005030" cy="1005030"/>
          </a:xfrm>
          <a:prstGeom prst="rect">
            <a:avLst/>
          </a:prstGeom>
        </p:spPr>
      </p:pic>
      <p:pic>
        <p:nvPicPr>
          <p:cNvPr id="28" name="Graphic 27">
            <a:extLst>
              <a:ext uri="{FF2B5EF4-FFF2-40B4-BE49-F238E27FC236}">
                <a16:creationId xmlns:a16="http://schemas.microsoft.com/office/drawing/2014/main" id="{5C0D4D84-1FB2-4D22-8C2C-97A92B5EA5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24087" y="6339790"/>
            <a:ext cx="1005030" cy="1005030"/>
          </a:xfrm>
          <a:prstGeom prst="rect">
            <a:avLst/>
          </a:prstGeom>
        </p:spPr>
      </p:pic>
      <p:pic>
        <p:nvPicPr>
          <p:cNvPr id="29" name="Graphic 28">
            <a:extLst>
              <a:ext uri="{FF2B5EF4-FFF2-40B4-BE49-F238E27FC236}">
                <a16:creationId xmlns:a16="http://schemas.microsoft.com/office/drawing/2014/main" id="{5E734F93-9B9B-43E1-B286-936F0ED6E5A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38421" y="6277123"/>
            <a:ext cx="1005030" cy="1005030"/>
          </a:xfrm>
          <a:prstGeom prst="rect">
            <a:avLst/>
          </a:prstGeom>
        </p:spPr>
      </p:pic>
      <p:pic>
        <p:nvPicPr>
          <p:cNvPr id="30" name="Graphic 29">
            <a:extLst>
              <a:ext uri="{FF2B5EF4-FFF2-40B4-BE49-F238E27FC236}">
                <a16:creationId xmlns:a16="http://schemas.microsoft.com/office/drawing/2014/main" id="{EB0B7C98-7D85-45EA-A116-D422635115E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70158" y="6314336"/>
            <a:ext cx="1005030" cy="942216"/>
          </a:xfrm>
          <a:prstGeom prst="rect">
            <a:avLst/>
          </a:prstGeom>
        </p:spPr>
      </p:pic>
      <p:pic>
        <p:nvPicPr>
          <p:cNvPr id="31" name="Graphic 30">
            <a:extLst>
              <a:ext uri="{FF2B5EF4-FFF2-40B4-BE49-F238E27FC236}">
                <a16:creationId xmlns:a16="http://schemas.microsoft.com/office/drawing/2014/main" id="{7B3C3356-D7F5-4EA4-ADA6-63572956F37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654386" y="6288959"/>
            <a:ext cx="1008915" cy="1076177"/>
          </a:xfrm>
          <a:prstGeom prst="rect">
            <a:avLst/>
          </a:prstGeom>
        </p:spPr>
      </p:pic>
      <p:sp>
        <p:nvSpPr>
          <p:cNvPr id="32" name="TextBox 31">
            <a:extLst>
              <a:ext uri="{FF2B5EF4-FFF2-40B4-BE49-F238E27FC236}">
                <a16:creationId xmlns:a16="http://schemas.microsoft.com/office/drawing/2014/main" id="{753497A5-2A2A-4518-A263-A69037819AAD}"/>
              </a:ext>
            </a:extLst>
          </p:cNvPr>
          <p:cNvSpPr txBox="1"/>
          <p:nvPr/>
        </p:nvSpPr>
        <p:spPr>
          <a:xfrm>
            <a:off x="10873973" y="4381500"/>
            <a:ext cx="2491491" cy="461665"/>
          </a:xfrm>
          <a:prstGeom prst="rect">
            <a:avLst/>
          </a:prstGeom>
          <a:noFill/>
        </p:spPr>
        <p:txBody>
          <a:bodyPr wrap="square" rtlCol="0">
            <a:spAutoFit/>
          </a:bodyPr>
          <a:lstStyle/>
          <a:p>
            <a:pPr algn="ctr"/>
            <a:r>
              <a:rPr lang="en-US" sz="2400" dirty="0">
                <a:solidFill>
                  <a:srgbClr val="EA0029"/>
                </a:solidFill>
                <a:latin typeface="Poppins" panose="00000500000000000000" pitchFamily="2" charset="0"/>
                <a:cs typeface="Poppins" panose="00000500000000000000" pitchFamily="2" charset="0"/>
              </a:rPr>
              <a:t>99</a:t>
            </a:r>
            <a:r>
              <a:rPr lang="en-US" sz="2400" baseline="30000" dirty="0">
                <a:solidFill>
                  <a:srgbClr val="EA0029"/>
                </a:solidFill>
                <a:latin typeface="Poppins" panose="00000500000000000000" pitchFamily="2" charset="0"/>
                <a:cs typeface="Poppins" panose="00000500000000000000" pitchFamily="2" charset="0"/>
              </a:rPr>
              <a:t>%</a:t>
            </a:r>
          </a:p>
        </p:txBody>
      </p:sp>
      <p:sp>
        <p:nvSpPr>
          <p:cNvPr id="34" name="TextBox 33">
            <a:extLst>
              <a:ext uri="{FF2B5EF4-FFF2-40B4-BE49-F238E27FC236}">
                <a16:creationId xmlns:a16="http://schemas.microsoft.com/office/drawing/2014/main" id="{20C4DBF0-34B5-40B4-B8C4-59A6A26AB5C1}"/>
              </a:ext>
            </a:extLst>
          </p:cNvPr>
          <p:cNvSpPr txBox="1"/>
          <p:nvPr/>
        </p:nvSpPr>
        <p:spPr>
          <a:xfrm>
            <a:off x="12119718" y="4184876"/>
            <a:ext cx="2241398" cy="677621"/>
          </a:xfrm>
          <a:prstGeom prst="rect">
            <a:avLst/>
          </a:prstGeom>
          <a:noFill/>
        </p:spPr>
        <p:txBody>
          <a:bodyPr wrap="square" rtlCol="0">
            <a:spAutoFit/>
          </a:bodyPr>
          <a:lstStyle/>
          <a:p>
            <a:pPr algn="ctr">
              <a:lnSpc>
                <a:spcPct val="150000"/>
              </a:lnSpc>
            </a:pPr>
            <a:r>
              <a:rPr lang="en-US" sz="2800" dirty="0">
                <a:solidFill>
                  <a:srgbClr val="EA0029"/>
                </a:solidFill>
                <a:latin typeface="Poppins" panose="00000500000000000000" pitchFamily="2" charset="0"/>
                <a:cs typeface="Poppins" panose="00000500000000000000" pitchFamily="2" charset="0"/>
              </a:rPr>
              <a:t>1</a:t>
            </a:r>
            <a:r>
              <a:rPr lang="en-US" sz="2800" baseline="30000" dirty="0">
                <a:solidFill>
                  <a:srgbClr val="EA0029"/>
                </a:solidFill>
                <a:latin typeface="Poppins" panose="00000500000000000000" pitchFamily="2" charset="0"/>
                <a:cs typeface="Poppins" panose="00000500000000000000" pitchFamily="2" charset="0"/>
              </a:rPr>
              <a:t>%</a:t>
            </a:r>
          </a:p>
        </p:txBody>
      </p:sp>
      <p:sp>
        <p:nvSpPr>
          <p:cNvPr id="38" name="TextBox 37">
            <a:extLst>
              <a:ext uri="{FF2B5EF4-FFF2-40B4-BE49-F238E27FC236}">
                <a16:creationId xmlns:a16="http://schemas.microsoft.com/office/drawing/2014/main" id="{D9D28666-51D3-4DAB-8674-11CE9F370E41}"/>
              </a:ext>
            </a:extLst>
          </p:cNvPr>
          <p:cNvSpPr txBox="1"/>
          <p:nvPr/>
        </p:nvSpPr>
        <p:spPr>
          <a:xfrm>
            <a:off x="3845157" y="7870521"/>
            <a:ext cx="1958942" cy="472117"/>
          </a:xfrm>
          <a:prstGeom prst="rect">
            <a:avLst/>
          </a:prstGeom>
          <a:noFill/>
        </p:spPr>
        <p:txBody>
          <a:bodyPr wrap="square" rtlCol="0">
            <a:spAutoFit/>
          </a:bodyPr>
          <a:lstStyle/>
          <a:p>
            <a:pPr algn="ctr">
              <a:lnSpc>
                <a:spcPct val="150000"/>
              </a:lnSpc>
            </a:pPr>
            <a:r>
              <a:rPr lang="en-US" sz="1800" dirty="0">
                <a:solidFill>
                  <a:srgbClr val="221C35"/>
                </a:solidFill>
                <a:latin typeface="Poppins" panose="00000500000000000000" pitchFamily="2" charset="0"/>
                <a:cs typeface="Poppins" panose="00000500000000000000" pitchFamily="2" charset="0"/>
              </a:rPr>
              <a:t>1990s - 2000s</a:t>
            </a:r>
          </a:p>
        </p:txBody>
      </p:sp>
      <p:sp>
        <p:nvSpPr>
          <p:cNvPr id="39" name="TextBox 38">
            <a:extLst>
              <a:ext uri="{FF2B5EF4-FFF2-40B4-BE49-F238E27FC236}">
                <a16:creationId xmlns:a16="http://schemas.microsoft.com/office/drawing/2014/main" id="{9883F4B7-D490-4B8E-B4C8-646D05E06EAC}"/>
              </a:ext>
            </a:extLst>
          </p:cNvPr>
          <p:cNvSpPr txBox="1"/>
          <p:nvPr/>
        </p:nvSpPr>
        <p:spPr>
          <a:xfrm>
            <a:off x="5804098" y="7867690"/>
            <a:ext cx="4289650" cy="472117"/>
          </a:xfrm>
          <a:prstGeom prst="rect">
            <a:avLst/>
          </a:prstGeom>
          <a:noFill/>
        </p:spPr>
        <p:txBody>
          <a:bodyPr wrap="square" rtlCol="0">
            <a:spAutoFit/>
          </a:bodyPr>
          <a:lstStyle/>
          <a:p>
            <a:pPr algn="ctr">
              <a:lnSpc>
                <a:spcPct val="150000"/>
              </a:lnSpc>
            </a:pPr>
            <a:r>
              <a:rPr lang="en-US" sz="1800" dirty="0">
                <a:solidFill>
                  <a:srgbClr val="221C35"/>
                </a:solidFill>
                <a:latin typeface="Poppins" panose="00000500000000000000" pitchFamily="2" charset="0"/>
                <a:cs typeface="Poppins" panose="00000500000000000000" pitchFamily="2" charset="0"/>
              </a:rPr>
              <a:t>2000s - 2010s</a:t>
            </a:r>
          </a:p>
        </p:txBody>
      </p:sp>
      <p:sp>
        <p:nvSpPr>
          <p:cNvPr id="40" name="TextBox 39">
            <a:extLst>
              <a:ext uri="{FF2B5EF4-FFF2-40B4-BE49-F238E27FC236}">
                <a16:creationId xmlns:a16="http://schemas.microsoft.com/office/drawing/2014/main" id="{96C5C8A1-FBBB-4BBD-8680-5DB5B0D592CA}"/>
              </a:ext>
            </a:extLst>
          </p:cNvPr>
          <p:cNvSpPr txBox="1"/>
          <p:nvPr/>
        </p:nvSpPr>
        <p:spPr>
          <a:xfrm>
            <a:off x="10093748" y="7852976"/>
            <a:ext cx="4010205" cy="472117"/>
          </a:xfrm>
          <a:prstGeom prst="rect">
            <a:avLst/>
          </a:prstGeom>
          <a:noFill/>
        </p:spPr>
        <p:txBody>
          <a:bodyPr wrap="square" rtlCol="0">
            <a:spAutoFit/>
          </a:bodyPr>
          <a:lstStyle/>
          <a:p>
            <a:pPr algn="ctr">
              <a:lnSpc>
                <a:spcPct val="150000"/>
              </a:lnSpc>
            </a:pPr>
            <a:r>
              <a:rPr lang="en-US" sz="1800" dirty="0">
                <a:solidFill>
                  <a:srgbClr val="221C35"/>
                </a:solidFill>
                <a:latin typeface="Poppins" panose="00000500000000000000" pitchFamily="2" charset="0"/>
                <a:cs typeface="Poppins" panose="00000500000000000000" pitchFamily="2" charset="0"/>
              </a:rPr>
              <a:t>Present</a:t>
            </a:r>
          </a:p>
        </p:txBody>
      </p:sp>
      <p:sp>
        <p:nvSpPr>
          <p:cNvPr id="42" name="Rectangle 9">
            <a:extLst>
              <a:ext uri="{FF2B5EF4-FFF2-40B4-BE49-F238E27FC236}">
                <a16:creationId xmlns:a16="http://schemas.microsoft.com/office/drawing/2014/main" id="{D8F78C4D-EA93-447F-BD84-0FBBEF89094F}"/>
              </a:ext>
            </a:extLst>
          </p:cNvPr>
          <p:cNvSpPr>
            <a:spLocks noChangeArrowheads="1"/>
          </p:cNvSpPr>
          <p:nvPr/>
        </p:nvSpPr>
        <p:spPr bwMode="auto">
          <a:xfrm>
            <a:off x="12273245" y="3516858"/>
            <a:ext cx="1755212" cy="77149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algn="ctr" eaLnBrk="1" hangingPunct="1">
              <a:lnSpc>
                <a:spcPct val="150000"/>
              </a:lnSpc>
            </a:pPr>
            <a:r>
              <a:rPr lang="en-US" sz="1600" b="1" dirty="0">
                <a:solidFill>
                  <a:srgbClr val="EA0029"/>
                </a:solidFill>
                <a:latin typeface="Industry Book" panose="00000500000000000000" pitchFamily="50" charset="0"/>
                <a:cs typeface="Open Sans Light" charset="0"/>
              </a:rPr>
              <a:t>Allow </a:t>
            </a:r>
            <a:r>
              <a:rPr lang="en-US" sz="1600" dirty="0">
                <a:solidFill>
                  <a:srgbClr val="EA0029"/>
                </a:solidFill>
                <a:latin typeface="Industry Book" panose="00000500000000000000" pitchFamily="50" charset="0"/>
                <a:cs typeface="Open Sans Light" charset="0"/>
              </a:rPr>
              <a:t>Unknown </a:t>
            </a:r>
          </a:p>
          <a:p>
            <a:pPr algn="ctr" eaLnBrk="1" hangingPunct="1">
              <a:lnSpc>
                <a:spcPct val="150000"/>
              </a:lnSpc>
            </a:pPr>
            <a:r>
              <a:rPr lang="en-US" sz="1600" dirty="0">
                <a:solidFill>
                  <a:srgbClr val="EA0029"/>
                </a:solidFill>
                <a:latin typeface="Industry Book" panose="00000500000000000000" pitchFamily="50" charset="0"/>
                <a:cs typeface="Open Sans Light" charset="0"/>
              </a:rPr>
              <a:t>Threats to Enter</a:t>
            </a:r>
          </a:p>
        </p:txBody>
      </p:sp>
      <p:cxnSp>
        <p:nvCxnSpPr>
          <p:cNvPr id="65" name="Straight Connector 64">
            <a:extLst>
              <a:ext uri="{FF2B5EF4-FFF2-40B4-BE49-F238E27FC236}">
                <a16:creationId xmlns:a16="http://schemas.microsoft.com/office/drawing/2014/main" id="{045C080B-98C0-4ABE-97CD-A8E0589668B9}"/>
              </a:ext>
            </a:extLst>
          </p:cNvPr>
          <p:cNvCxnSpPr>
            <a:cxnSpLocks/>
          </p:cNvCxnSpPr>
          <p:nvPr/>
        </p:nvCxnSpPr>
        <p:spPr>
          <a:xfrm>
            <a:off x="10796426" y="4035839"/>
            <a:ext cx="1401324" cy="0"/>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8B2CDCD-022C-42F2-B812-FF361B447A87}"/>
              </a:ext>
            </a:extLst>
          </p:cNvPr>
          <p:cNvCxnSpPr>
            <a:cxnSpLocks/>
          </p:cNvCxnSpPr>
          <p:nvPr/>
        </p:nvCxnSpPr>
        <p:spPr>
          <a:xfrm>
            <a:off x="3845156" y="3853517"/>
            <a:ext cx="0" cy="374084"/>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4A43564-D14F-4428-BAD8-DAA727C9002C}"/>
              </a:ext>
            </a:extLst>
          </p:cNvPr>
          <p:cNvCxnSpPr>
            <a:cxnSpLocks/>
          </p:cNvCxnSpPr>
          <p:nvPr/>
        </p:nvCxnSpPr>
        <p:spPr>
          <a:xfrm>
            <a:off x="3890432" y="4038422"/>
            <a:ext cx="1230792" cy="0"/>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43ADAA6-9828-4E27-A106-124F3FC1B4A1}"/>
              </a:ext>
            </a:extLst>
          </p:cNvPr>
          <p:cNvCxnSpPr>
            <a:cxnSpLocks/>
          </p:cNvCxnSpPr>
          <p:nvPr/>
        </p:nvCxnSpPr>
        <p:spPr>
          <a:xfrm>
            <a:off x="12448706" y="4610100"/>
            <a:ext cx="411360" cy="0"/>
          </a:xfrm>
          <a:prstGeom prst="line">
            <a:avLst/>
          </a:prstGeom>
          <a:ln w="38100">
            <a:solidFill>
              <a:srgbClr val="EA0029"/>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2FDD2B5-86C4-43C3-97B1-B7E115D1E3D3}"/>
              </a:ext>
            </a:extLst>
          </p:cNvPr>
          <p:cNvCxnSpPr>
            <a:cxnSpLocks/>
          </p:cNvCxnSpPr>
          <p:nvPr/>
        </p:nvCxnSpPr>
        <p:spPr>
          <a:xfrm>
            <a:off x="14103954" y="3853517"/>
            <a:ext cx="0" cy="374084"/>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2EEC7E7-DCC8-4C97-8CAB-62B36576C63C}"/>
              </a:ext>
            </a:extLst>
          </p:cNvPr>
          <p:cNvCxnSpPr>
            <a:cxnSpLocks/>
          </p:cNvCxnSpPr>
          <p:nvPr/>
        </p:nvCxnSpPr>
        <p:spPr>
          <a:xfrm>
            <a:off x="13512846" y="4603328"/>
            <a:ext cx="388018" cy="0"/>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74" name="Rectangle 9">
            <a:extLst>
              <a:ext uri="{FF2B5EF4-FFF2-40B4-BE49-F238E27FC236}">
                <a16:creationId xmlns:a16="http://schemas.microsoft.com/office/drawing/2014/main" id="{5E3786DB-44A2-4240-A6AD-6229BE63BD70}"/>
              </a:ext>
            </a:extLst>
          </p:cNvPr>
          <p:cNvSpPr>
            <a:spLocks noChangeArrowheads="1"/>
          </p:cNvSpPr>
          <p:nvPr/>
        </p:nvSpPr>
        <p:spPr bwMode="auto">
          <a:xfrm>
            <a:off x="3789904" y="1157435"/>
            <a:ext cx="10494338" cy="6345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eaLnBrk="1" hangingPunct="1">
              <a:lnSpc>
                <a:spcPct val="150000"/>
              </a:lnSpc>
            </a:pPr>
            <a:r>
              <a:rPr lang="en-US" sz="2800" dirty="0">
                <a:solidFill>
                  <a:srgbClr val="EA0029"/>
                </a:solidFill>
                <a:latin typeface="Industry Book" panose="00000500000000000000" pitchFamily="50" charset="0"/>
                <a:cs typeface="Open Sans Light" charset="0"/>
              </a:rPr>
              <a:t>Bad indicators are not always identified</a:t>
            </a:r>
          </a:p>
        </p:txBody>
      </p:sp>
      <p:sp>
        <p:nvSpPr>
          <p:cNvPr id="14" name="Title 7">
            <a:extLst>
              <a:ext uri="{FF2B5EF4-FFF2-40B4-BE49-F238E27FC236}">
                <a16:creationId xmlns:a16="http://schemas.microsoft.com/office/drawing/2014/main" id="{29A91CE4-BA17-4594-A9A1-F62218A2E3D7}"/>
              </a:ext>
            </a:extLst>
          </p:cNvPr>
          <p:cNvSpPr txBox="1">
            <a:spLocks/>
          </p:cNvSpPr>
          <p:nvPr/>
        </p:nvSpPr>
        <p:spPr>
          <a:xfrm>
            <a:off x="4643438" y="333928"/>
            <a:ext cx="9001124"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r>
              <a:rPr lang="en-US" dirty="0">
                <a:solidFill>
                  <a:schemeClr val="bg2"/>
                </a:solidFill>
                <a:latin typeface="Industry Black" panose="00000900000000000000" pitchFamily="50" charset="0"/>
              </a:rPr>
              <a:t>Challenges of Detection Methods</a:t>
            </a:r>
          </a:p>
        </p:txBody>
      </p:sp>
      <p:sp>
        <p:nvSpPr>
          <p:cNvPr id="57" name="Slide Number Placeholder 8">
            <a:extLst>
              <a:ext uri="{FF2B5EF4-FFF2-40B4-BE49-F238E27FC236}">
                <a16:creationId xmlns:a16="http://schemas.microsoft.com/office/drawing/2014/main" id="{7BF4A83C-5F24-4858-8ED2-BD71B2B0B833}"/>
              </a:ext>
            </a:extLst>
          </p:cNvPr>
          <p:cNvSpPr>
            <a:spLocks noGrp="1"/>
          </p:cNvSpPr>
          <p:nvPr>
            <p:ph type="sldNum" sz="quarter" idx="4"/>
          </p:nvPr>
        </p:nvSpPr>
        <p:spPr>
          <a:xfrm>
            <a:off x="17420967" y="9513327"/>
            <a:ext cx="867033"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4</a:t>
            </a:fld>
            <a:endParaRPr dirty="0">
              <a:latin typeface="Industry Black" panose="00000900000000000000" pitchFamily="50" charset="0"/>
            </a:endParaRPr>
          </a:p>
        </p:txBody>
      </p:sp>
      <p:pic>
        <p:nvPicPr>
          <p:cNvPr id="76" name="Graphic 75">
            <a:extLst>
              <a:ext uri="{FF2B5EF4-FFF2-40B4-BE49-F238E27FC236}">
                <a16:creationId xmlns:a16="http://schemas.microsoft.com/office/drawing/2014/main" id="{2466F189-848D-4261-929A-E2735759294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511490" y="301520"/>
            <a:ext cx="1469632" cy="346180"/>
          </a:xfrm>
          <a:prstGeom prst="rect">
            <a:avLst/>
          </a:prstGeom>
        </p:spPr>
      </p:pic>
      <p:cxnSp>
        <p:nvCxnSpPr>
          <p:cNvPr id="77" name="Straight Connector 76">
            <a:extLst>
              <a:ext uri="{FF2B5EF4-FFF2-40B4-BE49-F238E27FC236}">
                <a16:creationId xmlns:a16="http://schemas.microsoft.com/office/drawing/2014/main" id="{C7CCB1E8-5772-4AF6-9034-148F880AB4BE}"/>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629B03E-1F23-4746-BDAD-F01CAF217CFB}"/>
              </a:ext>
            </a:extLst>
          </p:cNvPr>
          <p:cNvCxnSpPr>
            <a:cxnSpLocks/>
          </p:cNvCxnSpPr>
          <p:nvPr/>
        </p:nvCxnSpPr>
        <p:spPr>
          <a:xfrm>
            <a:off x="3845156" y="8122216"/>
            <a:ext cx="0" cy="374084"/>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EC8728-C915-45FD-843F-5711891996CC}"/>
              </a:ext>
            </a:extLst>
          </p:cNvPr>
          <p:cNvCxnSpPr>
            <a:cxnSpLocks/>
          </p:cNvCxnSpPr>
          <p:nvPr/>
        </p:nvCxnSpPr>
        <p:spPr>
          <a:xfrm>
            <a:off x="3890432" y="8473815"/>
            <a:ext cx="10213522" cy="0"/>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6C55C6-6766-4C1C-B5FC-46BCB38CC487}"/>
              </a:ext>
            </a:extLst>
          </p:cNvPr>
          <p:cNvCxnSpPr>
            <a:cxnSpLocks/>
          </p:cNvCxnSpPr>
          <p:nvPr/>
        </p:nvCxnSpPr>
        <p:spPr>
          <a:xfrm>
            <a:off x="5804098" y="8122216"/>
            <a:ext cx="0" cy="374084"/>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273C171-6985-4298-9A42-B712BEBFE397}"/>
              </a:ext>
            </a:extLst>
          </p:cNvPr>
          <p:cNvCxnSpPr>
            <a:cxnSpLocks/>
          </p:cNvCxnSpPr>
          <p:nvPr/>
        </p:nvCxnSpPr>
        <p:spPr>
          <a:xfrm>
            <a:off x="10093749" y="8120079"/>
            <a:ext cx="0" cy="374084"/>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362727-F007-469A-9366-199A0F4FD7FB}"/>
              </a:ext>
            </a:extLst>
          </p:cNvPr>
          <p:cNvCxnSpPr>
            <a:cxnSpLocks/>
          </p:cNvCxnSpPr>
          <p:nvPr/>
        </p:nvCxnSpPr>
        <p:spPr>
          <a:xfrm>
            <a:off x="14103954" y="8120079"/>
            <a:ext cx="0" cy="374084"/>
          </a:xfrm>
          <a:prstGeom prst="line">
            <a:avLst/>
          </a:prstGeom>
          <a:ln w="38100">
            <a:solidFill>
              <a:srgbClr val="221C3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3707ACE-9BBB-4F5D-B700-301B5371624C}"/>
              </a:ext>
            </a:extLst>
          </p:cNvPr>
          <p:cNvCxnSpPr>
            <a:cxnSpLocks/>
          </p:cNvCxnSpPr>
          <p:nvPr/>
        </p:nvCxnSpPr>
        <p:spPr>
          <a:xfrm>
            <a:off x="4147336" y="4610100"/>
            <a:ext cx="7587464" cy="0"/>
          </a:xfrm>
          <a:prstGeom prst="line">
            <a:avLst/>
          </a:prstGeom>
          <a:ln w="38100">
            <a:solidFill>
              <a:srgbClr val="EA0029"/>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1DC85D2-4B89-483D-97AA-3C45B8488FF2}"/>
              </a:ext>
            </a:extLst>
          </p:cNvPr>
          <p:cNvCxnSpPr>
            <a:cxnSpLocks/>
          </p:cNvCxnSpPr>
          <p:nvPr/>
        </p:nvCxnSpPr>
        <p:spPr>
          <a:xfrm>
            <a:off x="12197750" y="3853517"/>
            <a:ext cx="0" cy="380854"/>
          </a:xfrm>
          <a:prstGeom prst="line">
            <a:avLst/>
          </a:prstGeom>
          <a:ln w="38100">
            <a:solidFill>
              <a:srgbClr val="EA0029"/>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98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F2F8531E-AB9C-4628-A8DB-A9F1D9993F05}"/>
              </a:ext>
            </a:extLst>
          </p:cNvPr>
          <p:cNvGrpSpPr/>
          <p:nvPr/>
        </p:nvGrpSpPr>
        <p:grpSpPr>
          <a:xfrm>
            <a:off x="0" y="-888087"/>
            <a:ext cx="18288000" cy="3896472"/>
            <a:chOff x="0" y="-1087758"/>
            <a:chExt cx="18288000" cy="4783455"/>
          </a:xfrm>
        </p:grpSpPr>
        <p:sp>
          <p:nvSpPr>
            <p:cNvPr id="87" name="Rectangle 86">
              <a:extLst>
                <a:ext uri="{FF2B5EF4-FFF2-40B4-BE49-F238E27FC236}">
                  <a16:creationId xmlns:a16="http://schemas.microsoft.com/office/drawing/2014/main" id="{4F9B554C-EBA4-4C66-BBD8-01A4F5E66C0F}"/>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88" name="Graphic 87">
              <a:extLst>
                <a:ext uri="{FF2B5EF4-FFF2-40B4-BE49-F238E27FC236}">
                  <a16:creationId xmlns:a16="http://schemas.microsoft.com/office/drawing/2014/main" id="{DEA2DF6C-B744-4D86-B5DB-F13A057828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66" y="-1028700"/>
              <a:ext cx="7592384" cy="4724397"/>
            </a:xfrm>
            <a:prstGeom prst="rect">
              <a:avLst/>
            </a:prstGeom>
          </p:spPr>
        </p:pic>
        <p:pic>
          <p:nvPicPr>
            <p:cNvPr id="89" name="Graphic 88">
              <a:extLst>
                <a:ext uri="{FF2B5EF4-FFF2-40B4-BE49-F238E27FC236}">
                  <a16:creationId xmlns:a16="http://schemas.microsoft.com/office/drawing/2014/main" id="{7FE3FB27-47CD-436B-A66E-7BA18C1F6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051" y="-1087758"/>
              <a:ext cx="7592384" cy="4724397"/>
            </a:xfrm>
            <a:prstGeom prst="rect">
              <a:avLst/>
            </a:prstGeom>
          </p:spPr>
        </p:pic>
        <p:cxnSp>
          <p:nvCxnSpPr>
            <p:cNvPr id="90" name="Straight Connector 89">
              <a:extLst>
                <a:ext uri="{FF2B5EF4-FFF2-40B4-BE49-F238E27FC236}">
                  <a16:creationId xmlns:a16="http://schemas.microsoft.com/office/drawing/2014/main" id="{8BAED672-B6D8-4156-938A-D7B9A723B193}"/>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4" name="Rectangle 9">
            <a:extLst>
              <a:ext uri="{FF2B5EF4-FFF2-40B4-BE49-F238E27FC236}">
                <a16:creationId xmlns:a16="http://schemas.microsoft.com/office/drawing/2014/main" id="{5E3786DB-44A2-4240-A6AD-6229BE63BD70}"/>
              </a:ext>
            </a:extLst>
          </p:cNvPr>
          <p:cNvSpPr>
            <a:spLocks noChangeArrowheads="1"/>
          </p:cNvSpPr>
          <p:nvPr/>
        </p:nvSpPr>
        <p:spPr bwMode="auto">
          <a:xfrm>
            <a:off x="3789904" y="1157435"/>
            <a:ext cx="10494338" cy="6718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eaLnBrk="1" hangingPunct="1">
              <a:lnSpc>
                <a:spcPct val="150000"/>
              </a:lnSpc>
            </a:pPr>
            <a:r>
              <a:rPr lang="en-US" sz="2800" dirty="0">
                <a:solidFill>
                  <a:srgbClr val="EA0029"/>
                </a:solidFill>
                <a:latin typeface="Industry Book" panose="00000500000000000000" pitchFamily="50" charset="0"/>
                <a:cs typeface="Open Sans Light" charset="0"/>
              </a:rPr>
              <a:t>Differences</a:t>
            </a:r>
          </a:p>
        </p:txBody>
      </p:sp>
      <p:sp>
        <p:nvSpPr>
          <p:cNvPr id="14" name="Title 7">
            <a:extLst>
              <a:ext uri="{FF2B5EF4-FFF2-40B4-BE49-F238E27FC236}">
                <a16:creationId xmlns:a16="http://schemas.microsoft.com/office/drawing/2014/main" id="{29A91CE4-BA17-4594-A9A1-F62218A2E3D7}"/>
              </a:ext>
            </a:extLst>
          </p:cNvPr>
          <p:cNvSpPr txBox="1">
            <a:spLocks/>
          </p:cNvSpPr>
          <p:nvPr/>
        </p:nvSpPr>
        <p:spPr>
          <a:xfrm>
            <a:off x="4643438" y="333928"/>
            <a:ext cx="9001124"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r>
              <a:rPr lang="en-US" dirty="0">
                <a:solidFill>
                  <a:schemeClr val="bg2"/>
                </a:solidFill>
                <a:latin typeface="Industry Black" panose="00000900000000000000" pitchFamily="50" charset="0"/>
              </a:rPr>
              <a:t>Not all Attackers are the Same	</a:t>
            </a:r>
          </a:p>
        </p:txBody>
      </p:sp>
      <p:sp>
        <p:nvSpPr>
          <p:cNvPr id="57" name="Slide Number Placeholder 8">
            <a:extLst>
              <a:ext uri="{FF2B5EF4-FFF2-40B4-BE49-F238E27FC236}">
                <a16:creationId xmlns:a16="http://schemas.microsoft.com/office/drawing/2014/main" id="{7BF4A83C-5F24-4858-8ED2-BD71B2B0B833}"/>
              </a:ext>
            </a:extLst>
          </p:cNvPr>
          <p:cNvSpPr>
            <a:spLocks noGrp="1"/>
          </p:cNvSpPr>
          <p:nvPr>
            <p:ph type="sldNum" sz="quarter" idx="4"/>
          </p:nvPr>
        </p:nvSpPr>
        <p:spPr>
          <a:xfrm>
            <a:off x="17420967" y="9513327"/>
            <a:ext cx="867033" cy="523220"/>
          </a:xfrm>
          <a:prstGeom prst="rect">
            <a:avLst/>
          </a:prstGeom>
          <a:noFill/>
        </p:spPr>
        <p:txBody>
          <a:bodyPr wrap="square" rtlCol="0">
            <a:spAutoFit/>
          </a:bodyPr>
          <a:lstStyle>
            <a:lvl1pPr>
              <a:defRPr lang="uk-UA" sz="2800" b="1" smtClean="0">
                <a:solidFill>
                  <a:schemeClr val="bg2">
                    <a:lumMod val="75000"/>
                  </a:schemeClr>
                </a:solidFill>
                <a:latin typeface="Source Sans Pro" panose="020B0503030403020204" pitchFamily="34" charset="0"/>
                <a:ea typeface="Source Sans Pro" panose="020B0503030403020204" pitchFamily="34" charset="0"/>
              </a:defRPr>
            </a:lvl1pPr>
          </a:lstStyle>
          <a:p>
            <a:r>
              <a:rPr lang="en-US" dirty="0">
                <a:latin typeface="Industry Black" panose="00000900000000000000" pitchFamily="50" charset="0"/>
              </a:rPr>
              <a:t>0</a:t>
            </a:r>
            <a:fld id="{37D409AB-2201-4E18-8A34-C31753AD9B06}" type="slidenum">
              <a:rPr smtClean="0">
                <a:latin typeface="Industry Black" panose="00000900000000000000" pitchFamily="50" charset="0"/>
              </a:rPr>
              <a:pPr/>
              <a:t>5</a:t>
            </a:fld>
            <a:endParaRPr dirty="0">
              <a:latin typeface="Industry Black" panose="00000900000000000000" pitchFamily="50" charset="0"/>
            </a:endParaRPr>
          </a:p>
        </p:txBody>
      </p:sp>
      <p:pic>
        <p:nvPicPr>
          <p:cNvPr id="76" name="Graphic 75">
            <a:extLst>
              <a:ext uri="{FF2B5EF4-FFF2-40B4-BE49-F238E27FC236}">
                <a16:creationId xmlns:a16="http://schemas.microsoft.com/office/drawing/2014/main" id="{2466F189-848D-4261-929A-E273575929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1490" y="301520"/>
            <a:ext cx="1469632" cy="346180"/>
          </a:xfrm>
          <a:prstGeom prst="rect">
            <a:avLst/>
          </a:prstGeom>
        </p:spPr>
      </p:pic>
      <p:cxnSp>
        <p:nvCxnSpPr>
          <p:cNvPr id="77" name="Straight Connector 76">
            <a:extLst>
              <a:ext uri="{FF2B5EF4-FFF2-40B4-BE49-F238E27FC236}">
                <a16:creationId xmlns:a16="http://schemas.microsoft.com/office/drawing/2014/main" id="{C7CCB1E8-5772-4AF6-9034-148F880AB4BE}"/>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48" name="Table Placeholder 3">
            <a:extLst>
              <a:ext uri="{FF2B5EF4-FFF2-40B4-BE49-F238E27FC236}">
                <a16:creationId xmlns:a16="http://schemas.microsoft.com/office/drawing/2014/main" id="{45FF9EDC-BEB4-9E4A-B890-53773F3B793F}"/>
              </a:ext>
            </a:extLst>
          </p:cNvPr>
          <p:cNvGraphicFramePr>
            <a:graphicFrameLocks/>
          </p:cNvGraphicFramePr>
          <p:nvPr>
            <p:extLst>
              <p:ext uri="{D42A27DB-BD31-4B8C-83A1-F6EECF244321}">
                <p14:modId xmlns:p14="http://schemas.microsoft.com/office/powerpoint/2010/main" val="2636441853"/>
              </p:ext>
            </p:extLst>
          </p:nvPr>
        </p:nvGraphicFramePr>
        <p:xfrm>
          <a:off x="714620" y="2693136"/>
          <a:ext cx="16498780" cy="6993897"/>
        </p:xfrm>
        <a:graphic>
          <a:graphicData uri="http://schemas.openxmlformats.org/drawingml/2006/table">
            <a:tbl>
              <a:tblPr firstRow="1" firstCol="1" bandRow="1">
                <a:tableStyleId>{8799B23B-EC83-4686-B30A-512413B5E67A}</a:tableStyleId>
              </a:tblPr>
              <a:tblGrid>
                <a:gridCol w="2622493">
                  <a:extLst>
                    <a:ext uri="{9D8B030D-6E8A-4147-A177-3AD203B41FA5}">
                      <a16:colId xmlns:a16="http://schemas.microsoft.com/office/drawing/2014/main" val="20000"/>
                    </a:ext>
                  </a:extLst>
                </a:gridCol>
                <a:gridCol w="2584590">
                  <a:extLst>
                    <a:ext uri="{9D8B030D-6E8A-4147-A177-3AD203B41FA5}">
                      <a16:colId xmlns:a16="http://schemas.microsoft.com/office/drawing/2014/main" val="20001"/>
                    </a:ext>
                  </a:extLst>
                </a:gridCol>
                <a:gridCol w="2881179">
                  <a:extLst>
                    <a:ext uri="{9D8B030D-6E8A-4147-A177-3AD203B41FA5}">
                      <a16:colId xmlns:a16="http://schemas.microsoft.com/office/drawing/2014/main" val="20002"/>
                    </a:ext>
                  </a:extLst>
                </a:gridCol>
                <a:gridCol w="2775256">
                  <a:extLst>
                    <a:ext uri="{9D8B030D-6E8A-4147-A177-3AD203B41FA5}">
                      <a16:colId xmlns:a16="http://schemas.microsoft.com/office/drawing/2014/main" val="20003"/>
                    </a:ext>
                  </a:extLst>
                </a:gridCol>
                <a:gridCol w="2542219">
                  <a:extLst>
                    <a:ext uri="{9D8B030D-6E8A-4147-A177-3AD203B41FA5}">
                      <a16:colId xmlns:a16="http://schemas.microsoft.com/office/drawing/2014/main" val="20004"/>
                    </a:ext>
                  </a:extLst>
                </a:gridCol>
                <a:gridCol w="3093043">
                  <a:extLst>
                    <a:ext uri="{9D8B030D-6E8A-4147-A177-3AD203B41FA5}">
                      <a16:colId xmlns:a16="http://schemas.microsoft.com/office/drawing/2014/main" val="20005"/>
                    </a:ext>
                  </a:extLst>
                </a:gridCol>
              </a:tblGrid>
              <a:tr h="761328">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endParaRPr lang="en-IN" sz="2000" dirty="0">
                        <a:solidFill>
                          <a:srgbClr val="000000"/>
                        </a:solidFill>
                        <a:latin typeface="Calibri"/>
                        <a:cs typeface="Calibri"/>
                      </a:endParaRPr>
                    </a:p>
                  </a:txBody>
                  <a:tcPr marT="34290" marB="34290"/>
                </a:tc>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pPr algn="ctr"/>
                      <a:r>
                        <a:rPr lang="en-US" sz="2000" dirty="0"/>
                        <a:t>Bother</a:t>
                      </a:r>
                      <a:endParaRPr lang="en-IN" sz="2000" dirty="0">
                        <a:solidFill>
                          <a:srgbClr val="000000"/>
                        </a:solidFill>
                        <a:latin typeface="Calibri"/>
                        <a:cs typeface="Calibri"/>
                      </a:endParaRPr>
                    </a:p>
                  </a:txBody>
                  <a:tcPr marT="34290" marB="34290"/>
                </a:tc>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pPr algn="ctr"/>
                      <a:r>
                        <a:rPr lang="en-US" sz="2000" dirty="0"/>
                        <a:t>Hacktivism</a:t>
                      </a:r>
                      <a:endParaRPr lang="en-IN" sz="2000" dirty="0">
                        <a:solidFill>
                          <a:srgbClr val="000000"/>
                        </a:solidFill>
                        <a:latin typeface="Calibri"/>
                        <a:cs typeface="Calibri"/>
                      </a:endParaRPr>
                    </a:p>
                  </a:txBody>
                  <a:tcPr marT="34290" marB="34290"/>
                </a:tc>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pPr algn="ctr"/>
                      <a:r>
                        <a:rPr lang="en-US" sz="2000" dirty="0"/>
                        <a:t>Crime</a:t>
                      </a:r>
                      <a:endParaRPr lang="en-IN" sz="2000" dirty="0">
                        <a:solidFill>
                          <a:srgbClr val="000000"/>
                        </a:solidFill>
                        <a:latin typeface="Calibri"/>
                        <a:cs typeface="Calibri"/>
                      </a:endParaRPr>
                    </a:p>
                  </a:txBody>
                  <a:tcPr marT="34290" marB="34290"/>
                </a:tc>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pPr algn="ctr"/>
                      <a:r>
                        <a:rPr lang="en-US" sz="2000" dirty="0"/>
                        <a:t>Espionage</a:t>
                      </a:r>
                      <a:endParaRPr lang="en-IN" sz="2000" dirty="0">
                        <a:solidFill>
                          <a:srgbClr val="000000"/>
                        </a:solidFill>
                        <a:latin typeface="Calibri"/>
                        <a:cs typeface="Calibri"/>
                      </a:endParaRPr>
                    </a:p>
                  </a:txBody>
                  <a:tcPr marT="34290" marB="34290"/>
                </a:tc>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pPr algn="ctr"/>
                      <a:r>
                        <a:rPr lang="en-US" sz="2000" dirty="0"/>
                        <a:t>War</a:t>
                      </a:r>
                      <a:endParaRPr lang="en-IN" sz="2000" dirty="0">
                        <a:solidFill>
                          <a:srgbClr val="000000"/>
                        </a:solidFill>
                        <a:latin typeface="Calibri"/>
                        <a:cs typeface="Calibri"/>
                      </a:endParaRPr>
                    </a:p>
                  </a:txBody>
                  <a:tcPr marT="34290" marB="34290"/>
                </a:tc>
                <a:extLst>
                  <a:ext uri="{0D108BD9-81ED-4DB2-BD59-A6C34878D82A}">
                    <a16:rowId xmlns:a16="http://schemas.microsoft.com/office/drawing/2014/main" val="10000"/>
                  </a:ext>
                </a:extLst>
              </a:tr>
              <a:tr h="1472459">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r>
                        <a:rPr lang="en-US" sz="2000" dirty="0"/>
                        <a:t>Objective</a:t>
                      </a:r>
                      <a:endParaRPr lang="en-IN" sz="2000" dirty="0">
                        <a:solidFill>
                          <a:srgbClr val="000000"/>
                        </a:solidFill>
                        <a:latin typeface="Calibri"/>
                        <a:cs typeface="Calibri"/>
                      </a:endParaRPr>
                    </a:p>
                  </a:txBody>
                  <a:tcPr marT="34290" marB="34290" anchor="ctr"/>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Access and Propagation</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Defamation, Press and Politics</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ts val="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ts val="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ts val="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Financial Gain</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Economic Advantage, Politics</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endParaRPr kumimoji="0" lang="en-US" sz="2400" u="none" strike="noStrike" cap="none" normalizeH="0" baseline="0" dirty="0">
                        <a:ln>
                          <a:noFill/>
                        </a:ln>
                        <a:effectLst/>
                        <a:sym typeface="Wingdings" pitchFamily="2" charset="2"/>
                      </a:endParaRPr>
                    </a:p>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Disrupt Operations</a:t>
                      </a:r>
                    </a:p>
                  </a:txBody>
                  <a:tcPr marL="93036" marR="93036" marT="34263" marB="34263" anchor="ctr" horzOverflow="overflow"/>
                </a:tc>
                <a:extLst>
                  <a:ext uri="{0D108BD9-81ED-4DB2-BD59-A6C34878D82A}">
                    <a16:rowId xmlns:a16="http://schemas.microsoft.com/office/drawing/2014/main" val="10001"/>
                  </a:ext>
                </a:extLst>
              </a:tr>
              <a:tr h="1262201">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r>
                        <a:rPr lang="en-US" sz="2000" dirty="0"/>
                        <a:t>Example</a:t>
                      </a:r>
                      <a:endParaRPr lang="en-IN" sz="2000" dirty="0">
                        <a:solidFill>
                          <a:srgbClr val="000000"/>
                        </a:solidFill>
                        <a:latin typeface="Calibri"/>
                        <a:cs typeface="Calibri"/>
                      </a:endParaRPr>
                    </a:p>
                  </a:txBody>
                  <a:tcPr marT="34290" marB="34290" anchor="ctr"/>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Botnets &amp; Spam</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Destruction of website</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Credit Card Theft, Ransomware</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Advanced Persistent Threats</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Destroy Critical Infrastructure</a:t>
                      </a:r>
                    </a:p>
                  </a:txBody>
                  <a:tcPr marL="93036" marR="93036" marT="34263" marB="34263" anchor="ctr" horzOverflow="overflow"/>
                </a:tc>
                <a:extLst>
                  <a:ext uri="{0D108BD9-81ED-4DB2-BD59-A6C34878D82A}">
                    <a16:rowId xmlns:a16="http://schemas.microsoft.com/office/drawing/2014/main" val="10002"/>
                  </a:ext>
                </a:extLst>
              </a:tr>
              <a:tr h="1262201">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r>
                        <a:rPr lang="en-US" sz="2000" dirty="0"/>
                        <a:t>Directed</a:t>
                      </a:r>
                      <a:endParaRPr lang="en-IN" sz="2000" dirty="0">
                        <a:solidFill>
                          <a:srgbClr val="000000"/>
                        </a:solidFill>
                        <a:latin typeface="Calibri"/>
                        <a:cs typeface="Calibri"/>
                      </a:endParaRPr>
                    </a:p>
                  </a:txBody>
                  <a:tcPr marT="34290" marB="34290" anchor="ctr"/>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algn="ctr" defTabSz="457200"/>
                      <a:r>
                        <a:rPr lang="en-US" sz="4000" dirty="0">
                          <a:sym typeface="Wingdings"/>
                        </a:rPr>
                        <a:t></a:t>
                      </a:r>
                      <a:endParaRPr lang="en-US" sz="4000" dirty="0">
                        <a:solidFill>
                          <a:srgbClr val="000000"/>
                        </a:solidFill>
                        <a:latin typeface="Calibri"/>
                        <a:cs typeface="Calibri"/>
                      </a:endParaRP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algn="ctr" defTabSz="457200"/>
                      <a:r>
                        <a:rPr lang="en-US" sz="4000" dirty="0">
                          <a:sym typeface="Wingdings"/>
                        </a:rPr>
                        <a:t></a:t>
                      </a:r>
                      <a:endParaRPr lang="en-US" sz="4000" dirty="0">
                        <a:solidFill>
                          <a:srgbClr val="000000"/>
                        </a:solidFill>
                        <a:latin typeface="Calibri"/>
                        <a:cs typeface="Calibri"/>
                      </a:endParaRP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algn="ctr" defTabSz="457200"/>
                      <a:r>
                        <a:rPr lang="en-US" sz="4000" dirty="0">
                          <a:sym typeface="Wingdings"/>
                        </a:rPr>
                        <a:t></a:t>
                      </a:r>
                      <a:endParaRPr lang="en-US" sz="4000" dirty="0">
                        <a:solidFill>
                          <a:srgbClr val="000000"/>
                        </a:solidFill>
                        <a:latin typeface="Calibri"/>
                        <a:cs typeface="Calibri"/>
                      </a:endParaRP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algn="ctr" defTabSz="457200"/>
                      <a:r>
                        <a:rPr lang="en-US" sz="4000" dirty="0">
                          <a:sym typeface="Wingdings"/>
                        </a:rPr>
                        <a:t></a:t>
                      </a:r>
                      <a:endParaRPr lang="en-US" sz="4000" dirty="0">
                        <a:solidFill>
                          <a:srgbClr val="000000"/>
                        </a:solidFill>
                        <a:latin typeface="Calibri"/>
                        <a:cs typeface="Calibri"/>
                      </a:endParaRP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algn="ctr" defTabSz="457200"/>
                      <a:r>
                        <a:rPr lang="en-US" sz="4000" dirty="0">
                          <a:sym typeface="Wingdings"/>
                        </a:rPr>
                        <a:t></a:t>
                      </a:r>
                      <a:endParaRPr lang="en-US" sz="4000" dirty="0">
                        <a:solidFill>
                          <a:srgbClr val="000000"/>
                        </a:solidFill>
                        <a:latin typeface="Calibri"/>
                        <a:cs typeface="Calibri"/>
                      </a:endParaRPr>
                    </a:p>
                  </a:txBody>
                  <a:tcPr marL="93036" marR="93036" marT="34263" marB="34263" anchor="ctr" horzOverflow="overflow"/>
                </a:tc>
                <a:extLst>
                  <a:ext uri="{0D108BD9-81ED-4DB2-BD59-A6C34878D82A}">
                    <a16:rowId xmlns:a16="http://schemas.microsoft.com/office/drawing/2014/main" val="10003"/>
                  </a:ext>
                </a:extLst>
              </a:tr>
              <a:tr h="1262201">
                <a:tc>
                  <a:txBody>
                    <a:bodyPr/>
                    <a:lstStyle>
                      <a:lvl1pPr marL="0" algn="l" defTabSz="1371600" rtl="0" eaLnBrk="1" latinLnBrk="0" hangingPunct="1">
                        <a:defRPr sz="2700" b="1" kern="1200">
                          <a:solidFill>
                            <a:schemeClr val="tx1"/>
                          </a:solidFill>
                          <a:latin typeface="Century Gothic" panose="020F0302020204030204"/>
                        </a:defRPr>
                      </a:lvl1pPr>
                      <a:lvl2pPr marL="685800" algn="l" defTabSz="1371600" rtl="0" eaLnBrk="1" latinLnBrk="0" hangingPunct="1">
                        <a:defRPr sz="2700" b="1" kern="1200">
                          <a:solidFill>
                            <a:schemeClr val="tx1"/>
                          </a:solidFill>
                          <a:latin typeface="Century Gothic" panose="020F0302020204030204"/>
                        </a:defRPr>
                      </a:lvl2pPr>
                      <a:lvl3pPr marL="1371600" algn="l" defTabSz="1371600" rtl="0" eaLnBrk="1" latinLnBrk="0" hangingPunct="1">
                        <a:defRPr sz="2700" b="1" kern="1200">
                          <a:solidFill>
                            <a:schemeClr val="tx1"/>
                          </a:solidFill>
                          <a:latin typeface="Century Gothic" panose="020F0302020204030204"/>
                        </a:defRPr>
                      </a:lvl3pPr>
                      <a:lvl4pPr marL="2057400" algn="l" defTabSz="1371600" rtl="0" eaLnBrk="1" latinLnBrk="0" hangingPunct="1">
                        <a:defRPr sz="2700" b="1" kern="1200">
                          <a:solidFill>
                            <a:schemeClr val="tx1"/>
                          </a:solidFill>
                          <a:latin typeface="Century Gothic" panose="020F0302020204030204"/>
                        </a:defRPr>
                      </a:lvl4pPr>
                      <a:lvl5pPr marL="2743200" algn="l" defTabSz="1371600" rtl="0" eaLnBrk="1" latinLnBrk="0" hangingPunct="1">
                        <a:defRPr sz="2700" b="1" kern="1200">
                          <a:solidFill>
                            <a:schemeClr val="tx1"/>
                          </a:solidFill>
                          <a:latin typeface="Century Gothic" panose="020F0302020204030204"/>
                        </a:defRPr>
                      </a:lvl5pPr>
                      <a:lvl6pPr marL="3429000" algn="l" defTabSz="1371600" rtl="0" eaLnBrk="1" latinLnBrk="0" hangingPunct="1">
                        <a:defRPr sz="2700" b="1" kern="1200">
                          <a:solidFill>
                            <a:schemeClr val="tx1"/>
                          </a:solidFill>
                          <a:latin typeface="Century Gothic" panose="020F0302020204030204"/>
                        </a:defRPr>
                      </a:lvl6pPr>
                      <a:lvl7pPr marL="4114800" algn="l" defTabSz="1371600" rtl="0" eaLnBrk="1" latinLnBrk="0" hangingPunct="1">
                        <a:defRPr sz="2700" b="1" kern="1200">
                          <a:solidFill>
                            <a:schemeClr val="tx1"/>
                          </a:solidFill>
                          <a:latin typeface="Century Gothic" panose="020F0302020204030204"/>
                        </a:defRPr>
                      </a:lvl7pPr>
                      <a:lvl8pPr marL="4800600" algn="l" defTabSz="1371600" rtl="0" eaLnBrk="1" latinLnBrk="0" hangingPunct="1">
                        <a:defRPr sz="2700" b="1" kern="1200">
                          <a:solidFill>
                            <a:schemeClr val="tx1"/>
                          </a:solidFill>
                          <a:latin typeface="Century Gothic" panose="020F0302020204030204"/>
                        </a:defRPr>
                      </a:lvl8pPr>
                      <a:lvl9pPr marL="5486400" algn="l" defTabSz="1371600" rtl="0" eaLnBrk="1" latinLnBrk="0" hangingPunct="1">
                        <a:defRPr sz="2700" b="1" kern="1200">
                          <a:solidFill>
                            <a:schemeClr val="tx1"/>
                          </a:solidFill>
                          <a:latin typeface="Century Gothic" panose="020F0302020204030204"/>
                        </a:defRPr>
                      </a:lvl9pPr>
                    </a:lstStyle>
                    <a:p>
                      <a:r>
                        <a:rPr lang="en-US" sz="2000" dirty="0"/>
                        <a:t>Type</a:t>
                      </a:r>
                      <a:endParaRPr lang="en-IN" sz="2000" dirty="0">
                        <a:solidFill>
                          <a:srgbClr val="000000"/>
                        </a:solidFill>
                        <a:latin typeface="Calibri"/>
                        <a:cs typeface="Calibri"/>
                      </a:endParaRPr>
                    </a:p>
                  </a:txBody>
                  <a:tcPr marT="34290" marB="34290" anchor="ctr"/>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Automated</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Conspicuous</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Opportunistic</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Persistent</a:t>
                      </a:r>
                    </a:p>
                  </a:txBody>
                  <a:tcPr marL="93036" marR="93036" marT="34263" marB="34263" anchor="ctr" horzOverflow="overflow"/>
                </a:tc>
                <a:tc>
                  <a:txBody>
                    <a:bodyPr/>
                    <a:lstStyle>
                      <a:lvl1pPr marL="0" algn="l" defTabSz="1371600" rtl="0" eaLnBrk="1" latinLnBrk="0" hangingPunct="1">
                        <a:defRPr sz="2700" kern="1200">
                          <a:solidFill>
                            <a:schemeClr val="tx1"/>
                          </a:solidFill>
                          <a:latin typeface="Century Gothic" panose="020F0302020204030204"/>
                        </a:defRPr>
                      </a:lvl1pPr>
                      <a:lvl2pPr marL="685800" algn="l" defTabSz="1371600" rtl="0" eaLnBrk="1" latinLnBrk="0" hangingPunct="1">
                        <a:defRPr sz="2700" kern="1200">
                          <a:solidFill>
                            <a:schemeClr val="tx1"/>
                          </a:solidFill>
                          <a:latin typeface="Century Gothic" panose="020F0302020204030204"/>
                        </a:defRPr>
                      </a:lvl2pPr>
                      <a:lvl3pPr marL="1371600" algn="l" defTabSz="1371600" rtl="0" eaLnBrk="1" latinLnBrk="0" hangingPunct="1">
                        <a:defRPr sz="2700" kern="1200">
                          <a:solidFill>
                            <a:schemeClr val="tx1"/>
                          </a:solidFill>
                          <a:latin typeface="Century Gothic" panose="020F0302020204030204"/>
                        </a:defRPr>
                      </a:lvl3pPr>
                      <a:lvl4pPr marL="2057400" algn="l" defTabSz="1371600" rtl="0" eaLnBrk="1" latinLnBrk="0" hangingPunct="1">
                        <a:defRPr sz="2700" kern="1200">
                          <a:solidFill>
                            <a:schemeClr val="tx1"/>
                          </a:solidFill>
                          <a:latin typeface="Century Gothic" panose="020F0302020204030204"/>
                        </a:defRPr>
                      </a:lvl4pPr>
                      <a:lvl5pPr marL="2743200" algn="l" defTabSz="1371600" rtl="0" eaLnBrk="1" latinLnBrk="0" hangingPunct="1">
                        <a:defRPr sz="2700" kern="1200">
                          <a:solidFill>
                            <a:schemeClr val="tx1"/>
                          </a:solidFill>
                          <a:latin typeface="Century Gothic" panose="020F0302020204030204"/>
                        </a:defRPr>
                      </a:lvl5pPr>
                      <a:lvl6pPr marL="3429000" algn="l" defTabSz="1371600" rtl="0" eaLnBrk="1" latinLnBrk="0" hangingPunct="1">
                        <a:defRPr sz="2700" kern="1200">
                          <a:solidFill>
                            <a:schemeClr val="tx1"/>
                          </a:solidFill>
                          <a:latin typeface="Century Gothic" panose="020F0302020204030204"/>
                        </a:defRPr>
                      </a:lvl6pPr>
                      <a:lvl7pPr marL="4114800" algn="l" defTabSz="1371600" rtl="0" eaLnBrk="1" latinLnBrk="0" hangingPunct="1">
                        <a:defRPr sz="2700" kern="1200">
                          <a:solidFill>
                            <a:schemeClr val="tx1"/>
                          </a:solidFill>
                          <a:latin typeface="Century Gothic" panose="020F0302020204030204"/>
                        </a:defRPr>
                      </a:lvl7pPr>
                      <a:lvl8pPr marL="4800600" algn="l" defTabSz="1371600" rtl="0" eaLnBrk="1" latinLnBrk="0" hangingPunct="1">
                        <a:defRPr sz="2700" kern="1200">
                          <a:solidFill>
                            <a:schemeClr val="tx1"/>
                          </a:solidFill>
                          <a:latin typeface="Century Gothic" panose="020F0302020204030204"/>
                        </a:defRPr>
                      </a:lvl8pPr>
                      <a:lvl9pPr marL="5486400" algn="l" defTabSz="1371600" rtl="0" eaLnBrk="1" latinLnBrk="0" hangingPunct="1">
                        <a:defRPr sz="2700" kern="1200">
                          <a:solidFill>
                            <a:schemeClr val="tx1"/>
                          </a:solidFill>
                          <a:latin typeface="Century Gothic" panose="020F0302020204030204"/>
                        </a:defRPr>
                      </a:lvl9pPr>
                    </a:lstStyle>
                    <a:p>
                      <a:pPr marL="0" marR="0" lvl="0" indent="0" algn="ctr" defTabSz="914400" rtl="0" eaLnBrk="1" fontAlgn="base" latinLnBrk="0" hangingPunct="1">
                        <a:lnSpc>
                          <a:spcPct val="100000"/>
                        </a:lnSpc>
                        <a:spcBef>
                          <a:spcPct val="0"/>
                        </a:spcBef>
                        <a:spcAft>
                          <a:spcPct val="50000"/>
                        </a:spcAft>
                        <a:buClr>
                          <a:schemeClr val="tx2"/>
                        </a:buClr>
                        <a:buSzTx/>
                        <a:buFont typeface="Wingdings" pitchFamily="2" charset="2"/>
                        <a:buNone/>
                        <a:tabLst/>
                      </a:pPr>
                      <a:r>
                        <a:rPr lang="en-US" sz="2400" kern="1200" dirty="0">
                          <a:solidFill>
                            <a:schemeClr val="tx1"/>
                          </a:solidFill>
                          <a:latin typeface="Industry Book" panose="00000500000000000000" pitchFamily="50" charset="0"/>
                          <a:ea typeface="+mn-ea"/>
                          <a:cs typeface="+mn-cs"/>
                          <a:sym typeface="Wingdings" pitchFamily="2" charset="2"/>
                        </a:rPr>
                        <a:t>Conflict</a:t>
                      </a:r>
                    </a:p>
                  </a:txBody>
                  <a:tcPr marL="93036" marR="93036" marT="34263" marB="34263" anchor="ctr" horzOverflow="overflow"/>
                </a:tc>
                <a:extLst>
                  <a:ext uri="{0D108BD9-81ED-4DB2-BD59-A6C34878D82A}">
                    <a16:rowId xmlns:a16="http://schemas.microsoft.com/office/drawing/2014/main" val="10004"/>
                  </a:ext>
                </a:extLst>
              </a:tr>
            </a:tbl>
          </a:graphicData>
        </a:graphic>
      </p:graphicFrame>
      <p:pic>
        <p:nvPicPr>
          <p:cNvPr id="49" name="Picture 5">
            <a:extLst>
              <a:ext uri="{FF2B5EF4-FFF2-40B4-BE49-F238E27FC236}">
                <a16:creationId xmlns:a16="http://schemas.microsoft.com/office/drawing/2014/main" id="{F713033C-AEAB-5D4A-ABA3-EAAE834EF60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33699" y="4088570"/>
            <a:ext cx="1273669" cy="955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0" name="Picture 49">
            <a:extLst>
              <a:ext uri="{FF2B5EF4-FFF2-40B4-BE49-F238E27FC236}">
                <a16:creationId xmlns:a16="http://schemas.microsoft.com/office/drawing/2014/main" id="{ECF48BE3-CDDC-D04C-993C-F837D79602A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18318" y="4092849"/>
            <a:ext cx="1288610" cy="9664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 name="Picture 50">
            <a:extLst>
              <a:ext uri="{FF2B5EF4-FFF2-40B4-BE49-F238E27FC236}">
                <a16:creationId xmlns:a16="http://schemas.microsoft.com/office/drawing/2014/main" id="{9B3712CD-1277-6B4B-A149-3CB523F344C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19892" y="4119743"/>
            <a:ext cx="1273669" cy="955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2" name="Picture 51">
            <a:extLst>
              <a:ext uri="{FF2B5EF4-FFF2-40B4-BE49-F238E27FC236}">
                <a16:creationId xmlns:a16="http://schemas.microsoft.com/office/drawing/2014/main" id="{43E87AFD-6778-B447-9824-CCE5F2700EB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43320" y="4088570"/>
            <a:ext cx="1273669" cy="955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3" name="Picture 52">
            <a:extLst>
              <a:ext uri="{FF2B5EF4-FFF2-40B4-BE49-F238E27FC236}">
                <a16:creationId xmlns:a16="http://schemas.microsoft.com/office/drawing/2014/main" id="{C0FA1AFD-20CD-374E-9CE1-E7EB0412D50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324078" y="4145112"/>
            <a:ext cx="1273669" cy="955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1343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3F0AF8-A68D-F143-86AD-C05F2783AAAD}"/>
              </a:ext>
            </a:extLst>
          </p:cNvPr>
          <p:cNvGrpSpPr/>
          <p:nvPr/>
        </p:nvGrpSpPr>
        <p:grpSpPr>
          <a:xfrm>
            <a:off x="0" y="-1028699"/>
            <a:ext cx="18288000" cy="4038600"/>
            <a:chOff x="0" y="-1087758"/>
            <a:chExt cx="18288000" cy="4783455"/>
          </a:xfrm>
        </p:grpSpPr>
        <p:sp>
          <p:nvSpPr>
            <p:cNvPr id="4" name="Rectangle 3">
              <a:extLst>
                <a:ext uri="{FF2B5EF4-FFF2-40B4-BE49-F238E27FC236}">
                  <a16:creationId xmlns:a16="http://schemas.microsoft.com/office/drawing/2014/main" id="{8561B503-ECCF-1F42-B919-56ADF63EEDEF}"/>
                </a:ext>
              </a:extLst>
            </p:cNvPr>
            <p:cNvSpPr/>
            <p:nvPr/>
          </p:nvSpPr>
          <p:spPr>
            <a:xfrm>
              <a:off x="0" y="-1"/>
              <a:ext cx="18288000" cy="28128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 name="Graphic 4">
              <a:extLst>
                <a:ext uri="{FF2B5EF4-FFF2-40B4-BE49-F238E27FC236}">
                  <a16:creationId xmlns:a16="http://schemas.microsoft.com/office/drawing/2014/main" id="{178C1A50-8108-A648-8C86-0602711F2C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566" y="-1028700"/>
              <a:ext cx="7592384" cy="4724397"/>
            </a:xfrm>
            <a:prstGeom prst="rect">
              <a:avLst/>
            </a:prstGeom>
          </p:spPr>
        </p:pic>
        <p:pic>
          <p:nvPicPr>
            <p:cNvPr id="6" name="Graphic 5">
              <a:extLst>
                <a:ext uri="{FF2B5EF4-FFF2-40B4-BE49-F238E27FC236}">
                  <a16:creationId xmlns:a16="http://schemas.microsoft.com/office/drawing/2014/main" id="{68F66785-0A12-DF4F-8CDA-010A032302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8051" y="-1087758"/>
              <a:ext cx="7592384" cy="4724397"/>
            </a:xfrm>
            <a:prstGeom prst="rect">
              <a:avLst/>
            </a:prstGeom>
          </p:spPr>
        </p:pic>
        <p:cxnSp>
          <p:nvCxnSpPr>
            <p:cNvPr id="7" name="Straight Connector 6">
              <a:extLst>
                <a:ext uri="{FF2B5EF4-FFF2-40B4-BE49-F238E27FC236}">
                  <a16:creationId xmlns:a16="http://schemas.microsoft.com/office/drawing/2014/main" id="{83454AE1-D0DE-1543-B351-F6311D575917}"/>
                </a:ext>
              </a:extLst>
            </p:cNvPr>
            <p:cNvCxnSpPr>
              <a:cxnSpLocks/>
            </p:cNvCxnSpPr>
            <p:nvPr/>
          </p:nvCxnSpPr>
          <p:spPr>
            <a:xfrm flipH="1">
              <a:off x="1" y="2812879"/>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04C0E4A1-D52A-D742-A440-7BDB6DF64099}"/>
              </a:ext>
            </a:extLst>
          </p:cNvPr>
          <p:cNvSpPr txBox="1">
            <a:spLocks/>
          </p:cNvSpPr>
          <p:nvPr/>
        </p:nvSpPr>
        <p:spPr>
          <a:xfrm>
            <a:off x="4742374" y="392126"/>
            <a:ext cx="8803251"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Exo" panose="00000500000000000000" pitchFamily="2" charset="0"/>
                <a:cs typeface="+mn-cs"/>
              </a:defRPr>
            </a:lvl1pPr>
          </a:lstStyle>
          <a:p>
            <a:pPr algn="ctr"/>
            <a:r>
              <a:rPr lang="en-US" dirty="0">
                <a:solidFill>
                  <a:schemeClr val="bg2"/>
                </a:solidFill>
                <a:latin typeface="Industry Black" panose="00000900000000000000" pitchFamily="50" charset="0"/>
              </a:rPr>
              <a:t>Current Cybersecurity Challenges</a:t>
            </a:r>
          </a:p>
        </p:txBody>
      </p:sp>
      <p:pic>
        <p:nvPicPr>
          <p:cNvPr id="9" name="Graphic 8">
            <a:extLst>
              <a:ext uri="{FF2B5EF4-FFF2-40B4-BE49-F238E27FC236}">
                <a16:creationId xmlns:a16="http://schemas.microsoft.com/office/drawing/2014/main" id="{4404AC61-C9E7-BE48-B30B-49E22A5ED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11490" y="301520"/>
            <a:ext cx="1469632" cy="346180"/>
          </a:xfrm>
          <a:prstGeom prst="rect">
            <a:avLst/>
          </a:prstGeom>
        </p:spPr>
      </p:pic>
      <p:sp>
        <p:nvSpPr>
          <p:cNvPr id="45" name="TextBox 44">
            <a:extLst>
              <a:ext uri="{FF2B5EF4-FFF2-40B4-BE49-F238E27FC236}">
                <a16:creationId xmlns:a16="http://schemas.microsoft.com/office/drawing/2014/main" id="{36079A97-896B-F744-B23A-2F7C111D8564}"/>
              </a:ext>
            </a:extLst>
          </p:cNvPr>
          <p:cNvSpPr txBox="1"/>
          <p:nvPr/>
        </p:nvSpPr>
        <p:spPr>
          <a:xfrm>
            <a:off x="12714514" y="8860971"/>
            <a:ext cx="184731" cy="400110"/>
          </a:xfrm>
          <a:prstGeom prst="rect">
            <a:avLst/>
          </a:prstGeom>
          <a:noFill/>
        </p:spPr>
        <p:txBody>
          <a:bodyPr wrap="none" rtlCol="0">
            <a:spAutoFit/>
          </a:bodyPr>
          <a:lstStyle/>
          <a:p>
            <a:endParaRPr lang="en-US" sz="2000" dirty="0">
              <a:solidFill>
                <a:schemeClr val="tx2"/>
              </a:solidFill>
            </a:endParaRPr>
          </a:p>
        </p:txBody>
      </p:sp>
      <p:pic>
        <p:nvPicPr>
          <p:cNvPr id="48" name="Picture 47">
            <a:extLst>
              <a:ext uri="{FF2B5EF4-FFF2-40B4-BE49-F238E27FC236}">
                <a16:creationId xmlns:a16="http://schemas.microsoft.com/office/drawing/2014/main" id="{2C16ED02-7610-F341-A505-7277CF7C71B3}"/>
              </a:ext>
            </a:extLst>
          </p:cNvPr>
          <p:cNvPicPr>
            <a:picLocks noChangeAspect="1"/>
          </p:cNvPicPr>
          <p:nvPr/>
        </p:nvPicPr>
        <p:blipFill>
          <a:blip r:embed="rId6">
            <a:duotone>
              <a:schemeClr val="accent1">
                <a:shade val="45000"/>
                <a:satMod val="135000"/>
              </a:schemeClr>
              <a:prstClr val="white"/>
            </a:duotone>
          </a:blip>
          <a:stretch>
            <a:fillRect/>
          </a:stretch>
        </p:blipFill>
        <p:spPr>
          <a:xfrm>
            <a:off x="2209800" y="3021110"/>
            <a:ext cx="2133600" cy="2395268"/>
          </a:xfrm>
          <a:prstGeom prst="rect">
            <a:avLst/>
          </a:prstGeom>
        </p:spPr>
      </p:pic>
      <p:pic>
        <p:nvPicPr>
          <p:cNvPr id="49" name="Picture 48">
            <a:extLst>
              <a:ext uri="{FF2B5EF4-FFF2-40B4-BE49-F238E27FC236}">
                <a16:creationId xmlns:a16="http://schemas.microsoft.com/office/drawing/2014/main" id="{CEC00734-E4AC-EE4C-A591-DC78C116672D}"/>
              </a:ext>
            </a:extLst>
          </p:cNvPr>
          <p:cNvPicPr>
            <a:picLocks noChangeAspect="1"/>
          </p:cNvPicPr>
          <p:nvPr/>
        </p:nvPicPr>
        <p:blipFill>
          <a:blip r:embed="rId7">
            <a:duotone>
              <a:schemeClr val="accent1">
                <a:shade val="45000"/>
                <a:satMod val="135000"/>
              </a:schemeClr>
              <a:prstClr val="white"/>
            </a:duotone>
            <a:alphaModFix amt="50000"/>
          </a:blip>
          <a:stretch>
            <a:fillRect/>
          </a:stretch>
        </p:blipFill>
        <p:spPr>
          <a:xfrm>
            <a:off x="7926539" y="3009901"/>
            <a:ext cx="2561512" cy="2561512"/>
          </a:xfrm>
          <a:prstGeom prst="rect">
            <a:avLst/>
          </a:prstGeom>
        </p:spPr>
      </p:pic>
      <p:pic>
        <p:nvPicPr>
          <p:cNvPr id="50" name="Picture 49">
            <a:extLst>
              <a:ext uri="{FF2B5EF4-FFF2-40B4-BE49-F238E27FC236}">
                <a16:creationId xmlns:a16="http://schemas.microsoft.com/office/drawing/2014/main" id="{9B3128CB-2D3C-5B47-A4F4-0CA1366B57A4}"/>
              </a:ext>
            </a:extLst>
          </p:cNvPr>
          <p:cNvPicPr>
            <a:picLocks noChangeAspect="1"/>
          </p:cNvPicPr>
          <p:nvPr/>
        </p:nvPicPr>
        <p:blipFill>
          <a:blip r:embed="rId8">
            <a:duotone>
              <a:schemeClr val="accent1">
                <a:shade val="45000"/>
                <a:satMod val="135000"/>
              </a:schemeClr>
              <a:prstClr val="white"/>
            </a:duotone>
            <a:alphaModFix amt="70000"/>
          </a:blip>
          <a:stretch>
            <a:fillRect/>
          </a:stretch>
        </p:blipFill>
        <p:spPr>
          <a:xfrm>
            <a:off x="13512968" y="2766999"/>
            <a:ext cx="3383417" cy="3383417"/>
          </a:xfrm>
          <a:prstGeom prst="rect">
            <a:avLst/>
          </a:prstGeom>
        </p:spPr>
      </p:pic>
      <p:pic>
        <p:nvPicPr>
          <p:cNvPr id="51" name="Picture 50">
            <a:extLst>
              <a:ext uri="{FF2B5EF4-FFF2-40B4-BE49-F238E27FC236}">
                <a16:creationId xmlns:a16="http://schemas.microsoft.com/office/drawing/2014/main" id="{B77FE79E-585B-544C-A07F-31755F2ED7E0}"/>
              </a:ext>
            </a:extLst>
          </p:cNvPr>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039359" y="6735546"/>
            <a:ext cx="2494674" cy="2675153"/>
          </a:xfrm>
          <a:prstGeom prst="rect">
            <a:avLst/>
          </a:prstGeom>
        </p:spPr>
      </p:pic>
      <p:pic>
        <p:nvPicPr>
          <p:cNvPr id="52" name="Picture 51">
            <a:extLst>
              <a:ext uri="{FF2B5EF4-FFF2-40B4-BE49-F238E27FC236}">
                <a16:creationId xmlns:a16="http://schemas.microsoft.com/office/drawing/2014/main" id="{DFE859FF-2630-734E-8587-71247C3ACAE1}"/>
              </a:ext>
            </a:extLst>
          </p:cNvPr>
          <p:cNvPicPr>
            <a:picLocks noChangeAspect="1"/>
          </p:cNvPicPr>
          <p:nvPr/>
        </p:nvPicPr>
        <p:blipFill>
          <a:blip r:embed="rId10">
            <a:duotone>
              <a:schemeClr val="accent1">
                <a:shade val="45000"/>
                <a:satMod val="135000"/>
              </a:schemeClr>
              <a:prstClr val="white"/>
            </a:duotone>
            <a:alphaModFix amt="70000"/>
          </a:blip>
          <a:stretch>
            <a:fillRect/>
          </a:stretch>
        </p:blipFill>
        <p:spPr>
          <a:xfrm>
            <a:off x="7994781" y="6923904"/>
            <a:ext cx="2298436" cy="2298436"/>
          </a:xfrm>
          <a:prstGeom prst="rect">
            <a:avLst/>
          </a:prstGeom>
        </p:spPr>
      </p:pic>
      <p:pic>
        <p:nvPicPr>
          <p:cNvPr id="53" name="Picture 52">
            <a:extLst>
              <a:ext uri="{FF2B5EF4-FFF2-40B4-BE49-F238E27FC236}">
                <a16:creationId xmlns:a16="http://schemas.microsoft.com/office/drawing/2014/main" id="{B6FABF38-C90C-D64D-97DC-44FEA4001646}"/>
              </a:ext>
            </a:extLst>
          </p:cNvPr>
          <p:cNvPicPr>
            <a:picLocks noChangeAspect="1"/>
          </p:cNvPicPr>
          <p:nvPr/>
        </p:nvPicPr>
        <p:blipFill>
          <a:blip r:embed="rId11">
            <a:duotone>
              <a:schemeClr val="accent1">
                <a:shade val="45000"/>
                <a:satMod val="135000"/>
              </a:schemeClr>
              <a:prstClr val="white"/>
            </a:duotone>
            <a:alphaModFix amt="50000"/>
          </a:blip>
          <a:stretch>
            <a:fillRect/>
          </a:stretch>
        </p:blipFill>
        <p:spPr>
          <a:xfrm>
            <a:off x="13863889" y="6540766"/>
            <a:ext cx="2681574" cy="2681574"/>
          </a:xfrm>
          <a:prstGeom prst="rect">
            <a:avLst/>
          </a:prstGeom>
        </p:spPr>
      </p:pic>
      <p:sp>
        <p:nvSpPr>
          <p:cNvPr id="54" name="TextBox 53">
            <a:extLst>
              <a:ext uri="{FF2B5EF4-FFF2-40B4-BE49-F238E27FC236}">
                <a16:creationId xmlns:a16="http://schemas.microsoft.com/office/drawing/2014/main" id="{E32249D2-C384-6B4F-BF54-5FA808CB6FDD}"/>
              </a:ext>
            </a:extLst>
          </p:cNvPr>
          <p:cNvSpPr txBox="1"/>
          <p:nvPr/>
        </p:nvSpPr>
        <p:spPr>
          <a:xfrm>
            <a:off x="2209800" y="5688751"/>
            <a:ext cx="2494675" cy="461665"/>
          </a:xfrm>
          <a:prstGeom prst="rect">
            <a:avLst/>
          </a:prstGeom>
          <a:noFill/>
        </p:spPr>
        <p:txBody>
          <a:bodyPr wrap="square" rtlCol="0">
            <a:spAutoFit/>
          </a:bodyPr>
          <a:lstStyle/>
          <a:p>
            <a:r>
              <a:rPr lang="en-US" sz="2400" b="1" dirty="0">
                <a:latin typeface="Exo" panose="00000500000000000000" pitchFamily="2" charset="0"/>
              </a:rPr>
              <a:t>Lack of Visibility</a:t>
            </a:r>
          </a:p>
        </p:txBody>
      </p:sp>
      <p:sp>
        <p:nvSpPr>
          <p:cNvPr id="55" name="TextBox 54">
            <a:extLst>
              <a:ext uri="{FF2B5EF4-FFF2-40B4-BE49-F238E27FC236}">
                <a16:creationId xmlns:a16="http://schemas.microsoft.com/office/drawing/2014/main" id="{199B52A8-6E16-3F42-A5CA-F171DDBE6E0D}"/>
              </a:ext>
            </a:extLst>
          </p:cNvPr>
          <p:cNvSpPr txBox="1"/>
          <p:nvPr/>
        </p:nvSpPr>
        <p:spPr>
          <a:xfrm>
            <a:off x="7805526" y="5688751"/>
            <a:ext cx="2494675" cy="461665"/>
          </a:xfrm>
          <a:prstGeom prst="rect">
            <a:avLst/>
          </a:prstGeom>
          <a:noFill/>
        </p:spPr>
        <p:txBody>
          <a:bodyPr wrap="square" rtlCol="0">
            <a:spAutoFit/>
          </a:bodyPr>
          <a:lstStyle/>
          <a:p>
            <a:pPr algn="ctr"/>
            <a:r>
              <a:rPr lang="en-US" sz="2400" b="1" dirty="0">
                <a:latin typeface="Exo" panose="00000500000000000000" pitchFamily="2" charset="0"/>
              </a:rPr>
              <a:t>Flood of Alerts</a:t>
            </a:r>
          </a:p>
        </p:txBody>
      </p:sp>
      <p:sp>
        <p:nvSpPr>
          <p:cNvPr id="56" name="TextBox 55">
            <a:extLst>
              <a:ext uri="{FF2B5EF4-FFF2-40B4-BE49-F238E27FC236}">
                <a16:creationId xmlns:a16="http://schemas.microsoft.com/office/drawing/2014/main" id="{6CFEFE54-238A-3A45-9C24-F742A680A9EC}"/>
              </a:ext>
            </a:extLst>
          </p:cNvPr>
          <p:cNvSpPr txBox="1"/>
          <p:nvPr/>
        </p:nvSpPr>
        <p:spPr>
          <a:xfrm>
            <a:off x="13632783" y="5688751"/>
            <a:ext cx="3143786" cy="461665"/>
          </a:xfrm>
          <a:prstGeom prst="rect">
            <a:avLst/>
          </a:prstGeom>
          <a:noFill/>
        </p:spPr>
        <p:txBody>
          <a:bodyPr wrap="square" rtlCol="0">
            <a:spAutoFit/>
          </a:bodyPr>
          <a:lstStyle/>
          <a:p>
            <a:pPr algn="ctr"/>
            <a:r>
              <a:rPr lang="en-US" sz="2400" b="1" dirty="0">
                <a:latin typeface="Exo" panose="00000500000000000000" pitchFamily="2" charset="0"/>
              </a:rPr>
              <a:t>Experienced Resources</a:t>
            </a:r>
          </a:p>
        </p:txBody>
      </p:sp>
      <p:sp>
        <p:nvSpPr>
          <p:cNvPr id="57" name="TextBox 56">
            <a:extLst>
              <a:ext uri="{FF2B5EF4-FFF2-40B4-BE49-F238E27FC236}">
                <a16:creationId xmlns:a16="http://schemas.microsoft.com/office/drawing/2014/main" id="{56854A73-4303-0148-81D4-E83B86CF7050}"/>
              </a:ext>
            </a:extLst>
          </p:cNvPr>
          <p:cNvSpPr txBox="1"/>
          <p:nvPr/>
        </p:nvSpPr>
        <p:spPr>
          <a:xfrm>
            <a:off x="2029262" y="9595905"/>
            <a:ext cx="2494675" cy="461665"/>
          </a:xfrm>
          <a:prstGeom prst="rect">
            <a:avLst/>
          </a:prstGeom>
          <a:noFill/>
        </p:spPr>
        <p:txBody>
          <a:bodyPr wrap="square" rtlCol="0">
            <a:spAutoFit/>
          </a:bodyPr>
          <a:lstStyle/>
          <a:p>
            <a:r>
              <a:rPr lang="en-US" sz="2400" b="1" dirty="0">
                <a:latin typeface="Exo" panose="00000500000000000000" pitchFamily="2" charset="0"/>
              </a:rPr>
              <a:t>Lack of Context</a:t>
            </a:r>
          </a:p>
        </p:txBody>
      </p:sp>
      <p:sp>
        <p:nvSpPr>
          <p:cNvPr id="58" name="TextBox 57">
            <a:extLst>
              <a:ext uri="{FF2B5EF4-FFF2-40B4-BE49-F238E27FC236}">
                <a16:creationId xmlns:a16="http://schemas.microsoft.com/office/drawing/2014/main" id="{9A63C53D-67C7-9243-B350-38C693405719}"/>
              </a:ext>
            </a:extLst>
          </p:cNvPr>
          <p:cNvSpPr txBox="1"/>
          <p:nvPr/>
        </p:nvSpPr>
        <p:spPr>
          <a:xfrm>
            <a:off x="8059536" y="9620153"/>
            <a:ext cx="2494675" cy="461665"/>
          </a:xfrm>
          <a:prstGeom prst="rect">
            <a:avLst/>
          </a:prstGeom>
          <a:noFill/>
        </p:spPr>
        <p:txBody>
          <a:bodyPr wrap="square" rtlCol="0">
            <a:spAutoFit/>
          </a:bodyPr>
          <a:lstStyle/>
          <a:p>
            <a:r>
              <a:rPr lang="en-US" sz="2400" b="1" dirty="0">
                <a:latin typeface="Exo" panose="00000500000000000000" pitchFamily="2" charset="0"/>
              </a:rPr>
              <a:t>Increase of Tools</a:t>
            </a:r>
          </a:p>
        </p:txBody>
      </p:sp>
      <p:sp>
        <p:nvSpPr>
          <p:cNvPr id="59" name="TextBox 58">
            <a:extLst>
              <a:ext uri="{FF2B5EF4-FFF2-40B4-BE49-F238E27FC236}">
                <a16:creationId xmlns:a16="http://schemas.microsoft.com/office/drawing/2014/main" id="{FBE3D40B-E52C-B945-B073-CF554D6A980F}"/>
              </a:ext>
            </a:extLst>
          </p:cNvPr>
          <p:cNvSpPr txBox="1"/>
          <p:nvPr/>
        </p:nvSpPr>
        <p:spPr>
          <a:xfrm>
            <a:off x="14245781" y="9595904"/>
            <a:ext cx="2494675" cy="461665"/>
          </a:xfrm>
          <a:prstGeom prst="rect">
            <a:avLst/>
          </a:prstGeom>
          <a:noFill/>
        </p:spPr>
        <p:txBody>
          <a:bodyPr wrap="square" rtlCol="0">
            <a:spAutoFit/>
          </a:bodyPr>
          <a:lstStyle/>
          <a:p>
            <a:r>
              <a:rPr lang="en-US" sz="2400" b="1" dirty="0">
                <a:latin typeface="Exo" panose="00000500000000000000" pitchFamily="2" charset="0"/>
              </a:rPr>
              <a:t>Business Impact</a:t>
            </a:r>
          </a:p>
        </p:txBody>
      </p:sp>
    </p:spTree>
    <p:extLst>
      <p:ext uri="{BB962C8B-B14F-4D97-AF65-F5344CB8AC3E}">
        <p14:creationId xmlns:p14="http://schemas.microsoft.com/office/powerpoint/2010/main" val="42050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5170C-81F0-2440-85F1-0D0B0FA3E50B}"/>
              </a:ext>
            </a:extLst>
          </p:cNvPr>
          <p:cNvSpPr txBox="1"/>
          <p:nvPr/>
        </p:nvSpPr>
        <p:spPr>
          <a:xfrm>
            <a:off x="4953000" y="2552700"/>
            <a:ext cx="8382000" cy="4524315"/>
          </a:xfrm>
          <a:prstGeom prst="rect">
            <a:avLst/>
          </a:prstGeom>
          <a:noFill/>
        </p:spPr>
        <p:txBody>
          <a:bodyPr wrap="square" rtlCol="0">
            <a:spAutoFit/>
          </a:body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US" sz="7200" u="none" strike="noStrike" kern="1200" cap="none" spc="0" normalizeH="0" baseline="0" noProof="0" dirty="0">
                <a:ln>
                  <a:noFill/>
                </a:ln>
                <a:solidFill>
                  <a:srgbClr val="EA0029"/>
                </a:solidFill>
                <a:effectLst/>
                <a:uLnTx/>
                <a:uFillTx/>
                <a:latin typeface="Industry Black" panose="00000900000000000000" pitchFamily="50" charset="0"/>
              </a:rPr>
              <a:t>How can you </a:t>
            </a:r>
            <a:r>
              <a:rPr kumimoji="0" lang="en-US" sz="7200" u="none" strike="noStrike" kern="1200" cap="none" spc="0" normalizeH="0" baseline="0" noProof="0" dirty="0">
                <a:ln>
                  <a:noFill/>
                </a:ln>
                <a:solidFill>
                  <a:schemeClr val="bg2"/>
                </a:solidFill>
                <a:effectLst/>
                <a:uLnTx/>
                <a:uFillTx/>
                <a:latin typeface="Industry Black" panose="00000900000000000000" pitchFamily="50" charset="0"/>
              </a:rPr>
              <a:t>stop the damage </a:t>
            </a:r>
            <a:r>
              <a:rPr kumimoji="0" lang="en-US" sz="7200" u="none" strike="noStrike" kern="1200" cap="none" spc="0" normalizeH="0" baseline="0" noProof="0" dirty="0">
                <a:ln>
                  <a:noFill/>
                </a:ln>
                <a:solidFill>
                  <a:srgbClr val="EA0029"/>
                </a:solidFill>
                <a:effectLst/>
                <a:uLnTx/>
                <a:uFillTx/>
                <a:latin typeface="Industry Black" panose="00000900000000000000" pitchFamily="50" charset="0"/>
              </a:rPr>
              <a:t>from an undetectable active breach?</a:t>
            </a:r>
          </a:p>
        </p:txBody>
      </p:sp>
      <p:pic>
        <p:nvPicPr>
          <p:cNvPr id="7" name="Graphic 6">
            <a:extLst>
              <a:ext uri="{FF2B5EF4-FFF2-40B4-BE49-F238E27FC236}">
                <a16:creationId xmlns:a16="http://schemas.microsoft.com/office/drawing/2014/main" id="{9484C767-E49B-4563-A1F3-8515EBD18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11490" y="301520"/>
            <a:ext cx="1469632" cy="346180"/>
          </a:xfrm>
          <a:prstGeom prst="rect">
            <a:avLst/>
          </a:prstGeom>
        </p:spPr>
      </p:pic>
      <p:cxnSp>
        <p:nvCxnSpPr>
          <p:cNvPr id="8" name="Straight Connector 7">
            <a:extLst>
              <a:ext uri="{FF2B5EF4-FFF2-40B4-BE49-F238E27FC236}">
                <a16:creationId xmlns:a16="http://schemas.microsoft.com/office/drawing/2014/main" id="{27D46C2F-3240-43DD-9005-EB72AA21A365}"/>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053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5170C-81F0-2440-85F1-0D0B0FA3E50B}"/>
              </a:ext>
            </a:extLst>
          </p:cNvPr>
          <p:cNvSpPr txBox="1"/>
          <p:nvPr/>
        </p:nvSpPr>
        <p:spPr>
          <a:xfrm>
            <a:off x="3200400" y="3943171"/>
            <a:ext cx="12649200"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A0029"/>
                </a:solidFill>
                <a:effectLst/>
                <a:uLnTx/>
                <a:uFillTx/>
                <a:latin typeface="Industry Black" panose="00000900000000000000" pitchFamily="50" charset="0"/>
                <a:ea typeface="+mn-ea"/>
                <a:cs typeface="+mn-cs"/>
              </a:rPr>
              <a:t>Advanced Endpoint Protection</a:t>
            </a:r>
          </a:p>
        </p:txBody>
      </p:sp>
      <p:pic>
        <p:nvPicPr>
          <p:cNvPr id="7" name="Graphic 6">
            <a:extLst>
              <a:ext uri="{FF2B5EF4-FFF2-40B4-BE49-F238E27FC236}">
                <a16:creationId xmlns:a16="http://schemas.microsoft.com/office/drawing/2014/main" id="{9484C767-E49B-4563-A1F3-8515EBD18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11490" y="301520"/>
            <a:ext cx="1469632" cy="346180"/>
          </a:xfrm>
          <a:prstGeom prst="rect">
            <a:avLst/>
          </a:prstGeom>
        </p:spPr>
      </p:pic>
      <p:cxnSp>
        <p:nvCxnSpPr>
          <p:cNvPr id="8" name="Straight Connector 7">
            <a:extLst>
              <a:ext uri="{FF2B5EF4-FFF2-40B4-BE49-F238E27FC236}">
                <a16:creationId xmlns:a16="http://schemas.microsoft.com/office/drawing/2014/main" id="{27D46C2F-3240-43DD-9005-EB72AA21A365}"/>
              </a:ext>
            </a:extLst>
          </p:cNvPr>
          <p:cNvCxnSpPr>
            <a:cxnSpLocks/>
          </p:cNvCxnSpPr>
          <p:nvPr/>
        </p:nvCxnSpPr>
        <p:spPr>
          <a:xfrm flipH="1">
            <a:off x="0" y="10277894"/>
            <a:ext cx="18287999" cy="0"/>
          </a:xfrm>
          <a:prstGeom prst="line">
            <a:avLst/>
          </a:prstGeom>
          <a:ln w="63500">
            <a:solidFill>
              <a:srgbClr val="EA002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26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7538" y="822221"/>
            <a:ext cx="16880368" cy="854080"/>
          </a:xfrm>
          <a:prstGeom prst="rect">
            <a:avLst/>
          </a:prstGeom>
          <a:noFill/>
        </p:spPr>
        <p:txBody>
          <a:bodyPr wrap="square" rtlCol="0">
            <a:spAutoFit/>
          </a:bodyPr>
          <a:lstStyle/>
          <a:p>
            <a:r>
              <a:rPr lang="en-US" sz="4950" spc="450" dirty="0">
                <a:latin typeface="Industry Light" panose="00000400000000000000" pitchFamily="50" charset="0"/>
                <a:ea typeface="Montserrat" charset="0"/>
                <a:cs typeface="Montserrat" charset="0"/>
              </a:rPr>
              <a:t>Includes ENDPOINT MANAGER (RMM SUITE)</a:t>
            </a:r>
            <a:endParaRPr lang="en-US" sz="7200" spc="450" dirty="0">
              <a:latin typeface="Industry Light" panose="00000400000000000000" pitchFamily="50" charset="0"/>
              <a:ea typeface="Montserrat" charset="0"/>
              <a:cs typeface="Montserrat" charset="0"/>
            </a:endParaRPr>
          </a:p>
        </p:txBody>
      </p:sp>
      <p:sp>
        <p:nvSpPr>
          <p:cNvPr id="17" name="TextBox 16"/>
          <p:cNvSpPr txBox="1"/>
          <p:nvPr/>
        </p:nvSpPr>
        <p:spPr>
          <a:xfrm>
            <a:off x="427271" y="477118"/>
            <a:ext cx="5378717" cy="323165"/>
          </a:xfrm>
          <a:prstGeom prst="rect">
            <a:avLst/>
          </a:prstGeom>
          <a:noFill/>
        </p:spPr>
        <p:txBody>
          <a:bodyPr wrap="none" rtlCol="0">
            <a:spAutoFit/>
          </a:bodyPr>
          <a:lstStyle/>
          <a:p>
            <a:r>
              <a:rPr lang="en-US" sz="1500" spc="900" dirty="0">
                <a:latin typeface="Industry Light" panose="00000400000000000000" pitchFamily="50" charset="0"/>
                <a:ea typeface="Montserrat" charset="0"/>
                <a:cs typeface="Montserrat" charset="0"/>
              </a:rPr>
              <a:t>MANAGEMENT CAPABILITIES</a:t>
            </a:r>
          </a:p>
        </p:txBody>
      </p:sp>
      <p:sp>
        <p:nvSpPr>
          <p:cNvPr id="30" name="Shape 2840"/>
          <p:cNvSpPr/>
          <p:nvPr/>
        </p:nvSpPr>
        <p:spPr>
          <a:xfrm>
            <a:off x="8771621" y="2190185"/>
            <a:ext cx="507755" cy="507755"/>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rgbClr val="C00000"/>
          </a:solidFill>
          <a:ln w="12700">
            <a:miter lim="400000"/>
          </a:ln>
        </p:spPr>
        <p:txBody>
          <a:bodyPr lIns="28568" tIns="28568" rIns="28568" bIns="28568" anchor="ctr"/>
          <a:lstStyle/>
          <a:p>
            <a:pPr defTabSz="34279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sp>
        <p:nvSpPr>
          <p:cNvPr id="31" name="Shape 2845"/>
          <p:cNvSpPr/>
          <p:nvPr/>
        </p:nvSpPr>
        <p:spPr>
          <a:xfrm>
            <a:off x="353888" y="7164475"/>
            <a:ext cx="456980" cy="558530"/>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rgbClr val="C00000"/>
          </a:solidFill>
          <a:ln w="12700">
            <a:miter lim="400000"/>
          </a:ln>
        </p:spPr>
        <p:txBody>
          <a:bodyPr lIns="28568" tIns="28568" rIns="28568" bIns="28568" anchor="ctr"/>
          <a:lstStyle/>
          <a:p>
            <a:pPr defTabSz="34279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grpSp>
        <p:nvGrpSpPr>
          <p:cNvPr id="109" name="Group 108">
            <a:extLst>
              <a:ext uri="{FF2B5EF4-FFF2-40B4-BE49-F238E27FC236}">
                <a16:creationId xmlns:a16="http://schemas.microsoft.com/office/drawing/2014/main" id="{107F1064-28BE-4057-8154-4561F4A96A89}"/>
              </a:ext>
            </a:extLst>
          </p:cNvPr>
          <p:cNvGrpSpPr/>
          <p:nvPr/>
        </p:nvGrpSpPr>
        <p:grpSpPr>
          <a:xfrm>
            <a:off x="4366033" y="2280254"/>
            <a:ext cx="558530" cy="609195"/>
            <a:chOff x="2893743" y="1837758"/>
            <a:chExt cx="372353" cy="406130"/>
          </a:xfrm>
          <a:solidFill>
            <a:srgbClr val="C00000"/>
          </a:solidFill>
        </p:grpSpPr>
        <p:sp>
          <p:nvSpPr>
            <p:cNvPr id="27" name="Shape 2835"/>
            <p:cNvSpPr/>
            <p:nvPr/>
          </p:nvSpPr>
          <p:spPr>
            <a:xfrm>
              <a:off x="2893743" y="1837758"/>
              <a:ext cx="372353" cy="372353"/>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grpFill/>
            <a:ln w="12700">
              <a:miter lim="400000"/>
            </a:ln>
          </p:spPr>
          <p:txBody>
            <a:bodyPr lIns="28568" tIns="28568" rIns="28568" bIns="28568" anchor="ctr"/>
            <a:lstStyle/>
            <a:p>
              <a:pPr defTabSz="34279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32" name="Shape 2848"/>
            <p:cNvSpPr/>
            <p:nvPr/>
          </p:nvSpPr>
          <p:spPr>
            <a:xfrm>
              <a:off x="2933706" y="2009919"/>
              <a:ext cx="212702" cy="233969"/>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grpFill/>
            <a:ln w="12700">
              <a:miter lim="400000"/>
            </a:ln>
          </p:spPr>
          <p:txBody>
            <a:bodyPr lIns="28568" tIns="28568" rIns="28568" bIns="28568" anchor="ctr"/>
            <a:lstStyle/>
            <a:p>
              <a:pPr defTabSz="34279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grpSp>
      <p:sp>
        <p:nvSpPr>
          <p:cNvPr id="33" name="Shape 2849"/>
          <p:cNvSpPr/>
          <p:nvPr/>
        </p:nvSpPr>
        <p:spPr>
          <a:xfrm>
            <a:off x="8783887" y="4630777"/>
            <a:ext cx="507755" cy="482825"/>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rgbClr val="C00000"/>
          </a:solidFill>
          <a:ln w="12700">
            <a:miter lim="400000"/>
          </a:ln>
        </p:spPr>
        <p:txBody>
          <a:bodyPr lIns="28568" tIns="28568" rIns="28568" bIns="28568" anchor="ctr"/>
          <a:lstStyle/>
          <a:p>
            <a:pPr defTabSz="34279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0"/>
          </a:p>
        </p:txBody>
      </p:sp>
      <p:sp>
        <p:nvSpPr>
          <p:cNvPr id="34" name="Shape 2853"/>
          <p:cNvSpPr/>
          <p:nvPr/>
        </p:nvSpPr>
        <p:spPr>
          <a:xfrm>
            <a:off x="360277" y="2162194"/>
            <a:ext cx="456980" cy="558530"/>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rgbClr val="C00000"/>
          </a:solidFill>
          <a:ln w="12700">
            <a:miter lim="400000"/>
          </a:ln>
        </p:spPr>
        <p:txBody>
          <a:bodyPr lIns="28568" tIns="28568" rIns="28568" bIns="28568" anchor="ctr"/>
          <a:lstStyle/>
          <a:p>
            <a:pPr defTabSz="34279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38" name="TextBox 37"/>
          <p:cNvSpPr txBox="1"/>
          <p:nvPr/>
        </p:nvSpPr>
        <p:spPr>
          <a:xfrm>
            <a:off x="1068783" y="2110398"/>
            <a:ext cx="2932284"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Remote Monitoring and Management</a:t>
            </a:r>
          </a:p>
        </p:txBody>
      </p:sp>
      <p:sp>
        <p:nvSpPr>
          <p:cNvPr id="41" name="TextBox 40"/>
          <p:cNvSpPr txBox="1"/>
          <p:nvPr/>
        </p:nvSpPr>
        <p:spPr>
          <a:xfrm>
            <a:off x="1068782" y="4542607"/>
            <a:ext cx="2880618" cy="461665"/>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Patch Management</a:t>
            </a:r>
          </a:p>
        </p:txBody>
      </p:sp>
      <p:sp>
        <p:nvSpPr>
          <p:cNvPr id="44" name="TextBox 43"/>
          <p:cNvSpPr txBox="1"/>
          <p:nvPr/>
        </p:nvSpPr>
        <p:spPr>
          <a:xfrm>
            <a:off x="1068782" y="7135277"/>
            <a:ext cx="2879652"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Network Assessment</a:t>
            </a:r>
          </a:p>
        </p:txBody>
      </p:sp>
      <p:sp>
        <p:nvSpPr>
          <p:cNvPr id="47" name="TextBox 46"/>
          <p:cNvSpPr txBox="1"/>
          <p:nvPr/>
        </p:nvSpPr>
        <p:spPr>
          <a:xfrm>
            <a:off x="5052602" y="2110399"/>
            <a:ext cx="3246474"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Remote </a:t>
            </a:r>
          </a:p>
          <a:p>
            <a:r>
              <a:rPr lang="en-US" sz="2400" dirty="0">
                <a:latin typeface="Industry Light" panose="00000400000000000000" pitchFamily="50" charset="0"/>
                <a:ea typeface="Montserrat" charset="0"/>
                <a:cs typeface="Montserrat" charset="0"/>
              </a:rPr>
              <a:t>Control</a:t>
            </a:r>
          </a:p>
        </p:txBody>
      </p:sp>
      <p:sp>
        <p:nvSpPr>
          <p:cNvPr id="50" name="TextBox 49"/>
          <p:cNvSpPr txBox="1"/>
          <p:nvPr/>
        </p:nvSpPr>
        <p:spPr>
          <a:xfrm>
            <a:off x="5060216" y="4542607"/>
            <a:ext cx="3398714"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Unknown </a:t>
            </a:r>
          </a:p>
          <a:p>
            <a:r>
              <a:rPr lang="en-US" sz="2400" dirty="0">
                <a:latin typeface="Industry Light" panose="00000400000000000000" pitchFamily="50" charset="0"/>
                <a:ea typeface="Montserrat" charset="0"/>
                <a:cs typeface="Montserrat" charset="0"/>
              </a:rPr>
              <a:t>File Hunter</a:t>
            </a:r>
          </a:p>
        </p:txBody>
      </p:sp>
      <p:sp>
        <p:nvSpPr>
          <p:cNvPr id="53" name="TextBox 52"/>
          <p:cNvSpPr txBox="1"/>
          <p:nvPr/>
        </p:nvSpPr>
        <p:spPr>
          <a:xfrm>
            <a:off x="5045032" y="7135277"/>
            <a:ext cx="3095078"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Cleaning </a:t>
            </a:r>
          </a:p>
          <a:p>
            <a:r>
              <a:rPr lang="en-US" sz="2400" dirty="0">
                <a:latin typeface="Industry Light" panose="00000400000000000000" pitchFamily="50" charset="0"/>
                <a:ea typeface="Montserrat" charset="0"/>
                <a:cs typeface="Montserrat" charset="0"/>
              </a:rPr>
              <a:t>Essentials</a:t>
            </a:r>
          </a:p>
        </p:txBody>
      </p:sp>
      <p:sp>
        <p:nvSpPr>
          <p:cNvPr id="56" name="TextBox 55"/>
          <p:cNvSpPr txBox="1"/>
          <p:nvPr/>
        </p:nvSpPr>
        <p:spPr>
          <a:xfrm>
            <a:off x="9368668" y="2110399"/>
            <a:ext cx="3816209"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Service </a:t>
            </a:r>
          </a:p>
          <a:p>
            <a:r>
              <a:rPr lang="en-US" sz="2400" dirty="0">
                <a:latin typeface="Industry Light" panose="00000400000000000000" pitchFamily="50" charset="0"/>
                <a:ea typeface="Montserrat" charset="0"/>
                <a:cs typeface="Montserrat" charset="0"/>
              </a:rPr>
              <a:t>Desk</a:t>
            </a:r>
          </a:p>
        </p:txBody>
      </p:sp>
      <p:sp>
        <p:nvSpPr>
          <p:cNvPr id="59" name="TextBox 58"/>
          <p:cNvSpPr txBox="1"/>
          <p:nvPr/>
        </p:nvSpPr>
        <p:spPr>
          <a:xfrm>
            <a:off x="9409067" y="4542606"/>
            <a:ext cx="3954596"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Auto Device Discovery and Software Deployment</a:t>
            </a:r>
          </a:p>
        </p:txBody>
      </p:sp>
      <p:sp>
        <p:nvSpPr>
          <p:cNvPr id="62" name="TextBox 61"/>
          <p:cNvSpPr txBox="1"/>
          <p:nvPr/>
        </p:nvSpPr>
        <p:spPr>
          <a:xfrm>
            <a:off x="9394436" y="7135277"/>
            <a:ext cx="3635124"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Customer Relationship Management</a:t>
            </a:r>
          </a:p>
        </p:txBody>
      </p:sp>
      <p:sp>
        <p:nvSpPr>
          <p:cNvPr id="6" name="TextBox 5">
            <a:extLst>
              <a:ext uri="{FF2B5EF4-FFF2-40B4-BE49-F238E27FC236}">
                <a16:creationId xmlns:a16="http://schemas.microsoft.com/office/drawing/2014/main" id="{A1F886CA-C140-4CDA-97CE-74B7EBF076E1}"/>
              </a:ext>
            </a:extLst>
          </p:cNvPr>
          <p:cNvSpPr txBox="1"/>
          <p:nvPr/>
        </p:nvSpPr>
        <p:spPr>
          <a:xfrm>
            <a:off x="14340575" y="2110399"/>
            <a:ext cx="3945045"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Mobile Device </a:t>
            </a:r>
          </a:p>
          <a:p>
            <a:r>
              <a:rPr lang="en-US" sz="2400" dirty="0">
                <a:latin typeface="Industry Light" panose="00000400000000000000" pitchFamily="50" charset="0"/>
                <a:ea typeface="Montserrat" charset="0"/>
                <a:cs typeface="Montserrat" charset="0"/>
              </a:rPr>
              <a:t>Management</a:t>
            </a:r>
          </a:p>
        </p:txBody>
      </p:sp>
      <p:sp>
        <p:nvSpPr>
          <p:cNvPr id="8" name="TextBox 7">
            <a:extLst>
              <a:ext uri="{FF2B5EF4-FFF2-40B4-BE49-F238E27FC236}">
                <a16:creationId xmlns:a16="http://schemas.microsoft.com/office/drawing/2014/main" id="{6203336B-FD05-412B-B195-9279032F08B5}"/>
              </a:ext>
            </a:extLst>
          </p:cNvPr>
          <p:cNvSpPr txBox="1"/>
          <p:nvPr/>
        </p:nvSpPr>
        <p:spPr>
          <a:xfrm>
            <a:off x="14380973" y="4542607"/>
            <a:ext cx="3907859"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Mobile </a:t>
            </a:r>
          </a:p>
          <a:p>
            <a:r>
              <a:rPr lang="en-US" sz="2400" dirty="0">
                <a:latin typeface="Industry Light" panose="00000400000000000000" pitchFamily="50" charset="0"/>
                <a:ea typeface="Montserrat" charset="0"/>
                <a:cs typeface="Montserrat" charset="0"/>
              </a:rPr>
              <a:t>Management App</a:t>
            </a:r>
          </a:p>
        </p:txBody>
      </p:sp>
      <p:sp>
        <p:nvSpPr>
          <p:cNvPr id="9" name="TextBox 8">
            <a:extLst>
              <a:ext uri="{FF2B5EF4-FFF2-40B4-BE49-F238E27FC236}">
                <a16:creationId xmlns:a16="http://schemas.microsoft.com/office/drawing/2014/main" id="{25D7CFAB-5AE7-4933-AB83-70A82B1ABD3D}"/>
              </a:ext>
            </a:extLst>
          </p:cNvPr>
          <p:cNvSpPr txBox="1"/>
          <p:nvPr/>
        </p:nvSpPr>
        <p:spPr>
          <a:xfrm>
            <a:off x="14366342" y="7135277"/>
            <a:ext cx="3592163" cy="830997"/>
          </a:xfrm>
          <a:prstGeom prst="rect">
            <a:avLst/>
          </a:prstGeom>
          <a:noFill/>
        </p:spPr>
        <p:txBody>
          <a:bodyPr wrap="square" rtlCol="0">
            <a:spAutoFit/>
          </a:bodyPr>
          <a:lstStyle/>
          <a:p>
            <a:r>
              <a:rPr lang="en-US" sz="2400" dirty="0">
                <a:latin typeface="Industry Light" panose="00000400000000000000" pitchFamily="50" charset="0"/>
                <a:ea typeface="Montserrat" charset="0"/>
                <a:cs typeface="Montserrat" charset="0"/>
              </a:rPr>
              <a:t>Quote </a:t>
            </a:r>
          </a:p>
          <a:p>
            <a:r>
              <a:rPr lang="en-US" sz="2400" dirty="0">
                <a:latin typeface="Industry Light" panose="00000400000000000000" pitchFamily="50" charset="0"/>
                <a:ea typeface="Montserrat" charset="0"/>
                <a:cs typeface="Montserrat" charset="0"/>
              </a:rPr>
              <a:t>Management</a:t>
            </a:r>
          </a:p>
        </p:txBody>
      </p:sp>
      <p:sp>
        <p:nvSpPr>
          <p:cNvPr id="10" name="TextBox 9">
            <a:extLst>
              <a:ext uri="{FF2B5EF4-FFF2-40B4-BE49-F238E27FC236}">
                <a16:creationId xmlns:a16="http://schemas.microsoft.com/office/drawing/2014/main" id="{E453E554-0466-4026-982A-3B850E72542E}"/>
              </a:ext>
            </a:extLst>
          </p:cNvPr>
          <p:cNvSpPr txBox="1"/>
          <p:nvPr/>
        </p:nvSpPr>
        <p:spPr>
          <a:xfrm>
            <a:off x="1068783" y="3014879"/>
            <a:ext cx="2932284" cy="819455"/>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Monitor and manage all your clients’ devices from one central console.</a:t>
            </a:r>
          </a:p>
        </p:txBody>
      </p:sp>
      <p:sp>
        <p:nvSpPr>
          <p:cNvPr id="11" name="TextBox 10">
            <a:extLst>
              <a:ext uri="{FF2B5EF4-FFF2-40B4-BE49-F238E27FC236}">
                <a16:creationId xmlns:a16="http://schemas.microsoft.com/office/drawing/2014/main" id="{E663CD9F-64F9-4C19-8C46-0A906FE557D6}"/>
              </a:ext>
            </a:extLst>
          </p:cNvPr>
          <p:cNvSpPr txBox="1"/>
          <p:nvPr/>
        </p:nvSpPr>
        <p:spPr>
          <a:xfrm>
            <a:off x="1066403" y="5432524"/>
            <a:ext cx="3394502" cy="1061829"/>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Perform the highly essential tasks of continual patch monitoring and updates for Microsoft Windows, Linux, Apple MacOS and third-party software.</a:t>
            </a:r>
          </a:p>
        </p:txBody>
      </p:sp>
      <p:sp>
        <p:nvSpPr>
          <p:cNvPr id="12" name="TextBox 11">
            <a:extLst>
              <a:ext uri="{FF2B5EF4-FFF2-40B4-BE49-F238E27FC236}">
                <a16:creationId xmlns:a16="http://schemas.microsoft.com/office/drawing/2014/main" id="{3E93A8D4-C96F-4802-979F-9B02D90D28CF}"/>
              </a:ext>
            </a:extLst>
          </p:cNvPr>
          <p:cNvSpPr txBox="1"/>
          <p:nvPr/>
        </p:nvSpPr>
        <p:spPr>
          <a:xfrm>
            <a:off x="1066403" y="8018951"/>
            <a:ext cx="2932284" cy="1061829"/>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This portable client network risk assessment and vulnerability management tool is critical for you to use.</a:t>
            </a:r>
          </a:p>
        </p:txBody>
      </p:sp>
      <p:sp>
        <p:nvSpPr>
          <p:cNvPr id="18" name="TextBox 17">
            <a:extLst>
              <a:ext uri="{FF2B5EF4-FFF2-40B4-BE49-F238E27FC236}">
                <a16:creationId xmlns:a16="http://schemas.microsoft.com/office/drawing/2014/main" id="{D4BB4E1A-1C69-4742-95B1-4EA789A12B97}"/>
              </a:ext>
            </a:extLst>
          </p:cNvPr>
          <p:cNvSpPr txBox="1"/>
          <p:nvPr/>
        </p:nvSpPr>
        <p:spPr>
          <a:xfrm>
            <a:off x="5077631" y="3014879"/>
            <a:ext cx="3931353" cy="1061829"/>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Review performance data, execute remote patching, updates and service configurations to servers, desktops, applications and mobile devices.</a:t>
            </a:r>
          </a:p>
        </p:txBody>
      </p:sp>
      <p:sp>
        <p:nvSpPr>
          <p:cNvPr id="19" name="TextBox 18">
            <a:extLst>
              <a:ext uri="{FF2B5EF4-FFF2-40B4-BE49-F238E27FC236}">
                <a16:creationId xmlns:a16="http://schemas.microsoft.com/office/drawing/2014/main" id="{3B45EDD3-10B3-469A-8C56-9C0DD77CC6AC}"/>
              </a:ext>
            </a:extLst>
          </p:cNvPr>
          <p:cNvSpPr txBox="1"/>
          <p:nvPr/>
        </p:nvSpPr>
        <p:spPr>
          <a:xfrm>
            <a:off x="5075251" y="5432524"/>
            <a:ext cx="3635345" cy="819455"/>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Useful scanner that identifies unknown, and potentially malicious files, residing on a network.	</a:t>
            </a:r>
          </a:p>
        </p:txBody>
      </p:sp>
      <p:sp>
        <p:nvSpPr>
          <p:cNvPr id="20" name="TextBox 19">
            <a:extLst>
              <a:ext uri="{FF2B5EF4-FFF2-40B4-BE49-F238E27FC236}">
                <a16:creationId xmlns:a16="http://schemas.microsoft.com/office/drawing/2014/main" id="{73B2D3AB-A5BF-4827-AD82-E9EBC9291F16}"/>
              </a:ext>
            </a:extLst>
          </p:cNvPr>
          <p:cNvSpPr txBox="1"/>
          <p:nvPr/>
        </p:nvSpPr>
        <p:spPr>
          <a:xfrm>
            <a:off x="5075251" y="8044118"/>
            <a:ext cx="3635345" cy="819455"/>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Portable computer security tools to identify and manually remove malware and unsafe processes.</a:t>
            </a:r>
          </a:p>
        </p:txBody>
      </p:sp>
      <p:sp>
        <p:nvSpPr>
          <p:cNvPr id="24" name="TextBox 23">
            <a:extLst>
              <a:ext uri="{FF2B5EF4-FFF2-40B4-BE49-F238E27FC236}">
                <a16:creationId xmlns:a16="http://schemas.microsoft.com/office/drawing/2014/main" id="{885ED446-ECBC-4805-B9C4-6FD6BD4B800D}"/>
              </a:ext>
            </a:extLst>
          </p:cNvPr>
          <p:cNvSpPr txBox="1"/>
          <p:nvPr/>
        </p:nvSpPr>
        <p:spPr>
          <a:xfrm>
            <a:off x="9409385" y="3014879"/>
            <a:ext cx="3954278" cy="1061829"/>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Deploy this cloud-based, fully featured automated ticket management system to facilitate service requests, meet service-level agreements and prioritize tickets.</a:t>
            </a:r>
          </a:p>
        </p:txBody>
      </p:sp>
      <p:sp>
        <p:nvSpPr>
          <p:cNvPr id="26" name="TextBox 25">
            <a:extLst>
              <a:ext uri="{FF2B5EF4-FFF2-40B4-BE49-F238E27FC236}">
                <a16:creationId xmlns:a16="http://schemas.microsoft.com/office/drawing/2014/main" id="{6D7C5B2B-D857-45C2-B5F9-0FA1FA4239C3}"/>
              </a:ext>
            </a:extLst>
          </p:cNvPr>
          <p:cNvSpPr txBox="1"/>
          <p:nvPr/>
        </p:nvSpPr>
        <p:spPr>
          <a:xfrm>
            <a:off x="9407004" y="5432524"/>
            <a:ext cx="2932284" cy="577081"/>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Automatically scan clients’ networks and software.</a:t>
            </a:r>
          </a:p>
        </p:txBody>
      </p:sp>
      <p:sp>
        <p:nvSpPr>
          <p:cNvPr id="66" name="TextBox 65">
            <a:extLst>
              <a:ext uri="{FF2B5EF4-FFF2-40B4-BE49-F238E27FC236}">
                <a16:creationId xmlns:a16="http://schemas.microsoft.com/office/drawing/2014/main" id="{57A17934-D425-4878-A8CF-BC1CA0B81F13}"/>
              </a:ext>
            </a:extLst>
          </p:cNvPr>
          <p:cNvSpPr txBox="1"/>
          <p:nvPr/>
        </p:nvSpPr>
        <p:spPr>
          <a:xfrm>
            <a:off x="9407003" y="8044118"/>
            <a:ext cx="3326696" cy="577081"/>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Automate workflow processes, decrease processing time.</a:t>
            </a:r>
          </a:p>
        </p:txBody>
      </p:sp>
      <p:sp>
        <p:nvSpPr>
          <p:cNvPr id="74" name="TextBox 73">
            <a:extLst>
              <a:ext uri="{FF2B5EF4-FFF2-40B4-BE49-F238E27FC236}">
                <a16:creationId xmlns:a16="http://schemas.microsoft.com/office/drawing/2014/main" id="{5668F4A8-251E-48A7-8F48-AE259B5797BA}"/>
              </a:ext>
            </a:extLst>
          </p:cNvPr>
          <p:cNvSpPr txBox="1"/>
          <p:nvPr/>
        </p:nvSpPr>
        <p:spPr>
          <a:xfrm>
            <a:off x="14352043" y="3014879"/>
            <a:ext cx="3606149" cy="1061829"/>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Deploy, secure, monitor and manage clients’ mobile devices - distribute applications, data and configuration settings and patches.</a:t>
            </a:r>
          </a:p>
        </p:txBody>
      </p:sp>
      <p:sp>
        <p:nvSpPr>
          <p:cNvPr id="76" name="TextBox 75">
            <a:extLst>
              <a:ext uri="{FF2B5EF4-FFF2-40B4-BE49-F238E27FC236}">
                <a16:creationId xmlns:a16="http://schemas.microsoft.com/office/drawing/2014/main" id="{07910719-D27F-403B-8A5A-2FAD1A55C27D}"/>
              </a:ext>
            </a:extLst>
          </p:cNvPr>
          <p:cNvSpPr txBox="1"/>
          <p:nvPr/>
        </p:nvSpPr>
        <p:spPr>
          <a:xfrm>
            <a:off x="14349662" y="5432524"/>
            <a:ext cx="3245096" cy="577081"/>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Manage customers’ tickets in real time from your mobile device.</a:t>
            </a:r>
          </a:p>
        </p:txBody>
      </p:sp>
      <p:sp>
        <p:nvSpPr>
          <p:cNvPr id="78" name="TextBox 77">
            <a:extLst>
              <a:ext uri="{FF2B5EF4-FFF2-40B4-BE49-F238E27FC236}">
                <a16:creationId xmlns:a16="http://schemas.microsoft.com/office/drawing/2014/main" id="{1F6EB424-6EAB-44A6-B7AA-C538723DEEB6}"/>
              </a:ext>
            </a:extLst>
          </p:cNvPr>
          <p:cNvSpPr txBox="1"/>
          <p:nvPr/>
        </p:nvSpPr>
        <p:spPr>
          <a:xfrm>
            <a:off x="14349664" y="8044118"/>
            <a:ext cx="2868242" cy="819455"/>
          </a:xfrm>
          <a:prstGeom prst="rect">
            <a:avLst/>
          </a:prstGeom>
          <a:noFill/>
        </p:spPr>
        <p:txBody>
          <a:bodyPr wrap="square" rtlCol="0">
            <a:spAutoFit/>
          </a:bodyPr>
          <a:lstStyle/>
          <a:p>
            <a:r>
              <a:rPr lang="en-US" sz="1575" dirty="0">
                <a:latin typeface="Cerebri Sans" panose="00000500000000000000" pitchFamily="2" charset="0"/>
                <a:ea typeface="Montserrat" charset="0"/>
                <a:cs typeface="Montserrat" charset="0"/>
              </a:rPr>
              <a:t>Generate professional quotes and invoices for services and equipment.</a:t>
            </a:r>
          </a:p>
        </p:txBody>
      </p:sp>
      <p:pic>
        <p:nvPicPr>
          <p:cNvPr id="84" name="Picture 83">
            <a:extLst>
              <a:ext uri="{FF2B5EF4-FFF2-40B4-BE49-F238E27FC236}">
                <a16:creationId xmlns:a16="http://schemas.microsoft.com/office/drawing/2014/main" id="{B1B35A70-6A1C-4A3D-945C-8276107B91E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44003"/>
          <a:stretch/>
        </p:blipFill>
        <p:spPr>
          <a:xfrm>
            <a:off x="16032895" y="498989"/>
            <a:ext cx="1856519" cy="248649"/>
          </a:xfrm>
          <a:prstGeom prst="rect">
            <a:avLst/>
          </a:prstGeom>
        </p:spPr>
      </p:pic>
      <p:sp>
        <p:nvSpPr>
          <p:cNvPr id="86" name="TextBox 85">
            <a:extLst>
              <a:ext uri="{FF2B5EF4-FFF2-40B4-BE49-F238E27FC236}">
                <a16:creationId xmlns:a16="http://schemas.microsoft.com/office/drawing/2014/main" id="{B83C406D-7A08-4BF5-A992-FBFD7D8C1DD8}"/>
              </a:ext>
            </a:extLst>
          </p:cNvPr>
          <p:cNvSpPr txBox="1"/>
          <p:nvPr/>
        </p:nvSpPr>
        <p:spPr>
          <a:xfrm>
            <a:off x="0" y="9897995"/>
            <a:ext cx="18288000" cy="415498"/>
          </a:xfrm>
          <a:prstGeom prst="rect">
            <a:avLst/>
          </a:prstGeom>
          <a:noFill/>
        </p:spPr>
        <p:txBody>
          <a:bodyPr wrap="square" rtlCol="0">
            <a:spAutoFit/>
          </a:bodyPr>
          <a:lstStyle/>
          <a:p>
            <a:pPr algn="ctr"/>
            <a:r>
              <a:rPr lang="en-US" sz="1050" b="1" dirty="0">
                <a:latin typeface="Cerebri Sans" panose="00000500000000000000" pitchFamily="2" charset="0"/>
                <a:ea typeface="Montserrat" charset="0"/>
                <a:cs typeface="Montserrat" charset="0"/>
              </a:rPr>
              <a:t>© 2020 Comodo Security Solutions, Inc. All rights reserved. All trademarks displayed on this document are the exclusive property of the respective holders.</a:t>
            </a:r>
          </a:p>
          <a:p>
            <a:pPr algn="ctr"/>
            <a:endParaRPr lang="en-US" sz="1050" b="1" dirty="0">
              <a:latin typeface="Cerebri Sans" panose="00000500000000000000" pitchFamily="2" charset="0"/>
              <a:ea typeface="Montserrat" charset="0"/>
              <a:cs typeface="Montserrat" charset="0"/>
            </a:endParaRPr>
          </a:p>
        </p:txBody>
      </p:sp>
      <p:sp>
        <p:nvSpPr>
          <p:cNvPr id="88" name="Shape 2593">
            <a:extLst>
              <a:ext uri="{FF2B5EF4-FFF2-40B4-BE49-F238E27FC236}">
                <a16:creationId xmlns:a16="http://schemas.microsoft.com/office/drawing/2014/main" id="{CC8FD44F-8E3C-49A8-A44E-79699C27A575}"/>
              </a:ext>
            </a:extLst>
          </p:cNvPr>
          <p:cNvSpPr/>
          <p:nvPr/>
        </p:nvSpPr>
        <p:spPr>
          <a:xfrm>
            <a:off x="371663" y="4688426"/>
            <a:ext cx="449532" cy="449532"/>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dirty="0"/>
          </a:p>
        </p:txBody>
      </p:sp>
      <p:sp>
        <p:nvSpPr>
          <p:cNvPr id="90" name="Shape 2617">
            <a:extLst>
              <a:ext uri="{FF2B5EF4-FFF2-40B4-BE49-F238E27FC236}">
                <a16:creationId xmlns:a16="http://schemas.microsoft.com/office/drawing/2014/main" id="{240825D3-8B20-449D-8C46-A9ACED11D58A}"/>
              </a:ext>
            </a:extLst>
          </p:cNvPr>
          <p:cNvSpPr/>
          <p:nvPr/>
        </p:nvSpPr>
        <p:spPr>
          <a:xfrm>
            <a:off x="8819669" y="7213549"/>
            <a:ext cx="562622" cy="46037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a:p>
        </p:txBody>
      </p:sp>
      <p:sp>
        <p:nvSpPr>
          <p:cNvPr id="98" name="Shape 2625">
            <a:extLst>
              <a:ext uri="{FF2B5EF4-FFF2-40B4-BE49-F238E27FC236}">
                <a16:creationId xmlns:a16="http://schemas.microsoft.com/office/drawing/2014/main" id="{39E78044-F86F-41A2-8149-91D42B3766EC}"/>
              </a:ext>
            </a:extLst>
          </p:cNvPr>
          <p:cNvSpPr/>
          <p:nvPr/>
        </p:nvSpPr>
        <p:spPr>
          <a:xfrm>
            <a:off x="4428185" y="4672697"/>
            <a:ext cx="564260" cy="461667"/>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a:p>
        </p:txBody>
      </p:sp>
      <p:sp>
        <p:nvSpPr>
          <p:cNvPr id="100" name="Shape 2570">
            <a:extLst>
              <a:ext uri="{FF2B5EF4-FFF2-40B4-BE49-F238E27FC236}">
                <a16:creationId xmlns:a16="http://schemas.microsoft.com/office/drawing/2014/main" id="{1E20C145-6D78-4C73-9486-F3434CC4E94C}"/>
              </a:ext>
            </a:extLst>
          </p:cNvPr>
          <p:cNvSpPr/>
          <p:nvPr/>
        </p:nvSpPr>
        <p:spPr>
          <a:xfrm>
            <a:off x="4371139" y="7265426"/>
            <a:ext cx="592286" cy="578829"/>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a:p>
        </p:txBody>
      </p:sp>
      <p:sp>
        <p:nvSpPr>
          <p:cNvPr id="102" name="Shape 2645">
            <a:extLst>
              <a:ext uri="{FF2B5EF4-FFF2-40B4-BE49-F238E27FC236}">
                <a16:creationId xmlns:a16="http://schemas.microsoft.com/office/drawing/2014/main" id="{288B6E94-E225-4D9A-A786-B887FF2B80CE}"/>
              </a:ext>
            </a:extLst>
          </p:cNvPr>
          <p:cNvSpPr/>
          <p:nvPr/>
        </p:nvSpPr>
        <p:spPr>
          <a:xfrm>
            <a:off x="13551855" y="2266276"/>
            <a:ext cx="678168" cy="493214"/>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a:p>
        </p:txBody>
      </p:sp>
      <p:sp>
        <p:nvSpPr>
          <p:cNvPr id="104" name="Shape 2643">
            <a:extLst>
              <a:ext uri="{FF2B5EF4-FFF2-40B4-BE49-F238E27FC236}">
                <a16:creationId xmlns:a16="http://schemas.microsoft.com/office/drawing/2014/main" id="{66F1804F-C58F-4E1C-8C5A-90139DE96214}"/>
              </a:ext>
            </a:extLst>
          </p:cNvPr>
          <p:cNvSpPr/>
          <p:nvPr/>
        </p:nvSpPr>
        <p:spPr>
          <a:xfrm>
            <a:off x="13755896" y="4581665"/>
            <a:ext cx="361667" cy="663054"/>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a:p>
        </p:txBody>
      </p:sp>
      <p:sp>
        <p:nvSpPr>
          <p:cNvPr id="108" name="Shape 2828">
            <a:extLst>
              <a:ext uri="{FF2B5EF4-FFF2-40B4-BE49-F238E27FC236}">
                <a16:creationId xmlns:a16="http://schemas.microsoft.com/office/drawing/2014/main" id="{5DB59EF7-2683-412C-B911-95F73E5E4B8E}"/>
              </a:ext>
            </a:extLst>
          </p:cNvPr>
          <p:cNvSpPr/>
          <p:nvPr/>
        </p:nvSpPr>
        <p:spPr>
          <a:xfrm>
            <a:off x="13755895" y="7335852"/>
            <a:ext cx="474128" cy="579489"/>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rgbClr val="C00000"/>
          </a:solidFill>
          <a:ln w="12700">
            <a:miter lim="400000"/>
          </a:ln>
        </p:spPr>
        <p:txBody>
          <a:bodyPr lIns="57135" tIns="57135" rIns="57135" bIns="57135" anchor="ctr"/>
          <a:lstStyle/>
          <a:p>
            <a:pPr defTabSz="685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99"/>
          </a:p>
        </p:txBody>
      </p:sp>
    </p:spTree>
    <p:extLst>
      <p:ext uri="{BB962C8B-B14F-4D97-AF65-F5344CB8AC3E}">
        <p14:creationId xmlns:p14="http://schemas.microsoft.com/office/powerpoint/2010/main" val="2256145684"/>
      </p:ext>
    </p:extLst>
  </p:cSld>
  <p:clrMapOvr>
    <a:masterClrMapping/>
  </p:clrMapOvr>
</p:sld>
</file>

<file path=ppt/theme/theme1.xml><?xml version="1.0" encoding="utf-8"?>
<a:theme xmlns:a="http://schemas.openxmlformats.org/drawingml/2006/main" name="GENARAL LAYOUTS">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AGE SLIDES">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ORTFOLIO">
  <a:themeElements>
    <a:clrScheme name="SIMPLICITY - Simply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6E87A6FC7A943A26F11AA95374C0B" ma:contentTypeVersion="10" ma:contentTypeDescription="Create a new document." ma:contentTypeScope="" ma:versionID="a87a84ffd2f0c0b898bcec1c361747fb">
  <xsd:schema xmlns:xsd="http://www.w3.org/2001/XMLSchema" xmlns:xs="http://www.w3.org/2001/XMLSchema" xmlns:p="http://schemas.microsoft.com/office/2006/metadata/properties" xmlns:ns3="ff03c641-07d4-4fba-8cb7-bc669f2ea69c" targetNamespace="http://schemas.microsoft.com/office/2006/metadata/properties" ma:root="true" ma:fieldsID="6b553340e09087195792f30774d8e28d" ns3:_="">
    <xsd:import namespace="ff03c641-07d4-4fba-8cb7-bc669f2ea69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3c641-07d4-4fba-8cb7-bc669f2ea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B8490B-0029-4E92-A15F-AB24E90592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03c641-07d4-4fba-8cb7-bc669f2ea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B77E15-2971-4A9C-AFEE-1EE2D38498EA}">
  <ds:schemaRefs>
    <ds:schemaRef ds:uri="http://schemas.microsoft.com/sharepoint/v3/contenttype/forms"/>
  </ds:schemaRefs>
</ds:datastoreItem>
</file>

<file path=customXml/itemProps3.xml><?xml version="1.0" encoding="utf-8"?>
<ds:datastoreItem xmlns:ds="http://schemas.openxmlformats.org/officeDocument/2006/customXml" ds:itemID="{040EE06A-B5C3-4575-A422-082422ECE40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f03c641-07d4-4fba-8cb7-bc669f2ea69c"/>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822</TotalTime>
  <Words>2656</Words>
  <Application>Microsoft Office PowerPoint</Application>
  <PresentationFormat>Custom</PresentationFormat>
  <Paragraphs>255</Paragraphs>
  <Slides>24</Slides>
  <Notes>13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Arial</vt:lpstr>
      <vt:lpstr>Calibri</vt:lpstr>
      <vt:lpstr>Century Gothic</vt:lpstr>
      <vt:lpstr>Cerebri Sans</vt:lpstr>
      <vt:lpstr>Exo</vt:lpstr>
      <vt:lpstr>Gill Sans</vt:lpstr>
      <vt:lpstr>Industry Black</vt:lpstr>
      <vt:lpstr>Industry Book</vt:lpstr>
      <vt:lpstr>Industry Light</vt:lpstr>
      <vt:lpstr>Industry_Medium</vt:lpstr>
      <vt:lpstr>Poppins</vt:lpstr>
      <vt:lpstr>Roboto</vt:lpstr>
      <vt:lpstr>Roboto Condensed</vt:lpstr>
      <vt:lpstr>Source Sans Pro</vt:lpstr>
      <vt:lpstr>Wingdings</vt:lpstr>
      <vt:lpstr>GENARAL LAYOUTS</vt:lpstr>
      <vt:lpstr>IMAGE SLIDES</vt:lpstr>
      <vt:lpstr>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Coulange</dc:creator>
  <cp:lastModifiedBy>Daniel Estrada</cp:lastModifiedBy>
  <cp:revision>24</cp:revision>
  <dcterms:created xsi:type="dcterms:W3CDTF">2020-08-07T20:26:09Z</dcterms:created>
  <dcterms:modified xsi:type="dcterms:W3CDTF">2021-01-25T17:32:01Z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0x0101001776E87A6FC7A943A26F11AA95374C0B</vt:lpwstr>
  </property>
</Properties>
</file>