
<file path=[Content_Types].xml><?xml version="1.0" encoding="utf-8"?>
<Types xmlns="http://schemas.openxmlformats.org/package/2006/content-types">
  <Default Extension="emf" ContentType="image/x-emf"/>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 id="2147483668" r:id="rId5"/>
  </p:sldMasterIdLst>
  <p:notesMasterIdLst>
    <p:notesMasterId r:id="rId25"/>
  </p:notesMasterIdLst>
  <p:sldIdLst>
    <p:sldId id="286" r:id="rId6"/>
    <p:sldId id="294" r:id="rId7"/>
    <p:sldId id="347" r:id="rId8"/>
    <p:sldId id="465" r:id="rId9"/>
    <p:sldId id="372" r:id="rId10"/>
    <p:sldId id="367" r:id="rId11"/>
    <p:sldId id="296" r:id="rId12"/>
    <p:sldId id="649" r:id="rId13"/>
    <p:sldId id="333" r:id="rId14"/>
    <p:sldId id="331" r:id="rId15"/>
    <p:sldId id="332" r:id="rId16"/>
    <p:sldId id="368" r:id="rId17"/>
    <p:sldId id="377" r:id="rId18"/>
    <p:sldId id="337" r:id="rId19"/>
    <p:sldId id="299" r:id="rId20"/>
    <p:sldId id="342" r:id="rId21"/>
    <p:sldId id="376" r:id="rId22"/>
    <p:sldId id="355" r:id="rId23"/>
    <p:sldId id="375" r:id="rId24"/>
  </p:sldIdLst>
  <p:sldSz cx="12192000" cy="6858000"/>
  <p:notesSz cx="7102475" cy="9388475"/>
  <p:embeddedFontLst>
    <p:embeddedFont>
      <p:font typeface="Calibri" panose="020F0502020204030204" pitchFamily="34" charset="0"/>
      <p:regular r:id="rId26"/>
      <p:bold r:id="rId27"/>
      <p:italic r:id="rId28"/>
      <p:boldItalic r:id="rId29"/>
    </p:embeddedFont>
    <p:embeddedFont>
      <p:font typeface="Calibri Light" panose="020F0302020204030204" pitchFamily="34" charset="0"/>
      <p:regular r:id="rId30"/>
      <p:italic r:id="rId3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6168" userDrawn="1">
          <p15:clr>
            <a:srgbClr val="A4A3A4"/>
          </p15:clr>
        </p15:guide>
        <p15:guide id="4" pos="1896" userDrawn="1">
          <p15:clr>
            <a:srgbClr val="A4A3A4"/>
          </p15:clr>
        </p15:guide>
        <p15:guide id="7" pos="7176" userDrawn="1">
          <p15:clr>
            <a:srgbClr val="A4A3A4"/>
          </p15:clr>
        </p15:guide>
        <p15:guide id="8" orient="horz" pos="4176"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oanne Godfrey" initials="JG" lastIdx="6" clrIdx="0">
    <p:extLst>
      <p:ext uri="{19B8F6BF-5375-455C-9EA6-DF929625EA0E}">
        <p15:presenceInfo xmlns:p15="http://schemas.microsoft.com/office/powerpoint/2012/main" userId="Joanne Godfrey"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0E0DE"/>
    <a:srgbClr val="D9D5D2"/>
    <a:srgbClr val="44ADE2"/>
    <a:srgbClr val="58595B"/>
    <a:srgbClr val="A6CD39"/>
    <a:srgbClr val="1F8FC7"/>
    <a:srgbClr val="00528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84E469A-B8E4-4652-A1C0-1DE794DD202B}" v="5" dt="2019-08-20T11:25:28.03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13" d="100"/>
          <a:sy n="113" d="100"/>
        </p:scale>
        <p:origin x="288" y="102"/>
      </p:cViewPr>
      <p:guideLst>
        <p:guide pos="6168"/>
        <p:guide pos="1896"/>
        <p:guide pos="7176"/>
        <p:guide orient="horz" pos="4176"/>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font" Target="fonts/font1.fntdata"/><Relationship Id="rId21" Type="http://schemas.openxmlformats.org/officeDocument/2006/relationships/slide" Target="slides/slide16.xml"/><Relationship Id="rId34"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notesMaster" Target="notesMasters/notesMaster1.xml"/><Relationship Id="rId33"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font" Target="fonts/font4.fntdata"/><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commentAuthors" Target="commentAuthors.xml"/><Relationship Id="rId37"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font" Target="fonts/font3.fntdata"/><Relationship Id="rId36"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font" Target="fonts/font6.fntdata"/><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theme" Target="theme/theme1.xml"/><Relationship Id="rId8" Type="http://schemas.openxmlformats.org/officeDocument/2006/relationships/slide" Target="slides/slide3.xml"/><Relationship Id="rId3" Type="http://schemas.openxmlformats.org/officeDocument/2006/relationships/customXml" Target="../customXml/item3.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C990B78-36AB-41A1-97FF-E1E95F513104}" type="doc">
      <dgm:prSet loTypeId="urn:microsoft.com/office/officeart/2011/layout/InterconnectedBlockProcess" loCatId="officeonline" qsTypeId="urn:microsoft.com/office/officeart/2005/8/quickstyle/simple1" qsCatId="simple" csTypeId="urn:microsoft.com/office/officeart/2005/8/colors/accent1_2" csCatId="accent1" phldr="0"/>
      <dgm:spPr/>
      <dgm:t>
        <a:bodyPr/>
        <a:lstStyle/>
        <a:p>
          <a:endParaRPr lang="en-US"/>
        </a:p>
      </dgm:t>
    </dgm:pt>
    <dgm:pt modelId="{5AC3CA84-EDC5-41E3-822C-13102B892D17}" type="pres">
      <dgm:prSet presAssocID="{1C990B78-36AB-41A1-97FF-E1E95F513104}" presName="Name0" presStyleCnt="0">
        <dgm:presLayoutVars>
          <dgm:chMax val="7"/>
          <dgm:chPref val="5"/>
          <dgm:dir/>
          <dgm:animOne val="branch"/>
          <dgm:animLvl val="lvl"/>
        </dgm:presLayoutVars>
      </dgm:prSet>
      <dgm:spPr/>
    </dgm:pt>
  </dgm:ptLst>
  <dgm:cxnLst>
    <dgm:cxn modelId="{C010DD7A-B2B7-4C18-AA65-9B58D215EF13}" type="presOf" srcId="{1C990B78-36AB-41A1-97FF-E1E95F513104}" destId="{5AC3CA84-EDC5-41E3-822C-13102B892D17}" srcOrd="0" destOrd="0" presId="urn:microsoft.com/office/officeart/2011/layout/InterconnectedBlock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2152FE0-F859-48E1-8733-B58E644AD989}" type="doc">
      <dgm:prSet loTypeId="urn:microsoft.com/office/officeart/2005/8/layout/pyramid4" loCatId="pyramid" qsTypeId="urn:microsoft.com/office/officeart/2005/8/quickstyle/simple1" qsCatId="simple" csTypeId="urn:microsoft.com/office/officeart/2005/8/colors/accent1_2" csCatId="accent1" phldr="1"/>
      <dgm:spPr/>
      <dgm:t>
        <a:bodyPr/>
        <a:lstStyle/>
        <a:p>
          <a:endParaRPr lang="en-US"/>
        </a:p>
      </dgm:t>
    </dgm:pt>
    <dgm:pt modelId="{3852FF2E-067F-47B9-89C5-C923369392C7}">
      <dgm:prSet phldrT="[Text]"/>
      <dgm:spPr/>
      <dgm:t>
        <a:bodyPr/>
        <a:lstStyle/>
        <a:p>
          <a:r>
            <a:rPr lang="en-US" b="1" dirty="0">
              <a:solidFill>
                <a:srgbClr val="CC0099"/>
              </a:solidFill>
            </a:rPr>
            <a:t>Applications</a:t>
          </a:r>
        </a:p>
      </dgm:t>
    </dgm:pt>
    <dgm:pt modelId="{0B6386E4-2DB9-40FE-87BA-9FB22B5D2203}" type="parTrans" cxnId="{BF233376-A00D-470C-8E54-2008446D95F6}">
      <dgm:prSet/>
      <dgm:spPr/>
      <dgm:t>
        <a:bodyPr/>
        <a:lstStyle/>
        <a:p>
          <a:endParaRPr lang="en-US"/>
        </a:p>
      </dgm:t>
    </dgm:pt>
    <dgm:pt modelId="{45C2D568-FC3E-49C6-8A91-21C920D5D8FB}" type="sibTrans" cxnId="{BF233376-A00D-470C-8E54-2008446D95F6}">
      <dgm:prSet/>
      <dgm:spPr/>
      <dgm:t>
        <a:bodyPr/>
        <a:lstStyle/>
        <a:p>
          <a:endParaRPr lang="en-US"/>
        </a:p>
      </dgm:t>
    </dgm:pt>
    <dgm:pt modelId="{1B3292EB-BDDB-49DF-850A-C211EADC7934}">
      <dgm:prSet phldrT="[Text]" custT="1"/>
      <dgm:spPr/>
      <dgm:t>
        <a:bodyPr/>
        <a:lstStyle/>
        <a:p>
          <a:r>
            <a:rPr lang="en-US" sz="900" b="1" dirty="0">
              <a:solidFill>
                <a:schemeClr val="accent6">
                  <a:lumMod val="10000"/>
                </a:schemeClr>
              </a:solidFill>
            </a:rPr>
            <a:t>INFRASTRUCTURE</a:t>
          </a:r>
        </a:p>
      </dgm:t>
    </dgm:pt>
    <dgm:pt modelId="{330B4C5E-259A-41DF-A20F-5438DB4B4DC6}" type="parTrans" cxnId="{8D3F50EB-3736-49FB-A9D0-D12904A5B450}">
      <dgm:prSet/>
      <dgm:spPr/>
      <dgm:t>
        <a:bodyPr/>
        <a:lstStyle/>
        <a:p>
          <a:endParaRPr lang="en-US"/>
        </a:p>
      </dgm:t>
    </dgm:pt>
    <dgm:pt modelId="{85EE950B-B987-4163-A9A2-DF39615F7557}" type="sibTrans" cxnId="{8D3F50EB-3736-49FB-A9D0-D12904A5B450}">
      <dgm:prSet/>
      <dgm:spPr/>
      <dgm:t>
        <a:bodyPr/>
        <a:lstStyle/>
        <a:p>
          <a:endParaRPr lang="en-US"/>
        </a:p>
      </dgm:t>
    </dgm:pt>
    <dgm:pt modelId="{DBCB0164-C3A6-429E-9401-55C0C7B1A921}">
      <dgm:prSet phldrT="[Text]" custT="1"/>
      <dgm:spPr/>
      <dgm:t>
        <a:bodyPr/>
        <a:lstStyle/>
        <a:p>
          <a:r>
            <a:rPr lang="en-US" sz="1600" b="1" dirty="0">
              <a:solidFill>
                <a:srgbClr val="002060"/>
              </a:solidFill>
            </a:rPr>
            <a:t>AlgoSec</a:t>
          </a:r>
        </a:p>
      </dgm:t>
    </dgm:pt>
    <dgm:pt modelId="{EBC0D135-BCF6-4889-A7A3-B012B706D5B8}" type="parTrans" cxnId="{DFF62D52-B85A-43E1-A444-CA73036E76B3}">
      <dgm:prSet/>
      <dgm:spPr/>
      <dgm:t>
        <a:bodyPr/>
        <a:lstStyle/>
        <a:p>
          <a:endParaRPr lang="en-US"/>
        </a:p>
      </dgm:t>
    </dgm:pt>
    <dgm:pt modelId="{B93E1C50-846E-4A02-B63B-AC24BBC926B8}" type="sibTrans" cxnId="{DFF62D52-B85A-43E1-A444-CA73036E76B3}">
      <dgm:prSet/>
      <dgm:spPr/>
      <dgm:t>
        <a:bodyPr/>
        <a:lstStyle/>
        <a:p>
          <a:endParaRPr lang="en-US"/>
        </a:p>
      </dgm:t>
    </dgm:pt>
    <dgm:pt modelId="{13D6B955-26CF-48BE-8123-FA494CF9326C}">
      <dgm:prSet phldrT="[Text]" custT="1"/>
      <dgm:spPr/>
      <dgm:t>
        <a:bodyPr/>
        <a:lstStyle/>
        <a:p>
          <a:r>
            <a:rPr lang="en-US" sz="1200" b="1" dirty="0">
              <a:solidFill>
                <a:srgbClr val="C00000"/>
              </a:solidFill>
            </a:rPr>
            <a:t>Enterprise Security Policy &amp; Risk</a:t>
          </a:r>
        </a:p>
      </dgm:t>
    </dgm:pt>
    <dgm:pt modelId="{93C7C8B3-90F0-47C6-AE80-893CDE7CF298}" type="parTrans" cxnId="{D07DE45E-AF40-470C-BCAB-CD2E1EF85168}">
      <dgm:prSet/>
      <dgm:spPr/>
      <dgm:t>
        <a:bodyPr/>
        <a:lstStyle/>
        <a:p>
          <a:endParaRPr lang="en-US"/>
        </a:p>
      </dgm:t>
    </dgm:pt>
    <dgm:pt modelId="{62BDE45D-01A6-4594-BDDB-45710C9FED35}" type="sibTrans" cxnId="{D07DE45E-AF40-470C-BCAB-CD2E1EF85168}">
      <dgm:prSet/>
      <dgm:spPr/>
      <dgm:t>
        <a:bodyPr/>
        <a:lstStyle/>
        <a:p>
          <a:endParaRPr lang="en-US"/>
        </a:p>
      </dgm:t>
    </dgm:pt>
    <dgm:pt modelId="{F26FA050-5C64-4ACD-8DA2-3A4320699529}" type="pres">
      <dgm:prSet presAssocID="{C2152FE0-F859-48E1-8733-B58E644AD989}" presName="compositeShape" presStyleCnt="0">
        <dgm:presLayoutVars>
          <dgm:chMax val="9"/>
          <dgm:dir/>
          <dgm:resizeHandles val="exact"/>
        </dgm:presLayoutVars>
      </dgm:prSet>
      <dgm:spPr/>
    </dgm:pt>
    <dgm:pt modelId="{DB7E8C05-619E-4D26-AA0D-2176DACDAF17}" type="pres">
      <dgm:prSet presAssocID="{C2152FE0-F859-48E1-8733-B58E644AD989}" presName="triangle1" presStyleLbl="node1" presStyleIdx="0" presStyleCnt="4">
        <dgm:presLayoutVars>
          <dgm:bulletEnabled val="1"/>
        </dgm:presLayoutVars>
      </dgm:prSet>
      <dgm:spPr/>
    </dgm:pt>
    <dgm:pt modelId="{FCF7EDD3-FD10-4CE6-973A-F1826B553E6C}" type="pres">
      <dgm:prSet presAssocID="{C2152FE0-F859-48E1-8733-B58E644AD989}" presName="triangle2" presStyleLbl="node1" presStyleIdx="1" presStyleCnt="4" custLinFactNeighborX="0" custLinFactNeighborY="1252">
        <dgm:presLayoutVars>
          <dgm:bulletEnabled val="1"/>
        </dgm:presLayoutVars>
      </dgm:prSet>
      <dgm:spPr/>
    </dgm:pt>
    <dgm:pt modelId="{74E76E34-3241-4C97-9E9E-72032AAB8A56}" type="pres">
      <dgm:prSet presAssocID="{C2152FE0-F859-48E1-8733-B58E644AD989}" presName="triangle3" presStyleLbl="node1" presStyleIdx="2" presStyleCnt="4">
        <dgm:presLayoutVars>
          <dgm:bulletEnabled val="1"/>
        </dgm:presLayoutVars>
      </dgm:prSet>
      <dgm:spPr/>
    </dgm:pt>
    <dgm:pt modelId="{78909EC7-1F9D-4353-99A1-EE653609E058}" type="pres">
      <dgm:prSet presAssocID="{C2152FE0-F859-48E1-8733-B58E644AD989}" presName="triangle4" presStyleLbl="node1" presStyleIdx="3" presStyleCnt="4">
        <dgm:presLayoutVars>
          <dgm:bulletEnabled val="1"/>
        </dgm:presLayoutVars>
      </dgm:prSet>
      <dgm:spPr/>
    </dgm:pt>
  </dgm:ptLst>
  <dgm:cxnLst>
    <dgm:cxn modelId="{F4D4C222-E6FF-40B9-98E5-1C81CC39576D}" type="presOf" srcId="{3852FF2E-067F-47B9-89C5-C923369392C7}" destId="{DB7E8C05-619E-4D26-AA0D-2176DACDAF17}" srcOrd="0" destOrd="0" presId="urn:microsoft.com/office/officeart/2005/8/layout/pyramid4"/>
    <dgm:cxn modelId="{E2A38132-ED14-407E-AEB5-E1E5E5C83F22}" type="presOf" srcId="{13D6B955-26CF-48BE-8123-FA494CF9326C}" destId="{78909EC7-1F9D-4353-99A1-EE653609E058}" srcOrd="0" destOrd="0" presId="urn:microsoft.com/office/officeart/2005/8/layout/pyramid4"/>
    <dgm:cxn modelId="{D07DE45E-AF40-470C-BCAB-CD2E1EF85168}" srcId="{C2152FE0-F859-48E1-8733-B58E644AD989}" destId="{13D6B955-26CF-48BE-8123-FA494CF9326C}" srcOrd="3" destOrd="0" parTransId="{93C7C8B3-90F0-47C6-AE80-893CDE7CF298}" sibTransId="{62BDE45D-01A6-4594-BDDB-45710C9FED35}"/>
    <dgm:cxn modelId="{FAFB4F65-177D-4174-9E86-7E9FA9C4C60C}" type="presOf" srcId="{DBCB0164-C3A6-429E-9401-55C0C7B1A921}" destId="{74E76E34-3241-4C97-9E9E-72032AAB8A56}" srcOrd="0" destOrd="0" presId="urn:microsoft.com/office/officeart/2005/8/layout/pyramid4"/>
    <dgm:cxn modelId="{9B964A71-11EA-4D90-A774-D3CA01FAFB98}" type="presOf" srcId="{C2152FE0-F859-48E1-8733-B58E644AD989}" destId="{F26FA050-5C64-4ACD-8DA2-3A4320699529}" srcOrd="0" destOrd="0" presId="urn:microsoft.com/office/officeart/2005/8/layout/pyramid4"/>
    <dgm:cxn modelId="{DFF62D52-B85A-43E1-A444-CA73036E76B3}" srcId="{C2152FE0-F859-48E1-8733-B58E644AD989}" destId="{DBCB0164-C3A6-429E-9401-55C0C7B1A921}" srcOrd="2" destOrd="0" parTransId="{EBC0D135-BCF6-4889-A7A3-B012B706D5B8}" sibTransId="{B93E1C50-846E-4A02-B63B-AC24BBC926B8}"/>
    <dgm:cxn modelId="{BF233376-A00D-470C-8E54-2008446D95F6}" srcId="{C2152FE0-F859-48E1-8733-B58E644AD989}" destId="{3852FF2E-067F-47B9-89C5-C923369392C7}" srcOrd="0" destOrd="0" parTransId="{0B6386E4-2DB9-40FE-87BA-9FB22B5D2203}" sibTransId="{45C2D568-FC3E-49C6-8A91-21C920D5D8FB}"/>
    <dgm:cxn modelId="{8D3F50EB-3736-49FB-A9D0-D12904A5B450}" srcId="{C2152FE0-F859-48E1-8733-B58E644AD989}" destId="{1B3292EB-BDDB-49DF-850A-C211EADC7934}" srcOrd="1" destOrd="0" parTransId="{330B4C5E-259A-41DF-A20F-5438DB4B4DC6}" sibTransId="{85EE950B-B987-4163-A9A2-DF39615F7557}"/>
    <dgm:cxn modelId="{B058ABEF-C286-4CC9-ACB9-933C9EADD288}" type="presOf" srcId="{1B3292EB-BDDB-49DF-850A-C211EADC7934}" destId="{FCF7EDD3-FD10-4CE6-973A-F1826B553E6C}" srcOrd="0" destOrd="0" presId="urn:microsoft.com/office/officeart/2005/8/layout/pyramid4"/>
    <dgm:cxn modelId="{898C836C-D621-476E-91A0-716F32D5B271}" type="presParOf" srcId="{F26FA050-5C64-4ACD-8DA2-3A4320699529}" destId="{DB7E8C05-619E-4D26-AA0D-2176DACDAF17}" srcOrd="0" destOrd="0" presId="urn:microsoft.com/office/officeart/2005/8/layout/pyramid4"/>
    <dgm:cxn modelId="{34065D4B-1A5F-431E-88C9-A591C8B36F75}" type="presParOf" srcId="{F26FA050-5C64-4ACD-8DA2-3A4320699529}" destId="{FCF7EDD3-FD10-4CE6-973A-F1826B553E6C}" srcOrd="1" destOrd="0" presId="urn:microsoft.com/office/officeart/2005/8/layout/pyramid4"/>
    <dgm:cxn modelId="{93BAC531-4FA5-4529-A113-DE855C91D641}" type="presParOf" srcId="{F26FA050-5C64-4ACD-8DA2-3A4320699529}" destId="{74E76E34-3241-4C97-9E9E-72032AAB8A56}" srcOrd="2" destOrd="0" presId="urn:microsoft.com/office/officeart/2005/8/layout/pyramid4"/>
    <dgm:cxn modelId="{C76948B7-D640-4FC6-B3F7-DE65671F5DD3}" type="presParOf" srcId="{F26FA050-5C64-4ACD-8DA2-3A4320699529}" destId="{78909EC7-1F9D-4353-99A1-EE653609E058}" srcOrd="3" destOrd="0" presId="urn:microsoft.com/office/officeart/2005/8/layout/pyramid4"/>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B7E8C05-619E-4D26-AA0D-2176DACDAF17}">
      <dsp:nvSpPr>
        <dsp:cNvPr id="0" name=""/>
        <dsp:cNvSpPr/>
      </dsp:nvSpPr>
      <dsp:spPr>
        <a:xfrm>
          <a:off x="2826360" y="0"/>
          <a:ext cx="2475278" cy="2475278"/>
        </a:xfrm>
        <a:prstGeom prst="triangl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dirty="0">
              <a:solidFill>
                <a:srgbClr val="CC0099"/>
              </a:solidFill>
            </a:rPr>
            <a:t>Applications</a:t>
          </a:r>
        </a:p>
      </dsp:txBody>
      <dsp:txXfrm>
        <a:off x="3445180" y="1237639"/>
        <a:ext cx="1237639" cy="1237639"/>
      </dsp:txXfrm>
    </dsp:sp>
    <dsp:sp modelId="{FCF7EDD3-FD10-4CE6-973A-F1826B553E6C}">
      <dsp:nvSpPr>
        <dsp:cNvPr id="0" name=""/>
        <dsp:cNvSpPr/>
      </dsp:nvSpPr>
      <dsp:spPr>
        <a:xfrm>
          <a:off x="1588721" y="2475278"/>
          <a:ext cx="2475278" cy="2475278"/>
        </a:xfrm>
        <a:prstGeom prst="triangl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b="1" kern="1200" dirty="0">
              <a:solidFill>
                <a:schemeClr val="accent6">
                  <a:lumMod val="10000"/>
                </a:schemeClr>
              </a:solidFill>
            </a:rPr>
            <a:t>INFRASTRUCTURE</a:t>
          </a:r>
        </a:p>
      </dsp:txBody>
      <dsp:txXfrm>
        <a:off x="2207541" y="3712917"/>
        <a:ext cx="1237639" cy="1237639"/>
      </dsp:txXfrm>
    </dsp:sp>
    <dsp:sp modelId="{74E76E34-3241-4C97-9E9E-72032AAB8A56}">
      <dsp:nvSpPr>
        <dsp:cNvPr id="0" name=""/>
        <dsp:cNvSpPr/>
      </dsp:nvSpPr>
      <dsp:spPr>
        <a:xfrm rot="10800000">
          <a:off x="2826360" y="2475278"/>
          <a:ext cx="2475278" cy="2475278"/>
        </a:xfrm>
        <a:prstGeom prst="triangl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rgbClr val="002060"/>
              </a:solidFill>
            </a:rPr>
            <a:t>AlgoSec</a:t>
          </a:r>
        </a:p>
      </dsp:txBody>
      <dsp:txXfrm rot="10800000">
        <a:off x="3445179" y="2475278"/>
        <a:ext cx="1237639" cy="1237639"/>
      </dsp:txXfrm>
    </dsp:sp>
    <dsp:sp modelId="{78909EC7-1F9D-4353-99A1-EE653609E058}">
      <dsp:nvSpPr>
        <dsp:cNvPr id="0" name=""/>
        <dsp:cNvSpPr/>
      </dsp:nvSpPr>
      <dsp:spPr>
        <a:xfrm>
          <a:off x="4064000" y="2475278"/>
          <a:ext cx="2475278" cy="2475278"/>
        </a:xfrm>
        <a:prstGeom prst="triangl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1" kern="1200" dirty="0">
              <a:solidFill>
                <a:srgbClr val="C00000"/>
              </a:solidFill>
            </a:rPr>
            <a:t>Enterprise Security Policy &amp; Risk</a:t>
          </a:r>
        </a:p>
      </dsp:txBody>
      <dsp:txXfrm>
        <a:off x="4682820" y="3712917"/>
        <a:ext cx="1237639" cy="1237639"/>
      </dsp:txXfrm>
    </dsp:sp>
  </dsp:spTree>
</dsp:drawing>
</file>

<file path=ppt/diagrams/layout1.xml><?xml version="1.0" encoding="utf-8"?>
<dgm:layoutDef xmlns:dgm="http://schemas.openxmlformats.org/drawingml/2006/diagram" xmlns:a="http://schemas.openxmlformats.org/drawingml/2006/main" uniqueId="urn:microsoft.com/office/officeart/2011/layout/InterconnectedBlockProcess">
  <dgm:title val="Interconnected Block Process"/>
  <dgm:desc val="Use to show sequential steps in a process. Works best with small amounts of Level 1 text and medium amounts of Level 2 text."/>
  <dgm:catLst>
    <dgm:cat type="process" pri="5500"/>
    <dgm:cat type="officeonline" pri="3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40" srcId="0" destId="10" srcOrd="0" destOrd="0"/>
        <dgm:cxn modelId="12" srcId="10" destId="11" srcOrd="0" destOrd="0"/>
        <dgm:cxn modelId="5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 modelId="40">
          <dgm:prSet phldr="1"/>
        </dgm:pt>
        <dgm:pt modelId="4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 modelId="70" srcId="0" destId="40" srcOrd="2" destOrd="0"/>
        <dgm:cxn modelId="42" srcId="40" destId="41" srcOrd="0" destOrd="0"/>
      </dgm:cxnLst>
      <dgm:bg/>
      <dgm:whole/>
    </dgm:dataModel>
  </dgm:clrData>
  <dgm:layoutNode name="Name0">
    <dgm:varLst>
      <dgm:chMax val="7"/>
      <dgm:chPref val="5"/>
      <dgm:dir/>
      <dgm:animOne val="branch"/>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0.45"/>
            </dgm:alg>
            <dgm:constrLst>
              <dgm:constr type="primFontSz" for="des" forName="Child1" val="65"/>
              <dgm:constr type="primFontSz" for="des" forName="Parent1" val="65"/>
              <dgm:constr type="primFontSz" for="des" forName="Child1" refType="primFontSz" refFor="des" refForName="Parent1" op="lte"/>
              <dgm:constr type="l" for="ch" forName="ChildAccent1" refType="w" fact="0"/>
              <dgm:constr type="t" for="ch" forName="ChildAccent1" refType="h" fact="0.1429"/>
              <dgm:constr type="w" for="ch" forName="ChildAccent1" refType="w"/>
              <dgm:constr type="h" for="ch" forName="ChildAccent1" refType="h" fact="0.8571"/>
              <dgm:constr type="l" for="ch" forName="Child1" refType="w" fact="0.127"/>
              <dgm:constr type="t" for="ch" forName="Child1" refType="h" fact="0.1429"/>
              <dgm:constr type="w" for="ch" forName="Child1" refType="w" fact="0.873"/>
              <dgm:constr type="h" for="ch" forName="Child1" refType="h" fact="0.8571"/>
              <dgm:constr type="l" for="ch" forName="Parent1" refType="w" fact="0"/>
              <dgm:constr type="t" for="ch" forName="Parent1" refType="h" fact="0"/>
              <dgm:constr type="w" for="ch" forName="Parent1" refType="w"/>
              <dgm:constr type="h" for="ch" forName="Parent1" refType="h" fact="0.1429"/>
            </dgm:constrLst>
          </dgm:if>
          <dgm:if name="Name5" axis="ch" ptType="node" func="cnt" op="equ" val="2">
            <dgm:alg type="composite">
              <dgm:param type="ar" val="0.812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ChildAccent1" refType="w" fact="0"/>
              <dgm:constr type="t" for="ch" forName="ChildAccent1" refType="h" fact="0.1613"/>
              <dgm:constr type="w" for="ch" forName="ChildAccent1" refType="w" fact="0.5"/>
              <dgm:constr type="h" for="ch" forName="ChildAccent1" refType="h" fact="0.7742"/>
              <dgm:constr type="l" for="ch" forName="Child1" refType="w" fact="0.0635"/>
              <dgm:constr type="t" for="ch" forName="Child1" refType="h" fact="0.1613"/>
              <dgm:constr type="w" for="ch" forName="Child1" refType="w" fact="0.4365"/>
              <dgm:constr type="h" for="ch" forName="Child1" refType="h" fact="0.7742"/>
              <dgm:constr type="l" for="ch" forName="Parent1" refType="w" fact="0"/>
              <dgm:constr type="t" for="ch" forName="Parent1" refType="h" fact="0.0323"/>
              <dgm:constr type="w" for="ch" forName="Parent1" refType="w" fact="0.5"/>
              <dgm:constr type="h" for="ch" forName="Parent1" refType="h" fact="0.129"/>
              <dgm:constr type="l" for="ch" forName="ChildAccent2" refType="w" fact="0.5"/>
              <dgm:constr type="t" for="ch" forName="ChildAccent2" refType="h" fact="0.1613"/>
              <dgm:constr type="w" for="ch" forName="ChildAccent2" refType="w" fact="0.5"/>
              <dgm:constr type="h" for="ch" forName="ChildAccent2" refType="h" fact="0.8387"/>
              <dgm:constr type="l" for="ch" forName="Child2" refType="w" fact="0.5635"/>
              <dgm:constr type="t" for="ch" forName="Child2" refType="h" fact="0.1613"/>
              <dgm:constr type="w" for="ch" forName="Child2" refType="w" fact="0.4365"/>
              <dgm:constr type="h" for="ch" forName="Child2" refType="h" fact="0.8387"/>
              <dgm:constr type="l" for="ch" forName="Parent2" refType="w" fact="0.5"/>
              <dgm:constr type="t" for="ch" forName="Parent2" refType="h" fact="0"/>
              <dgm:constr type="w" for="ch" forName="Parent2" refType="w" fact="0.5"/>
              <dgm:constr type="h" for="ch" forName="Parent2" refType="h" fact="0.1613"/>
            </dgm:constrLst>
          </dgm:if>
          <dgm:if name="Name6" axis="ch" ptType="node" func="cnt" op="equ" val="3">
            <dgm:alg type="composite">
              <dgm:param type="ar" val="1.112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ChildAccent1" refType="w" fact="0"/>
              <dgm:constr type="t" for="ch" forName="ChildAccent1" refType="h" fact="0.1757"/>
              <dgm:constr type="w" for="ch" forName="ChildAccent1" refType="w" fact="0.3333"/>
              <dgm:constr type="h" for="ch" forName="ChildAccent1" refType="h" fact="0.7066"/>
              <dgm:constr type="l" for="ch" forName="Child1" refType="w" fact="0.0423"/>
              <dgm:constr type="t" for="ch" forName="Child1" refType="h" fact="0.1757"/>
              <dgm:constr type="w" for="ch" forName="Child1" refType="w" fact="0.291"/>
              <dgm:constr type="h" for="ch" forName="Child1" refType="h" fact="0.7066"/>
              <dgm:constr type="l" for="ch" forName="Parent1" refType="w" fact="0"/>
              <dgm:constr type="t" for="ch" forName="Parent1" refType="h" fact="0.0579"/>
              <dgm:constr type="w" for="ch" forName="Parent1" refType="w" fact="0.3333"/>
              <dgm:constr type="h" for="ch" forName="Parent1" refType="h" fact="0.1178"/>
              <dgm:constr type="l" for="ch" forName="ChildAccent2" refType="w" fact="0.3333"/>
              <dgm:constr type="t" for="ch" forName="ChildAccent2" refType="h" fact="0.1757"/>
              <dgm:constr type="w" for="ch" forName="ChildAccent2" refType="w" fact="0.3333"/>
              <dgm:constr type="h" for="ch" forName="ChildAccent2" refType="h" fact="0.7655"/>
              <dgm:constr type="l" for="ch" forName="Child2" refType="w" fact="0.3756"/>
              <dgm:constr type="t" for="ch" forName="Child2" refType="h" fact="0.1757"/>
              <dgm:constr type="w" for="ch" forName="Child2" refType="w" fact="0.291"/>
              <dgm:constr type="h" for="ch" forName="Child2" refType="h" fact="0.7655"/>
              <dgm:constr type="l" for="ch" forName="Parent2" refType="w" fact="0.3333"/>
              <dgm:constr type="t" for="ch" forName="Parent2" refType="h" fact="0.0285"/>
              <dgm:constr type="w" for="ch" forName="Parent2" refType="w" fact="0.3333"/>
              <dgm:constr type="h" for="ch" forName="Parent2" refType="h" fact="0.1472"/>
              <dgm:constr type="l" for="ch" forName="ChildAccent3" refType="w" fact="0.6667"/>
              <dgm:constr type="t" for="ch" forName="ChildAccent3" refType="h" fact="0.1757"/>
              <dgm:constr type="w" for="ch" forName="ChildAccent3" refType="w" fact="0.3333"/>
              <dgm:constr type="h" for="ch" forName="ChildAccent3" refType="h" fact="0.8243"/>
              <dgm:constr type="l" for="ch" forName="Child3" refType="w" fact="0.709"/>
              <dgm:constr type="t" for="ch" forName="Child3" refType="h" fact="0.1757"/>
              <dgm:constr type="w" for="ch" forName="Child3" refType="w" fact="0.291"/>
              <dgm:constr type="h" for="ch" forName="Child3" refType="h" fact="0.8243"/>
              <dgm:constr type="l" for="ch" forName="Parent3" refType="w" fact="0.6667"/>
              <dgm:constr type="t" for="ch" forName="Parent3" refType="h" fact="0"/>
              <dgm:constr type="w" for="ch" forName="Parent3" refType="w" fact="0.3333"/>
              <dgm:constr type="h" for="ch" forName="Parent3" refType="h" fact="0.176"/>
            </dgm:constrLst>
          </dgm:if>
          <dgm:if name="Name7" axis="ch" ptType="node" func="cnt" op="equ" val="4">
            <dgm:alg type="composite">
              <dgm:param type="ar" val="1.3622"/>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ChildAccent1" refType="w" fact="0"/>
              <dgm:constr type="t" for="ch" forName="ChildAccent1" refType="h" fact="0.1892"/>
              <dgm:constr type="w" for="ch" forName="ChildAccent1" refType="w" fact="0.25"/>
              <dgm:constr type="h" for="ch" forName="ChildAccent1" refType="h" fact="0.6486"/>
              <dgm:constr type="l" for="ch" forName="Child1" refType="w" fact="0.0317"/>
              <dgm:constr type="t" for="ch" forName="Child1" refType="h" fact="0.1892"/>
              <dgm:constr type="w" for="ch" forName="Child1" refType="w" fact="0.2183"/>
              <dgm:constr type="h" for="ch" forName="Child1" refType="h" fact="0.6486"/>
              <dgm:constr type="l" for="ch" forName="Parent1" refType="w" fact="0"/>
              <dgm:constr type="t" for="ch" forName="Parent1" refType="h" fact="0.0811"/>
              <dgm:constr type="w" for="ch" forName="Parent1" refType="w" fact="0.25"/>
              <dgm:constr type="h" for="ch" forName="Parent1" refType="h" fact="0.1081"/>
              <dgm:constr type="l" for="ch" forName="ChildAccent2" refType="w" fact="0.25"/>
              <dgm:constr type="t" for="ch" forName="ChildAccent2" refType="h" fact="0.1892"/>
              <dgm:constr type="w" for="ch" forName="ChildAccent2" refType="w" fact="0.25"/>
              <dgm:constr type="h" for="ch" forName="ChildAccent2" refType="h" fact="0.7027"/>
              <dgm:constr type="l" for="ch" forName="Child2" refType="w" fact="0.2817"/>
              <dgm:constr type="t" for="ch" forName="Child2" refType="h" fact="0.1892"/>
              <dgm:constr type="w" for="ch" forName="Child2" refType="w" fact="0.2183"/>
              <dgm:constr type="h" for="ch" forName="Child2" refType="h" fact="0.7027"/>
              <dgm:constr type="l" for="ch" forName="Parent2" refType="w" fact="0.25"/>
              <dgm:constr type="t" for="ch" forName="Parent2" refType="h" fact="0.0541"/>
              <dgm:constr type="w" for="ch" forName="Parent2" refType="w" fact="0.25"/>
              <dgm:constr type="h" for="ch" forName="Parent2" refType="h" fact="0.1351"/>
              <dgm:constr type="l" for="ch" forName="ChildAccent3" refType="w" fact="0.5"/>
              <dgm:constr type="t" for="ch" forName="ChildAccent3" refType="h" fact="0.1892"/>
              <dgm:constr type="w" for="ch" forName="ChildAccent3" refType="w" fact="0.25"/>
              <dgm:constr type="h" for="ch" forName="ChildAccent3" refType="h" fact="0.7568"/>
              <dgm:constr type="l" for="ch" forName="Child3" refType="w" fact="0.5317"/>
              <dgm:constr type="t" for="ch" forName="Child3" refType="h" fact="0.1892"/>
              <dgm:constr type="w" for="ch" forName="Child3" refType="w" fact="0.2183"/>
              <dgm:constr type="h" for="ch" forName="Child3" refType="h" fact="0.7568"/>
              <dgm:constr type="l" for="ch" forName="Parent3" refType="w" fact="0.5"/>
              <dgm:constr type="t" for="ch" forName="Parent3" refType="h" fact="0.0275"/>
              <dgm:constr type="w" for="ch" forName="Parent3" refType="w" fact="0.25"/>
              <dgm:constr type="h" for="ch" forName="Parent3" refType="h" fact="0.1622"/>
              <dgm:constr type="l" for="ch" forName="ChildAccent4" refType="w" fact="0.75"/>
              <dgm:constr type="t" for="ch" forName="ChildAccent4" refType="h" fact="0.1892"/>
              <dgm:constr type="w" for="ch" forName="ChildAccent4" refType="w" fact="0.25"/>
              <dgm:constr type="h" for="ch" forName="ChildAccent4" refType="h" fact="0.8108"/>
              <dgm:constr type="l" for="ch" forName="Child4" refType="w" fact="0.7817"/>
              <dgm:constr type="t" for="ch" forName="Child4" refType="h" fact="0.1892"/>
              <dgm:constr type="w" for="ch" forName="Child4" refType="w" fact="0.2183"/>
              <dgm:constr type="h" for="ch" forName="Child4" refType="h" fact="0.8108"/>
              <dgm:constr type="l" for="ch" forName="Parent4" refType="w" fact="0.75"/>
              <dgm:constr type="t" for="ch" forName="Parent4" refType="h" fact="0"/>
              <dgm:constr type="w" for="ch" forName="Parent4" refType="w" fact="0.25"/>
              <dgm:constr type="h" for="ch" forName="Parent4" refType="h" fact="0.1892"/>
            </dgm:constrLst>
          </dgm:if>
          <dgm:if name="Name8" axis="ch" ptType="node" func="cnt" op="equ" val="5">
            <dgm:alg type="composite">
              <dgm:param type="ar" val="1.5742"/>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ChildAccent1" refType="w" fact="0"/>
              <dgm:constr type="t" for="ch" forName="ChildAccent1" refType="h" fact="0.2"/>
              <dgm:constr type="w" for="ch" forName="ChildAccent1" refType="w" fact="0.2001"/>
              <dgm:constr type="h" for="ch" forName="ChildAccent1" refType="h" fact="0.6"/>
              <dgm:constr type="l" for="ch" forName="Child1" refType="w" fact="0.0254"/>
              <dgm:constr type="t" for="ch" forName="Child1" refType="h" fact="0.2"/>
              <dgm:constr type="w" for="ch" forName="Child1" refType="w" fact="0.1747"/>
              <dgm:constr type="h" for="ch" forName="Child1" refType="h" fact="0.6"/>
              <dgm:constr type="l" for="ch" forName="Parent1" refType="w" fact="0"/>
              <dgm:constr type="t" for="ch" forName="Parent1" refType="h" fact="0.1"/>
              <dgm:constr type="w" for="ch" forName="Parent1" refType="w" fact="0.2001"/>
              <dgm:constr type="h" for="ch" forName="Parent1" refType="h" fact="0.1"/>
              <dgm:constr type="l" for="ch" forName="ChildAccent2" refType="w" fact="0.2001"/>
              <dgm:constr type="t" for="ch" forName="ChildAccent2" refType="h" fact="0.2"/>
              <dgm:constr type="w" for="ch" forName="ChildAccent2" refType="w" fact="0.2001"/>
              <dgm:constr type="h" for="ch" forName="ChildAccent2" refType="h" fact="0.65"/>
              <dgm:constr type="l" for="ch" forName="Child2" refType="w" fact="0.2255"/>
              <dgm:constr type="t" for="ch" forName="Child2" refType="h" fact="0.2"/>
              <dgm:constr type="w" for="ch" forName="Child2" refType="w" fact="0.1747"/>
              <dgm:constr type="h" for="ch" forName="Child2" refType="h" fact="0.65"/>
              <dgm:constr type="l" for="ch" forName="Parent2" refType="w" fact="0.2001"/>
              <dgm:constr type="t" for="ch" forName="Parent2" refType="h" fact="0.075"/>
              <dgm:constr type="w" for="ch" forName="Parent2" refType="w" fact="0.2001"/>
              <dgm:constr type="h" for="ch" forName="Parent2" refType="h" fact="0.125"/>
              <dgm:constr type="l" for="ch" forName="ChildAccent3" refType="w" fact="0.4002"/>
              <dgm:constr type="t" for="ch" forName="ChildAccent3" refType="h" fact="0.2"/>
              <dgm:constr type="w" for="ch" forName="ChildAccent3" refType="w" fact="0.2001"/>
              <dgm:constr type="h" for="ch" forName="ChildAccent3" refType="h" fact="0.7"/>
              <dgm:constr type="l" for="ch" forName="Child3" refType="w" fact="0.4256"/>
              <dgm:constr type="t" for="ch" forName="Child3" refType="h" fact="0.2"/>
              <dgm:constr type="w" for="ch" forName="Child3" refType="w" fact="0.1747"/>
              <dgm:constr type="h" for="ch" forName="Child3" refType="h" fact="0.7"/>
              <dgm:constr type="l" for="ch" forName="Parent3" refType="w" fact="0.4002"/>
              <dgm:constr type="t" for="ch" forName="Parent3" refType="h" fact="0.0508"/>
              <dgm:constr type="w" for="ch" forName="Parent3" refType="w" fact="0.2001"/>
              <dgm:constr type="h" for="ch" forName="Parent3" refType="h" fact="0.15"/>
              <dgm:constr type="l" for="ch" forName="ChildAccent4" refType="w" fact="0.6003"/>
              <dgm:constr type="t" for="ch" forName="ChildAccent4" refType="h" fact="0.2"/>
              <dgm:constr type="w" for="ch" forName="ChildAccent4" refType="w" fact="0.2001"/>
              <dgm:constr type="h" for="ch" forName="ChildAccent4" refType="h" fact="0.75"/>
              <dgm:constr type="l" for="ch" forName="Child4" refType="w" fact="0.6257"/>
              <dgm:constr type="t" for="ch" forName="Child4" refType="h" fact="0.2"/>
              <dgm:constr type="w" for="ch" forName="Child4" refType="w" fact="0.1747"/>
              <dgm:constr type="h" for="ch" forName="Child4" refType="h" fact="0.75"/>
              <dgm:constr type="l" for="ch" forName="Parent4" refType="w" fact="0.6003"/>
              <dgm:constr type="t" for="ch" forName="Parent4" refType="h" fact="0.025"/>
              <dgm:constr type="w" for="ch" forName="Parent4" refType="w" fact="0.2001"/>
              <dgm:constr type="h" for="ch" forName="Parent4" refType="h" fact="0.175"/>
              <dgm:constr type="l" for="ch" forName="ChildAccent5" refType="w" fact="0.7999"/>
              <dgm:constr type="t" for="ch" forName="ChildAccent5" refType="h" fact="0.2"/>
              <dgm:constr type="w" for="ch" forName="ChildAccent5" refType="w" fact="0.2001"/>
              <dgm:constr type="h" for="ch" forName="ChildAccent5" refType="h" fact="0.8"/>
              <dgm:constr type="l" for="ch" forName="Child5" refType="w" fact="0.8253"/>
              <dgm:constr type="t" for="ch" forName="Child5" refType="h" fact="0.2"/>
              <dgm:constr type="w" for="ch" forName="Child5" refType="w" fact="0.1747"/>
              <dgm:constr type="h" for="ch" forName="Child5" refType="h" fact="0.8"/>
              <dgm:constr type="l" for="ch" forName="Parent5" refType="w" fact="0.7999"/>
              <dgm:constr type="t" for="ch" forName="Parent5" refType="h" fact="0"/>
              <dgm:constr type="w" for="ch" forName="Parent5" refType="w" fact="0.2001"/>
              <dgm:constr type="h" for="ch" forName="Parent5" refType="h" fact="0.2"/>
            </dgm:constrLst>
          </dgm:if>
          <dgm:if name="Name9" axis="ch" ptType="node" func="cnt" op="equ" val="6">
            <dgm:alg type="composite">
              <dgm:param type="ar" val="1.756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ChildAccent1" refType="w" fact="0"/>
              <dgm:constr type="t" for="ch" forName="ChildAccent1" refType="h" fact="0.2087"/>
              <dgm:constr type="w" for="ch" forName="ChildAccent1" refType="w" fact="0.167"/>
              <dgm:constr type="h" for="ch" forName="ChildAccent1" refType="h" fact="0.5586"/>
              <dgm:constr type="l" for="ch" forName="Child1" refType="w" fact="0.0212"/>
              <dgm:constr type="t" for="ch" forName="Child1" refType="h" fact="0.2087"/>
              <dgm:constr type="w" for="ch" forName="Child1" refType="w" fact="0.1458"/>
              <dgm:constr type="h" for="ch" forName="Child1" refType="h" fact="0.5586"/>
              <dgm:constr type="l" for="ch" forName="Parent1" refType="w" fact="0"/>
              <dgm:constr type="t" for="ch" forName="Parent1" refType="h" fact="0.1156"/>
              <dgm:constr type="w" for="ch" forName="Parent1" refType="w" fact="0.167"/>
              <dgm:constr type="h" for="ch" forName="Parent1" refType="h" fact="0.0931"/>
              <dgm:constr type="l" for="ch" forName="ChildAccent2" refType="w" fact="0.167"/>
              <dgm:constr type="t" for="ch" forName="ChildAccent2" refType="h" fact="0.2087"/>
              <dgm:constr type="w" for="ch" forName="ChildAccent2" refType="w" fact="0.167"/>
              <dgm:constr type="h" for="ch" forName="ChildAccent2" refType="h" fact="0.6051"/>
              <dgm:constr type="l" for="ch" forName="Child2" refType="w" fact="0.1888"/>
              <dgm:constr type="t" for="ch" forName="Child2" refType="h" fact="0.2087"/>
              <dgm:constr type="w" for="ch" forName="Child2" refType="w" fact="0.1458"/>
              <dgm:constr type="h" for="ch" forName="Child2" refType="h" fact="0.6051"/>
              <dgm:constr type="l" for="ch" forName="Parent2" refType="w" fact="0.167"/>
              <dgm:constr type="t" for="ch" forName="Parent2" refType="h" fact="0.0923"/>
              <dgm:constr type="w" for="ch" forName="Parent2" refType="w" fact="0.167"/>
              <dgm:constr type="h" for="ch" forName="Parent2" refType="h" fact="0.1164"/>
              <dgm:constr type="l" for="ch" forName="ChildAccent3" refType="w" fact="0.3339"/>
              <dgm:constr type="t" for="ch" forName="ChildAccent3" refType="h" fact="0.2087"/>
              <dgm:constr type="w" for="ch" forName="ChildAccent3" refType="w" fact="0.167"/>
              <dgm:constr type="h" for="ch" forName="ChildAccent3" refType="h" fact="0.6517"/>
              <dgm:constr type="l" for="ch" forName="Child3" refType="w" fact="0.3551"/>
              <dgm:constr type="t" for="ch" forName="Child3" refType="h" fact="0.2087"/>
              <dgm:constr type="w" for="ch" forName="Child3" refType="w" fact="0.1458"/>
              <dgm:constr type="h" for="ch" forName="Child3" refType="h" fact="0.6517"/>
              <dgm:constr type="l" for="ch" forName="Parent3" refType="w" fact="0.3339"/>
              <dgm:constr type="t" for="ch" forName="Parent3" refType="h" fact="0.0698"/>
              <dgm:constr type="w" for="ch" forName="Parent3" refType="w" fact="0.167"/>
              <dgm:constr type="h" for="ch" forName="Parent3" refType="h" fact="0.1396"/>
              <dgm:constr type="l" for="ch" forName="ChildAccent4" refType="w" fact="0.5009"/>
              <dgm:constr type="t" for="ch" forName="ChildAccent4" refType="h" fact="0.2087"/>
              <dgm:constr type="w" for="ch" forName="ChildAccent4" refType="w" fact="0.167"/>
              <dgm:constr type="h" for="ch" forName="ChildAccent4" refType="h" fact="0.6982"/>
              <dgm:constr type="l" for="ch" forName="Child4" refType="w" fact="0.5221"/>
              <dgm:constr type="t" for="ch" forName="Child4" refType="h" fact="0.2087"/>
              <dgm:constr type="w" for="ch" forName="Child4" refType="w" fact="0.1458"/>
              <dgm:constr type="h" for="ch" forName="Child4" refType="h" fact="0.6982"/>
              <dgm:constr type="l" for="ch" forName="Parent4" refType="w" fact="0.501"/>
              <dgm:constr type="t" for="ch" forName="Parent4" refType="h" fact="0.0458"/>
              <dgm:constr type="w" for="ch" forName="Parent4" refType="w" fact="0.167"/>
              <dgm:constr type="h" for="ch" forName="Parent4" refType="h" fact="0.1629"/>
              <dgm:constr type="l" for="ch" forName="ChildAccent5" refType="w" fact="0.6674"/>
              <dgm:constr type="t" for="ch" forName="ChildAccent5" refType="h" fact="0.2087"/>
              <dgm:constr type="w" for="ch" forName="ChildAccent5" refType="w" fact="0.167"/>
              <dgm:constr type="h" for="ch" forName="ChildAccent5" refType="h" fact="0.7448"/>
              <dgm:constr type="l" for="ch" forName="Child5" refType="w" fact="0.6886"/>
              <dgm:constr type="t" for="ch" forName="Child5" refType="h" fact="0.2087"/>
              <dgm:constr type="w" for="ch" forName="Child5" refType="w" fact="0.1458"/>
              <dgm:constr type="h" for="ch" forName="Child5" refType="h" fact="0.7448"/>
              <dgm:constr type="l" for="ch" forName="Parent5" refType="w" fact="0.668"/>
              <dgm:constr type="t" for="ch" forName="Parent5" refType="h" fact="0.0225"/>
              <dgm:constr type="w" for="ch" forName="Parent5" refType="w" fact="0.167"/>
              <dgm:constr type="h" for="ch" forName="Parent5" refType="h" fact="0.1862"/>
              <dgm:constr type="l" for="ch" forName="ChildAccent6" refType="w" fact="0.833"/>
              <dgm:constr type="t" for="ch" forName="ChildAccent6" refType="h" fact="0.2087"/>
              <dgm:constr type="w" for="ch" forName="ChildAccent6" refType="w" fact="0.167"/>
              <dgm:constr type="h" for="ch" forName="ChildAccent6" refType="h" fact="0.7913"/>
              <dgm:constr type="l" for="ch" forName="Child6" refType="w" fact="0.8542"/>
              <dgm:constr type="t" for="ch" forName="Child6" refType="h" fact="0.2087"/>
              <dgm:constr type="w" for="ch" forName="Child6" refType="w" fact="0.1458"/>
              <dgm:constr type="h" for="ch" forName="Child6" refType="h" fact="0.7913"/>
              <dgm:constr type="l" for="ch" forName="Parent6" refType="w" fact="0.835"/>
              <dgm:constr type="t" for="ch" forName="Parent6" refType="h" fact="0"/>
              <dgm:constr type="w" for="ch" forName="Parent6" refType="w" fact="0.165"/>
              <dgm:constr type="h" for="ch" forName="Parent6" refType="h" fact="0.2095"/>
            </dgm:constrLst>
          </dgm:if>
          <dgm:else name="Name10">
            <dgm:alg type="composite">
              <dgm:param type="ar" val="1.91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ChildAccent1" refType="w" fact="0"/>
              <dgm:constr type="t" for="ch" forName="ChildAccent1" refType="h" fact="0.2168"/>
              <dgm:constr type="w" for="ch" forName="ChildAccent1" refType="w" fact="0.1432"/>
              <dgm:constr type="h" for="ch" forName="ChildAccent1" refType="h" fact="0.5221"/>
              <dgm:constr type="l" for="ch" forName="Child1" refType="w" fact="0.0182"/>
              <dgm:constr type="t" for="ch" forName="Child1" refType="h" fact="0.2168"/>
              <dgm:constr type="w" for="ch" forName="Child1" refType="w" fact="0.125"/>
              <dgm:constr type="h" for="ch" forName="Child1" refType="h" fact="0.5221"/>
              <dgm:constr type="l" for="ch" forName="Parent1" refType="w" fact="0"/>
              <dgm:constr type="t" for="ch" forName="Parent1" refType="h" fact="0.1298"/>
              <dgm:constr type="w" for="ch" forName="Parent1" refType="w" fact="0.1432"/>
              <dgm:constr type="h" for="ch" forName="Parent1" refType="h" fact="0.087"/>
              <dgm:constr type="l" for="ch" forName="ChildAccent2" refType="w" fact="0.1432"/>
              <dgm:constr type="t" for="ch" forName="ChildAccent2" refType="h" fact="0.2168"/>
              <dgm:constr type="w" for="ch" forName="ChildAccent2" refType="w" fact="0.1432"/>
              <dgm:constr type="h" for="ch" forName="ChildAccent2" refType="h" fact="0.5656"/>
              <dgm:constr type="l" for="ch" forName="Child2" refType="w" fact="0.1614"/>
              <dgm:constr type="t" for="ch" forName="Child2" refType="h" fact="0.2168"/>
              <dgm:constr type="w" for="ch" forName="Child2" refType="w" fact="0.125"/>
              <dgm:constr type="h" for="ch" forName="Child2" refType="h" fact="0.5656"/>
              <dgm:constr type="l" for="ch" forName="Parent2" refType="w" fact="0.1432"/>
              <dgm:constr type="t" for="ch" forName="Parent2" refType="h" fact="0.108"/>
              <dgm:constr type="w" for="ch" forName="Parent2" refType="w" fact="0.1432"/>
              <dgm:constr type="h" for="ch" forName="Parent2" refType="h" fact="0.1088"/>
              <dgm:constr type="l" for="ch" forName="ChildAccent3" refType="w" fact="0.2865"/>
              <dgm:constr type="t" for="ch" forName="ChildAccent3" refType="h" fact="0.2168"/>
              <dgm:constr type="w" for="ch" forName="ChildAccent3" refType="w" fact="0.1432"/>
              <dgm:constr type="h" for="ch" forName="ChildAccent3" refType="h" fact="0.6091"/>
              <dgm:constr type="l" for="ch" forName="Child3" refType="w" fact="0.3047"/>
              <dgm:constr type="t" for="ch" forName="Child3" refType="h" fact="0.2168"/>
              <dgm:constr type="w" for="ch" forName="Child3" refType="w" fact="0.125"/>
              <dgm:constr type="h" for="ch" forName="Child3" refType="h" fact="0.6091"/>
              <dgm:constr type="l" for="ch" forName="Parent3" refType="w" fact="0.2865"/>
              <dgm:constr type="t" for="ch" forName="Parent3" refType="h" fact="0.087"/>
              <dgm:constr type="w" for="ch" forName="Parent3" refType="w" fact="0.1432"/>
              <dgm:constr type="h" for="ch" forName="Parent3" refType="h" fact="0.1305"/>
              <dgm:constr type="l" for="ch" forName="ChildAccent4" refType="w" fact="0.4297"/>
              <dgm:constr type="t" for="ch" forName="ChildAccent4" refType="h" fact="0.2168"/>
              <dgm:constr type="w" for="ch" forName="ChildAccent4" refType="w" fact="0.1432"/>
              <dgm:constr type="h" for="ch" forName="ChildAccent4" refType="h" fact="0.6526"/>
              <dgm:constr type="l" for="ch" forName="Child4" refType="w" fact="0.4479"/>
              <dgm:constr type="t" for="ch" forName="Child4" refType="h" fact="0.2168"/>
              <dgm:constr type="w" for="ch" forName="Child4" refType="w" fact="0.125"/>
              <dgm:constr type="h" for="ch" forName="Child4" refType="h" fact="0.6526"/>
              <dgm:constr type="l" for="ch" forName="Parent4" refType="w" fact="0.4297"/>
              <dgm:constr type="t" for="ch" forName="Parent4" refType="h" fact="0.0645"/>
              <dgm:constr type="w" for="ch" forName="Parent4" refType="w" fact="0.1432"/>
              <dgm:constr type="h" for="ch" forName="Parent4" refType="h" fact="0.1523"/>
              <dgm:constr type="l" for="ch" forName="ChildAccent5" refType="w" fact="0.5726"/>
              <dgm:constr type="t" for="ch" forName="ChildAccent5" refType="h" fact="0.2168"/>
              <dgm:constr type="w" for="ch" forName="ChildAccent5" refType="w" fact="0.1432"/>
              <dgm:constr type="h" for="ch" forName="ChildAccent5" refType="h" fact="0.6962"/>
              <dgm:constr type="l" for="ch" forName="Child5" refType="w" fact="0.5908"/>
              <dgm:constr type="t" for="ch" forName="Child5" refType="h" fact="0.2168"/>
              <dgm:constr type="w" for="ch" forName="Child5" refType="w" fact="0.125"/>
              <dgm:constr type="h" for="ch" forName="Child5" refType="h" fact="0.6962"/>
              <dgm:constr type="l" for="ch" forName="Parent5" refType="w" fact="0.5726"/>
              <dgm:constr type="t" for="ch" forName="Parent5" refType="h" fact="0.0428"/>
              <dgm:constr type="w" for="ch" forName="Parent5" refType="w" fact="0.1432"/>
              <dgm:constr type="h" for="ch" forName="Parent5" refType="h" fact="0.174"/>
              <dgm:constr type="l" for="ch" forName="ChildAccent6" refType="w" fact="0.7147"/>
              <dgm:constr type="t" for="ch" forName="ChildAccent6" refType="h" fact="0.2168"/>
              <dgm:constr type="w" for="ch" forName="ChildAccent6" refType="w" fact="0.1432"/>
              <dgm:constr type="h" for="ch" forName="ChildAccent6" refType="h" fact="0.7397"/>
              <dgm:constr type="l" for="ch" forName="Child6" refType="w" fact="0.7329"/>
              <dgm:constr type="t" for="ch" forName="Child6" refType="h" fact="0.2168"/>
              <dgm:constr type="w" for="ch" forName="Child6" refType="w" fact="0.125"/>
              <dgm:constr type="h" for="ch" forName="Child6" refType="h" fact="0.7397"/>
              <dgm:constr type="l" for="ch" forName="Parent6" refType="w" fact="0.716"/>
              <dgm:constr type="t" for="ch" forName="Parent6" refType="h" fact="0.0217"/>
              <dgm:constr type="w" for="ch" forName="Parent6" refType="w" fact="0.1424"/>
              <dgm:constr type="h" for="ch" forName="Parent6" refType="h" fact="0.1958"/>
              <dgm:constr type="l" for="ch" forName="ChildAccent7" refType="w" fact="0.8568"/>
              <dgm:constr type="t" for="ch" forName="ChildAccent7" refType="h" fact="0.2168"/>
              <dgm:constr type="w" for="ch" forName="ChildAccent7" refType="w" fact="0.1432"/>
              <dgm:constr type="h" for="ch" forName="ChildAccent7" refType="h" fact="0.7832"/>
              <dgm:constr type="l" for="ch" forName="Child7" refType="w" fact="0.875"/>
              <dgm:constr type="t" for="ch" forName="Child7" refType="h" fact="0.2168"/>
              <dgm:constr type="w" for="ch" forName="Child7" refType="w" fact="0.125"/>
              <dgm:constr type="h" for="ch" forName="Child7" refType="h" fact="0.7832"/>
              <dgm:constr type="l" for="ch" forName="Parent7" refType="w" fact="0.8577"/>
              <dgm:constr type="t" for="ch" forName="Parent7" refType="h" fact="0"/>
              <dgm:constr type="w" for="ch" forName="Parent7" refType="w" fact="0.1423"/>
              <dgm:constr type="h" for="ch" forName="Parent7" refType="h" fact="0.2175"/>
            </dgm:constrLst>
          </dgm:else>
        </dgm:choose>
      </dgm:if>
      <dgm:else name="Name11">
        <dgm:choose name="Name12">
          <dgm:if name="Name13" axis="ch" ptType="node" func="cnt" op="equ" val="1">
            <dgm:alg type="composite">
              <dgm:param type="ar" val="0.45"/>
            </dgm:alg>
            <dgm:constrLst>
              <dgm:constr type="primFontSz" for="des" forName="Child1" val="65"/>
              <dgm:constr type="primFontSz" for="des" forName="Parent1" val="65"/>
              <dgm:constr type="primFontSz" for="des" forName="Child1" refType="primFontSz" refFor="des" refForName="Parent1" op="lte"/>
              <dgm:constr type="l" for="ch" forName="ChildAccent1" refType="w" fact="0"/>
              <dgm:constr type="t" for="ch" forName="ChildAccent1" refType="h" fact="0.1429"/>
              <dgm:constr type="w" for="ch" forName="ChildAccent1" refType="w"/>
              <dgm:constr type="h" for="ch" forName="ChildAccent1" refType="h" fact="0.8571"/>
              <dgm:constr type="l" for="ch" forName="Child1" refType="w" fact="0"/>
              <dgm:constr type="t" for="ch" forName="Child1" refType="h" fact="0.1429"/>
              <dgm:constr type="w" for="ch" forName="Child1" refType="w" fact="0.873"/>
              <dgm:constr type="h" for="ch" forName="Child1" refType="h" fact="0.8571"/>
              <dgm:constr type="l" for="ch" forName="Parent1" refType="w" fact="0"/>
              <dgm:constr type="t" for="ch" forName="Parent1" refType="h" fact="0"/>
              <dgm:constr type="w" for="ch" forName="Parent1" refType="w"/>
              <dgm:constr type="h" for="ch" forName="Parent1" refType="h" fact="0.1429"/>
            </dgm:constrLst>
          </dgm:if>
          <dgm:if name="Name14" axis="ch" ptType="node" func="cnt" op="equ" val="2">
            <dgm:alg type="composite">
              <dgm:param type="ar" val="0.812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Child2" refType="w" fact="0"/>
              <dgm:constr type="t" for="ch" forName="Child2" refType="h" fact="0.1613"/>
              <dgm:constr type="w" for="ch" forName="Child2" refType="w" fact="0.4365"/>
              <dgm:constr type="h" for="ch" forName="Child2" refType="h" fact="0.8387"/>
              <dgm:constr type="l" for="ch" forName="Child1" refType="w" fact="0.5"/>
              <dgm:constr type="t" for="ch" forName="Child1" refType="h" fact="0.1613"/>
              <dgm:constr type="w" for="ch" forName="Child1" refType="w" fact="0.4365"/>
              <dgm:constr type="h" for="ch" forName="Child1" refType="h" fact="0.7742"/>
              <dgm:constr type="l" for="ch" forName="ChildAccent1" refType="w" fact="0.5"/>
              <dgm:constr type="t" for="ch" forName="ChildAccent1" refType="h" fact="0.1613"/>
              <dgm:constr type="w" for="ch" forName="ChildAccent1" refType="w" fact="0.5"/>
              <dgm:constr type="h" for="ch" forName="ChildAccent1" refType="h" fact="0.7742"/>
              <dgm:constr type="l" for="ch" forName="Parent1" refType="w" fact="0.5"/>
              <dgm:constr type="t" for="ch" forName="Parent1" refType="h" fact="0.0323"/>
              <dgm:constr type="w" for="ch" forName="Parent1" refType="w" fact="0.5"/>
              <dgm:constr type="h" for="ch" forName="Parent1" refType="h" fact="0.129"/>
              <dgm:constr type="l" for="ch" forName="ChildAccent2" refType="w" fact="0"/>
              <dgm:constr type="t" for="ch" forName="ChildAccent2" refType="h" fact="0.1613"/>
              <dgm:constr type="w" for="ch" forName="ChildAccent2" refType="w" fact="0.5"/>
              <dgm:constr type="h" for="ch" forName="ChildAccent2" refType="h" fact="0.8387"/>
              <dgm:constr type="l" for="ch" forName="Parent2" refType="w" fact="0"/>
              <dgm:constr type="t" for="ch" forName="Parent2" refType="h" fact="0"/>
              <dgm:constr type="w" for="ch" forName="Parent2" refType="w" fact="0.5"/>
              <dgm:constr type="h" for="ch" forName="Parent2" refType="h" fact="0.1613"/>
            </dgm:constrLst>
          </dgm:if>
          <dgm:if name="Name15" axis="ch" ptType="node" func="cnt" op="equ" val="3">
            <dgm:alg type="composite">
              <dgm:param type="ar" val="1.112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Child3" refType="w" fact="0"/>
              <dgm:constr type="t" for="ch" forName="Child3" refType="h" fact="0.1757"/>
              <dgm:constr type="w" for="ch" forName="Child3" refType="w" fact="0.291"/>
              <dgm:constr type="h" for="ch" forName="Child3" refType="h" fact="0.8243"/>
              <dgm:constr type="l" for="ch" forName="Child2" refType="w" fact="0.3333"/>
              <dgm:constr type="t" for="ch" forName="Child2" refType="h" fact="0.1757"/>
              <dgm:constr type="w" for="ch" forName="Child2" refType="w" fact="0.291"/>
              <dgm:constr type="h" for="ch" forName="Child2" refType="h" fact="0.7655"/>
              <dgm:constr type="l" for="ch" forName="Child1" refType="w" fact="0.6667"/>
              <dgm:constr type="t" for="ch" forName="Child1" refType="h" fact="0.1757"/>
              <dgm:constr type="w" for="ch" forName="Child1" refType="w" fact="0.291"/>
              <dgm:constr type="h" for="ch" forName="Child1" refType="h" fact="0.7066"/>
              <dgm:constr type="l" for="ch" forName="ChildAccent1" refType="w" fact="0.6667"/>
              <dgm:constr type="t" for="ch" forName="ChildAccent1" refType="h" fact="0.1757"/>
              <dgm:constr type="w" for="ch" forName="ChildAccent1" refType="w" fact="0.3333"/>
              <dgm:constr type="h" for="ch" forName="ChildAccent1" refType="h" fact="0.7066"/>
              <dgm:constr type="l" for="ch" forName="Parent1" refType="w" fact="0.6667"/>
              <dgm:constr type="t" for="ch" forName="Parent1" refType="h" fact="0.0579"/>
              <dgm:constr type="w" for="ch" forName="Parent1" refType="w" fact="0.3333"/>
              <dgm:constr type="h" for="ch" forName="Parent1" refType="h" fact="0.1178"/>
              <dgm:constr type="l" for="ch" forName="ChildAccent2" refType="w" fact="0.3333"/>
              <dgm:constr type="t" for="ch" forName="ChildAccent2" refType="h" fact="0.1757"/>
              <dgm:constr type="w" for="ch" forName="ChildAccent2" refType="w" fact="0.3333"/>
              <dgm:constr type="h" for="ch" forName="ChildAccent2" refType="h" fact="0.7655"/>
              <dgm:constr type="l" for="ch" forName="Parent2" refType="w" fact="0.3333"/>
              <dgm:constr type="t" for="ch" forName="Parent2" refType="h" fact="0.0285"/>
              <dgm:constr type="w" for="ch" forName="Parent2" refType="w" fact="0.3333"/>
              <dgm:constr type="h" for="ch" forName="Parent2" refType="h" fact="0.1472"/>
              <dgm:constr type="l" for="ch" forName="ChildAccent3" refType="w" fact="0"/>
              <dgm:constr type="t" for="ch" forName="ChildAccent3" refType="h" fact="0.1757"/>
              <dgm:constr type="w" for="ch" forName="ChildAccent3" refType="w" fact="0.3333"/>
              <dgm:constr type="h" for="ch" forName="ChildAccent3" refType="h" fact="0.8243"/>
              <dgm:constr type="l" for="ch" forName="Parent3" refType="w" fact="0"/>
              <dgm:constr type="t" for="ch" forName="Parent3" refType="h" fact="0"/>
              <dgm:constr type="w" for="ch" forName="Parent3" refType="w" fact="0.3333"/>
              <dgm:constr type="h" for="ch" forName="Parent3" refType="h" fact="0.176"/>
            </dgm:constrLst>
          </dgm:if>
          <dgm:if name="Name16" axis="ch" ptType="node" func="cnt" op="equ" val="4">
            <dgm:alg type="composite">
              <dgm:param type="ar" val="1.3622"/>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Child4" refType="w" fact="0"/>
              <dgm:constr type="t" for="ch" forName="Child4" refType="h" fact="0.1892"/>
              <dgm:constr type="w" for="ch" forName="Child4" refType="w" fact="0.2183"/>
              <dgm:constr type="h" for="ch" forName="Child4" refType="h" fact="0.8108"/>
              <dgm:constr type="l" for="ch" forName="Child3" refType="w" fact="0.25"/>
              <dgm:constr type="t" for="ch" forName="Child3" refType="h" fact="0.1892"/>
              <dgm:constr type="w" for="ch" forName="Child3" refType="w" fact="0.2183"/>
              <dgm:constr type="h" for="ch" forName="Child3" refType="h" fact="0.7568"/>
              <dgm:constr type="l" for="ch" forName="Child2" refType="w" fact="0.5"/>
              <dgm:constr type="t" for="ch" forName="Child2" refType="h" fact="0.1892"/>
              <dgm:constr type="w" for="ch" forName="Child2" refType="w" fact="0.2183"/>
              <dgm:constr type="h" for="ch" forName="Child2" refType="h" fact="0.7027"/>
              <dgm:constr type="l" for="ch" forName="Child1" refType="w" fact="0.75"/>
              <dgm:constr type="t" for="ch" forName="Child1" refType="h" fact="0.1892"/>
              <dgm:constr type="w" for="ch" forName="Child1" refType="w" fact="0.2183"/>
              <dgm:constr type="h" for="ch" forName="Child1" refType="h" fact="0.6486"/>
              <dgm:constr type="l" for="ch" forName="ChildAccent1" refType="w" fact="0.75"/>
              <dgm:constr type="t" for="ch" forName="ChildAccent1" refType="h" fact="0.1892"/>
              <dgm:constr type="w" for="ch" forName="ChildAccent1" refType="w" fact="0.25"/>
              <dgm:constr type="h" for="ch" forName="ChildAccent1" refType="h" fact="0.6486"/>
              <dgm:constr type="l" for="ch" forName="Parent1" refType="w" fact="0.75"/>
              <dgm:constr type="t" for="ch" forName="Parent1" refType="h" fact="0.0811"/>
              <dgm:constr type="w" for="ch" forName="Parent1" refType="w" fact="0.25"/>
              <dgm:constr type="h" for="ch" forName="Parent1" refType="h" fact="0.1081"/>
              <dgm:constr type="l" for="ch" forName="ChildAccent2" refType="w" fact="0.5"/>
              <dgm:constr type="t" for="ch" forName="ChildAccent2" refType="h" fact="0.1892"/>
              <dgm:constr type="w" for="ch" forName="ChildAccent2" refType="w" fact="0.25"/>
              <dgm:constr type="h" for="ch" forName="ChildAccent2" refType="h" fact="0.7027"/>
              <dgm:constr type="l" for="ch" forName="Parent2" refType="w" fact="0.5"/>
              <dgm:constr type="t" for="ch" forName="Parent2" refType="h" fact="0.0541"/>
              <dgm:constr type="w" for="ch" forName="Parent2" refType="w" fact="0.25"/>
              <dgm:constr type="h" for="ch" forName="Parent2" refType="h" fact="0.1351"/>
              <dgm:constr type="l" for="ch" forName="ChildAccent3" refType="w" fact="0.25"/>
              <dgm:constr type="t" for="ch" forName="ChildAccent3" refType="h" fact="0.1892"/>
              <dgm:constr type="w" for="ch" forName="ChildAccent3" refType="w" fact="0.25"/>
              <dgm:constr type="h" for="ch" forName="ChildAccent3" refType="h" fact="0.7568"/>
              <dgm:constr type="l" for="ch" forName="Parent3" refType="w" fact="0.25"/>
              <dgm:constr type="t" for="ch" forName="Parent3" refType="h" fact="0.0279"/>
              <dgm:constr type="w" for="ch" forName="Parent3" refType="w" fact="0.25"/>
              <dgm:constr type="h" for="ch" forName="Parent3" refType="h" fact="0.161"/>
              <dgm:constr type="l" for="ch" forName="ChildAccent4" refType="w" fact="0"/>
              <dgm:constr type="t" for="ch" forName="ChildAccent4" refType="h" fact="0.1892"/>
              <dgm:constr type="w" for="ch" forName="ChildAccent4" refType="w" fact="0.25"/>
              <dgm:constr type="h" for="ch" forName="ChildAccent4" refType="h" fact="0.8108"/>
              <dgm:constr type="l" for="ch" forName="Parent4" refType="w" fact="0"/>
              <dgm:constr type="t" for="ch" forName="Parent4" refType="h" fact="0"/>
              <dgm:constr type="w" for="ch" forName="Parent4" refType="w" fact="0.25"/>
              <dgm:constr type="h" for="ch" forName="Parent4" refType="h" fact="0.1892"/>
            </dgm:constrLst>
          </dgm:if>
          <dgm:if name="Name17" axis="ch" ptType="node" func="cnt" op="equ" val="5">
            <dgm:alg type="composite">
              <dgm:param type="ar" val="1.5742"/>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Child5" refType="w" fact="0"/>
              <dgm:constr type="t" for="ch" forName="Child5" refType="h" fact="0.2"/>
              <dgm:constr type="w" for="ch" forName="Child5" refType="w" fact="0.1747"/>
              <dgm:constr type="h" for="ch" forName="Child5" refType="h" fact="0.8"/>
              <dgm:constr type="l" for="ch" forName="Child4" refType="w" fact="0.2001"/>
              <dgm:constr type="t" for="ch" forName="Child4" refType="h" fact="0.2"/>
              <dgm:constr type="w" for="ch" forName="Child4" refType="w" fact="0.1747"/>
              <dgm:constr type="h" for="ch" forName="Child4" refType="h" fact="0.75"/>
              <dgm:constr type="l" for="ch" forName="Child3" refType="w" fact="0.4002"/>
              <dgm:constr type="t" for="ch" forName="Child3" refType="h" fact="0.2"/>
              <dgm:constr type="w" for="ch" forName="Child3" refType="w" fact="0.1747"/>
              <dgm:constr type="h" for="ch" forName="Child3" refType="h" fact="0.7"/>
              <dgm:constr type="l" for="ch" forName="Child2" refType="w" fact="0.6003"/>
              <dgm:constr type="t" for="ch" forName="Child2" refType="h" fact="0.2"/>
              <dgm:constr type="w" for="ch" forName="Child2" refType="w" fact="0.1747"/>
              <dgm:constr type="h" for="ch" forName="Child2" refType="h" fact="0.65"/>
              <dgm:constr type="l" for="ch" forName="Child1" refType="w" fact="0.7999"/>
              <dgm:constr type="t" for="ch" forName="Child1" refType="h" fact="0.2"/>
              <dgm:constr type="w" for="ch" forName="Child1" refType="w" fact="0.1747"/>
              <dgm:constr type="h" for="ch" forName="Child1" refType="h" fact="0.6"/>
              <dgm:constr type="l" for="ch" forName="ChildAccent1" refType="w" fact="0.7999"/>
              <dgm:constr type="t" for="ch" forName="ChildAccent1" refType="h" fact="0.2"/>
              <dgm:constr type="w" for="ch" forName="ChildAccent1" refType="w" fact="0.2001"/>
              <dgm:constr type="h" for="ch" forName="ChildAccent1" refType="h" fact="0.6"/>
              <dgm:constr type="l" for="ch" forName="Parent1" refType="w" fact="0.7999"/>
              <dgm:constr type="t" for="ch" forName="Parent1" refType="h" fact="0.1"/>
              <dgm:constr type="w" for="ch" forName="Parent1" refType="w" fact="0.2001"/>
              <dgm:constr type="h" for="ch" forName="Parent1" refType="h" fact="0.1"/>
              <dgm:constr type="l" for="ch" forName="ChildAccent2" refType="w" fact="0.6003"/>
              <dgm:constr type="t" for="ch" forName="ChildAccent2" refType="h" fact="0.2"/>
              <dgm:constr type="w" for="ch" forName="ChildAccent2" refType="w" fact="0.2001"/>
              <dgm:constr type="h" for="ch" forName="ChildAccent2" refType="h" fact="0.65"/>
              <dgm:constr type="l" for="ch" forName="Parent2" refType="w" fact="0.6003"/>
              <dgm:constr type="t" for="ch" forName="Parent2" refType="h" fact="0.075"/>
              <dgm:constr type="w" for="ch" forName="Parent2" refType="w" fact="0.2001"/>
              <dgm:constr type="h" for="ch" forName="Parent2" refType="h" fact="0.125"/>
              <dgm:constr type="l" for="ch" forName="ChildAccent3" refType="w" fact="0.4002"/>
              <dgm:constr type="t" for="ch" forName="ChildAccent3" refType="h" fact="0.2"/>
              <dgm:constr type="w" for="ch" forName="ChildAccent3" refType="w" fact="0.2001"/>
              <dgm:constr type="h" for="ch" forName="ChildAccent3" refType="h" fact="0.7"/>
              <dgm:constr type="l" for="ch" forName="Parent3" refType="w" fact="0.4002"/>
              <dgm:constr type="t" for="ch" forName="Parent3" refType="h" fact="0.0508"/>
              <dgm:constr type="w" for="ch" forName="Parent3" refType="w" fact="0.2001"/>
              <dgm:constr type="h" for="ch" forName="Parent3" refType="h" fact="0.15"/>
              <dgm:constr type="l" for="ch" forName="ChildAccent4" refType="w" fact="0.2001"/>
              <dgm:constr type="t" for="ch" forName="ChildAccent4" refType="h" fact="0.2"/>
              <dgm:constr type="w" for="ch" forName="ChildAccent4" refType="w" fact="0.2001"/>
              <dgm:constr type="h" for="ch" forName="ChildAccent4" refType="h" fact="0.75"/>
              <dgm:constr type="l" for="ch" forName="Parent4" refType="w" fact="0.2001"/>
              <dgm:constr type="t" for="ch" forName="Parent4" refType="h" fact="0.025"/>
              <dgm:constr type="w" for="ch" forName="Parent4" refType="w" fact="0.2001"/>
              <dgm:constr type="h" for="ch" forName="Parent4" refType="h" fact="0.175"/>
              <dgm:constr type="l" for="ch" forName="ChildAccent5" refType="w" fact="0"/>
              <dgm:constr type="t" for="ch" forName="ChildAccent5" refType="h" fact="0.2"/>
              <dgm:constr type="w" for="ch" forName="ChildAccent5" refType="w" fact="0.2001"/>
              <dgm:constr type="h" for="ch" forName="ChildAccent5" refType="h" fact="0.8"/>
              <dgm:constr type="l" for="ch" forName="Parent5" refType="w" fact="0"/>
              <dgm:constr type="t" for="ch" forName="Parent5" refType="h" fact="0"/>
              <dgm:constr type="w" for="ch" forName="Parent5" refType="w" fact="0.2001"/>
              <dgm:constr type="h" for="ch" forName="Parent5" refType="h" fact="0.2"/>
            </dgm:constrLst>
          </dgm:if>
          <dgm:if name="Name18" axis="ch" ptType="node" func="cnt" op="equ" val="6">
            <dgm:alg type="composite">
              <dgm:param type="ar" val="1.756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Child6" refType="w" fact="0"/>
              <dgm:constr type="t" for="ch" forName="Child6" refType="h" fact="0.2087"/>
              <dgm:constr type="w" for="ch" forName="Child6" refType="w" fact="0.1458"/>
              <dgm:constr type="h" for="ch" forName="Child6" refType="h" fact="0.7913"/>
              <dgm:constr type="l" for="ch" forName="Child5" refType="w" fact="0.167"/>
              <dgm:constr type="t" for="ch" forName="Child5" refType="h" fact="0.2087"/>
              <dgm:constr type="w" for="ch" forName="Child5" refType="w" fact="0.1458"/>
              <dgm:constr type="h" for="ch" forName="Child5" refType="h" fact="0.7448"/>
              <dgm:constr type="l" for="ch" forName="Child4" refType="w" fact="0.3339"/>
              <dgm:constr type="t" for="ch" forName="Child4" refType="h" fact="0.2087"/>
              <dgm:constr type="w" for="ch" forName="Child4" refType="w" fact="0.1458"/>
              <dgm:constr type="h" for="ch" forName="Child4" refType="h" fact="0.6982"/>
              <dgm:constr type="l" for="ch" forName="Child3" refType="w" fact="0.5009"/>
              <dgm:constr type="t" for="ch" forName="Child3" refType="h" fact="0.2087"/>
              <dgm:constr type="w" for="ch" forName="Child3" refType="w" fact="0.1458"/>
              <dgm:constr type="h" for="ch" forName="Child3" refType="h" fact="0.6517"/>
              <dgm:constr type="l" for="ch" forName="Child2" refType="w" fact="0.6674"/>
              <dgm:constr type="t" for="ch" forName="Child2" refType="h" fact="0.2087"/>
              <dgm:constr type="w" for="ch" forName="Child2" refType="w" fact="0.1458"/>
              <dgm:constr type="h" for="ch" forName="Child2" refType="h" fact="0.6051"/>
              <dgm:constr type="l" for="ch" forName="Child1" refType="w" fact="0.833"/>
              <dgm:constr type="t" for="ch" forName="Child1" refType="h" fact="0.2087"/>
              <dgm:constr type="w" for="ch" forName="Child1" refType="w" fact="0.1458"/>
              <dgm:constr type="h" for="ch" forName="Child1" refType="h" fact="0.5586"/>
              <dgm:constr type="l" for="ch" forName="ChildAccent1" refType="w" fact="0.833"/>
              <dgm:constr type="t" for="ch" forName="ChildAccent1" refType="h" fact="0.2087"/>
              <dgm:constr type="w" for="ch" forName="ChildAccent1" refType="w" fact="0.167"/>
              <dgm:constr type="h" for="ch" forName="ChildAccent1" refType="h" fact="0.5586"/>
              <dgm:constr type="l" for="ch" forName="Parent1" refType="w" fact="0.833"/>
              <dgm:constr type="t" for="ch" forName="Parent1" refType="h" fact="0.1156"/>
              <dgm:constr type="w" for="ch" forName="Parent1" refType="w" fact="0.167"/>
              <dgm:constr type="h" for="ch" forName="Parent1" refType="h" fact="0.0931"/>
              <dgm:constr type="l" for="ch" forName="ChildAccent2" refType="w" fact="0.6674"/>
              <dgm:constr type="t" for="ch" forName="ChildAccent2" refType="h" fact="0.2087"/>
              <dgm:constr type="w" for="ch" forName="ChildAccent2" refType="w" fact="0.167"/>
              <dgm:constr type="h" for="ch" forName="ChildAccent2" refType="h" fact="0.6051"/>
              <dgm:constr type="l" for="ch" forName="Parent2" refType="w" fact="0.6674"/>
              <dgm:constr type="t" for="ch" forName="Parent2" refType="h" fact="0.0923"/>
              <dgm:constr type="w" for="ch" forName="Parent2" refType="w" fact="0.165"/>
              <dgm:constr type="h" for="ch" forName="Parent2" refType="h" fact="0.1164"/>
              <dgm:constr type="l" for="ch" forName="ChildAccent3" refType="w" fact="0.5009"/>
              <dgm:constr type="t" for="ch" forName="ChildAccent3" refType="h" fact="0.2087"/>
              <dgm:constr type="w" for="ch" forName="ChildAccent3" refType="w" fact="0.167"/>
              <dgm:constr type="h" for="ch" forName="ChildAccent3" refType="h" fact="0.6517"/>
              <dgm:constr type="l" for="ch" forName="Parent3" refType="w" fact="0.5009"/>
              <dgm:constr type="t" for="ch" forName="Parent3" refType="h" fact="0.0698"/>
              <dgm:constr type="w" for="ch" forName="Parent3" refType="w" fact="0.166"/>
              <dgm:constr type="h" for="ch" forName="Parent3" refType="h" fact="0.1396"/>
              <dgm:constr type="l" for="ch" forName="ChildAccent4" refType="w" fact="0.3339"/>
              <dgm:constr type="t" for="ch" forName="ChildAccent4" refType="h" fact="0.2087"/>
              <dgm:constr type="w" for="ch" forName="ChildAccent4" refType="w" fact="0.167"/>
              <dgm:constr type="h" for="ch" forName="ChildAccent4" refType="h" fact="0.6982"/>
              <dgm:constr type="l" for="ch" forName="Parent4" refType="w" fact="0.3339"/>
              <dgm:constr type="t" for="ch" forName="Parent4" refType="h" fact="0.0458"/>
              <dgm:constr type="w" for="ch" forName="Parent4" refType="w" fact="0.167"/>
              <dgm:constr type="h" for="ch" forName="Parent4" refType="h" fact="0.1629"/>
              <dgm:constr type="l" for="ch" forName="ChildAccent5" refType="w" fact="0.167"/>
              <dgm:constr type="t" for="ch" forName="ChildAccent5" refType="h" fact="0.2087"/>
              <dgm:constr type="w" for="ch" forName="ChildAccent5" refType="w" fact="0.167"/>
              <dgm:constr type="h" for="ch" forName="ChildAccent5" refType="h" fact="0.7448"/>
              <dgm:constr type="l" for="ch" forName="Parent5" refType="w" fact="0.167"/>
              <dgm:constr type="t" for="ch" forName="Parent5" refType="h" fact="0.0225"/>
              <dgm:constr type="w" for="ch" forName="Parent5" refType="w" fact="0.167"/>
              <dgm:constr type="h" for="ch" forName="Parent5" refType="h" fact="0.1862"/>
              <dgm:constr type="l" for="ch" forName="ChildAccent6" refType="w" fact="0"/>
              <dgm:constr type="t" for="ch" forName="ChildAccent6" refType="h" fact="0.2087"/>
              <dgm:constr type="w" for="ch" forName="ChildAccent6" refType="w" fact="0.167"/>
              <dgm:constr type="h" for="ch" forName="ChildAccent6" refType="h" fact="0.7913"/>
              <dgm:constr type="l" for="ch" forName="Parent6" refType="w" fact="0"/>
              <dgm:constr type="t" for="ch" forName="Parent6" refType="h" fact="0"/>
              <dgm:constr type="w" for="ch" forName="Parent6" refType="w" fact="0.167"/>
              <dgm:constr type="h" for="ch" forName="Parent6" refType="h" fact="0.2095"/>
            </dgm:constrLst>
          </dgm:if>
          <dgm:else name="Name19">
            <dgm:alg type="composite">
              <dgm:param type="ar" val="1.91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Child7" refType="w" fact="0"/>
              <dgm:constr type="t" for="ch" forName="Child7" refType="h" fact="0.2168"/>
              <dgm:constr type="w" for="ch" forName="Child7" refType="w" fact="0.125"/>
              <dgm:constr type="h" for="ch" forName="Child7" refType="h" fact="0.7832"/>
              <dgm:constr type="l" for="ch" forName="Child6" refType="w" fact="0.1432"/>
              <dgm:constr type="t" for="ch" forName="Child6" refType="h" fact="0.2168"/>
              <dgm:constr type="w" for="ch" forName="Child6" refType="w" fact="0.125"/>
              <dgm:constr type="h" for="ch" forName="Child6" refType="h" fact="0.7397"/>
              <dgm:constr type="l" for="ch" forName="Child5" refType="w" fact="0.2865"/>
              <dgm:constr type="t" for="ch" forName="Child5" refType="h" fact="0.2168"/>
              <dgm:constr type="w" for="ch" forName="Child5" refType="w" fact="0.125"/>
              <dgm:constr type="h" for="ch" forName="Child5" refType="h" fact="0.6962"/>
              <dgm:constr type="l" for="ch" forName="Child4" refType="w" fact="0.4297"/>
              <dgm:constr type="t" for="ch" forName="Child4" refType="h" fact="0.2168"/>
              <dgm:constr type="w" for="ch" forName="Child4" refType="w" fact="0.125"/>
              <dgm:constr type="h" for="ch" forName="Child4" refType="h" fact="0.6526"/>
              <dgm:constr type="l" for="ch" forName="Child3" refType="w" fact="0.5726"/>
              <dgm:constr type="t" for="ch" forName="Child3" refType="h" fact="0.2168"/>
              <dgm:constr type="w" for="ch" forName="Child3" refType="w" fact="0.125"/>
              <dgm:constr type="h" for="ch" forName="Child3" refType="h" fact="0.6091"/>
              <dgm:constr type="l" for="ch" forName="Child2" refType="w" fact="0.7147"/>
              <dgm:constr type="t" for="ch" forName="Child2" refType="h" fact="0.2168"/>
              <dgm:constr type="w" for="ch" forName="Child2" refType="w" fact="0.125"/>
              <dgm:constr type="h" for="ch" forName="Child2" refType="h" fact="0.5656"/>
              <dgm:constr type="l" for="ch" forName="Child1" refType="w" fact="0.8568"/>
              <dgm:constr type="t" for="ch" forName="Child1" refType="h" fact="0.2168"/>
              <dgm:constr type="w" for="ch" forName="Child1" refType="w" fact="0.125"/>
              <dgm:constr type="h" for="ch" forName="Child1" refType="h" fact="0.5221"/>
              <dgm:constr type="l" for="ch" forName="ChildAccent1" refType="w" fact="0.8568"/>
              <dgm:constr type="t" for="ch" forName="ChildAccent1" refType="h" fact="0.2168"/>
              <dgm:constr type="w" for="ch" forName="ChildAccent1" refType="w" fact="0.1432"/>
              <dgm:constr type="h" for="ch" forName="ChildAccent1" refType="h" fact="0.5221"/>
              <dgm:constr type="l" for="ch" forName="Parent1" refType="w" fact="0.8568"/>
              <dgm:constr type="t" for="ch" forName="Parent1" refType="h" fact="0.1298"/>
              <dgm:constr type="w" for="ch" forName="Parent1" refType="w" fact="0.1432"/>
              <dgm:constr type="h" for="ch" forName="Parent1" refType="h" fact="0.087"/>
              <dgm:constr type="l" for="ch" forName="ChildAccent2" refType="w" fact="0.7147"/>
              <dgm:constr type="t" for="ch" forName="ChildAccent2" refType="h" fact="0.2168"/>
              <dgm:constr type="w" for="ch" forName="ChildAccent2" refType="w" fact="0.1432"/>
              <dgm:constr type="h" for="ch" forName="ChildAccent2" refType="h" fact="0.5656"/>
              <dgm:constr type="l" for="ch" forName="Parent2" refType="w" fact="0.7147"/>
              <dgm:constr type="t" for="ch" forName="Parent2" refType="h" fact="0.108"/>
              <dgm:constr type="w" for="ch" forName="Parent2" refType="w" fact="0.1425"/>
              <dgm:constr type="h" for="ch" forName="Parent2" refType="h" fact="0.1088"/>
              <dgm:constr type="l" for="ch" forName="ChildAccent3" refType="w" fact="0.5726"/>
              <dgm:constr type="t" for="ch" forName="ChildAccent3" refType="h" fact="0.2168"/>
              <dgm:constr type="w" for="ch" forName="ChildAccent3" refType="w" fact="0.1432"/>
              <dgm:constr type="h" for="ch" forName="ChildAccent3" refType="h" fact="0.6091"/>
              <dgm:constr type="l" for="ch" forName="Parent3" refType="w" fact="0.5726"/>
              <dgm:constr type="t" for="ch" forName="Parent3" refType="h" fact="0.087"/>
              <dgm:constr type="w" for="ch" forName="Parent3" refType="w" fact="0.142"/>
              <dgm:constr type="h" for="ch" forName="Parent3" refType="h" fact="0.1305"/>
              <dgm:constr type="l" for="ch" forName="ChildAccent4" refType="w" fact="0.4297"/>
              <dgm:constr type="t" for="ch" forName="ChildAccent4" refType="h" fact="0.2168"/>
              <dgm:constr type="w" for="ch" forName="ChildAccent4" refType="w" fact="0.1432"/>
              <dgm:constr type="h" for="ch" forName="ChildAccent4" refType="h" fact="0.6526"/>
              <dgm:constr type="l" for="ch" forName="Parent4" refType="w" fact="0.4297"/>
              <dgm:constr type="t" for="ch" forName="Parent4" refType="h" fact="0.0645"/>
              <dgm:constr type="w" for="ch" forName="Parent4" refType="w" fact="0.1432"/>
              <dgm:constr type="h" for="ch" forName="Parent4" refType="h" fact="0.1523"/>
              <dgm:constr type="l" for="ch" forName="ChildAccent5" refType="w" fact="0.2865"/>
              <dgm:constr type="t" for="ch" forName="ChildAccent5" refType="h" fact="0.2168"/>
              <dgm:constr type="w" for="ch" forName="ChildAccent5" refType="w" fact="0.1432"/>
              <dgm:constr type="h" for="ch" forName="ChildAccent5" refType="h" fact="0.6962"/>
              <dgm:constr type="l" for="ch" forName="Parent5" refType="w" fact="0.2865"/>
              <dgm:constr type="t" for="ch" forName="Parent5" refType="h" fact="0.0428"/>
              <dgm:constr type="w" for="ch" forName="Parent5" refType="w" fact="0.1432"/>
              <dgm:constr type="h" for="ch" forName="Parent5" refType="h" fact="0.174"/>
              <dgm:constr type="l" for="ch" forName="ChildAccent6" refType="w" fact="0.1432"/>
              <dgm:constr type="t" for="ch" forName="ChildAccent6" refType="h" fact="0.2168"/>
              <dgm:constr type="w" for="ch" forName="ChildAccent6" refType="w" fact="0.1432"/>
              <dgm:constr type="h" for="ch" forName="ChildAccent6" refType="h" fact="0.7397"/>
              <dgm:constr type="l" for="ch" forName="Parent6" refType="w" fact="0.1432"/>
              <dgm:constr type="t" for="ch" forName="Parent6" refType="h" fact="0.0217"/>
              <dgm:constr type="w" for="ch" forName="Parent6" refType="w" fact="0.1432"/>
              <dgm:constr type="h" for="ch" forName="Parent6" refType="h" fact="0.1958"/>
              <dgm:constr type="l" for="ch" forName="ChildAccent7" refType="w" fact="0"/>
              <dgm:constr type="t" for="ch" forName="ChildAccent7" refType="h" fact="0.2168"/>
              <dgm:constr type="w" for="ch" forName="ChildAccent7" refType="w" fact="0.1432"/>
              <dgm:constr type="h" for="ch" forName="ChildAccent7" refType="h" fact="0.7832"/>
              <dgm:constr type="l" for="ch" forName="Parent7" refType="w" fact="0"/>
              <dgm:constr type="t" for="ch" forName="Parent7" refType="h" fact="0"/>
              <dgm:constr type="w" for="ch" forName="Parent7" refType="w" fact="0.1432"/>
              <dgm:constr type="h" for="ch" forName="Parent7" refType="h" fact="0.2175"/>
            </dgm:constrLst>
          </dgm:else>
        </dgm:choose>
      </dgm:else>
    </dgm:choose>
    <dgm:forEach name="wrapper" axis="self" ptType="parTrans">
      <dgm:forEach name="accentRepeat" axis="self">
        <dgm:layoutNode name="ChildAccent" styleLbl="alignImgPlace1">
          <dgm:alg type="sp"/>
          <dgm:choose name="Name20">
            <dgm:if name="Name21" axis="followSib" ptType="node" func="cnt" op="equ" val="0">
              <dgm:shape xmlns:r="http://schemas.openxmlformats.org/officeDocument/2006/relationships" type="wedgeRectCallout" r:blip="">
                <dgm:adjLst>
                  <dgm:adj idx="1" val="0"/>
                  <dgm:adj idx="2" val="0"/>
                </dgm:adjLst>
              </dgm:shape>
            </dgm:if>
            <dgm:else name="Name22">
              <dgm:choose name="Name23">
                <dgm:if name="Name24" axis="precedSib" ptType="node" func="cnt" op="equ" val="6">
                  <dgm:shape xmlns:r="http://schemas.openxmlformats.org/officeDocument/2006/relationships" type="wedgeRectCallout" r:blip="">
                    <dgm:adjLst>
                      <dgm:adj idx="1" val="0"/>
                      <dgm:adj idx="2" val="0"/>
                    </dgm:adjLst>
                  </dgm:shape>
                </dgm:if>
                <dgm:else name="Name25">
                  <dgm:choose name="Name26">
                    <dgm:if name="Name27" func="var" arg="dir" op="equ" val="norm">
                      <dgm:shape xmlns:r="http://schemas.openxmlformats.org/officeDocument/2006/relationships" type="wedgeRectCallout" r:blip="">
                        <dgm:adjLst>
                          <dgm:adj idx="1" val="0.625"/>
                          <dgm:adj idx="2" val="0.2083"/>
                        </dgm:adjLst>
                      </dgm:shape>
                    </dgm:if>
                    <dgm:else name="Name28">
                      <dgm:shape xmlns:r="http://schemas.openxmlformats.org/officeDocument/2006/relationships" type="wedgeRectCallout" r:blip="">
                        <dgm:adjLst>
                          <dgm:adj idx="1" val="-0.625"/>
                          <dgm:adj idx="2" val="0.2083"/>
                        </dgm:adjLst>
                      </dgm:shape>
                    </dgm:else>
                  </dgm:choose>
                </dgm:else>
              </dgm:choose>
            </dgm:else>
          </dgm:choose>
          <dgm:presOf axis="des" ptType="node"/>
        </dgm:layoutNode>
      </dgm:forEach>
    </dgm:forEach>
    <dgm:forEach name="Name29" axis="ch" ptType="node" st="7" cnt="1">
      <dgm:layoutNode name="ChildAccent7">
        <dgm:alg type="sp"/>
        <dgm:shape xmlns:r="http://schemas.openxmlformats.org/officeDocument/2006/relationships" r:blip="">
          <dgm:adjLst/>
        </dgm:shape>
        <dgm:presOf/>
        <dgm:constrLst/>
        <dgm:forEach name="Name30" ref="accentRepeat"/>
      </dgm:layoutNode>
      <dgm:layoutNode name="Child7" styleLbl="revTx">
        <dgm:varLst>
          <dgm:chMax val="0"/>
          <dgm:chPref val="0"/>
          <dgm:bulletEnabled val="1"/>
        </dgm:varLst>
        <dgm:choose name="Name31">
          <dgm:if name="Name32" func="var" arg="dir" op="equ" val="norm">
            <dgm:alg type="tx">
              <dgm:param type="parTxLTRAlign" val="r"/>
              <dgm:param type="shpTxLTRAlignCh" val="r"/>
              <dgm:param type="txAnchorVert" val="t"/>
            </dgm:alg>
          </dgm:if>
          <dgm:else name="Name33">
            <dgm:alg type="tx">
              <dgm:param type="parTxLTRAlign" val="l"/>
              <dgm:param type="shpTxLTRAlignCh" val="l"/>
              <dgm:param type="txAnchorVert" val="t"/>
            </dgm:alg>
          </dgm:else>
        </dgm:choose>
        <dgm:shape xmlns:r="http://schemas.openxmlformats.org/officeDocument/2006/relationships" type="rect" r:blip="" hideGeom="1">
          <dgm:adjLst/>
        </dgm:shape>
        <dgm:presOf axis="des" ptType="node"/>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layoutNode name="Parent7" styleLbl="node1">
        <dgm:varLst>
          <dgm:chMax val="2"/>
          <dgm:chPref val="1"/>
          <dgm:bulletEnabled val="1"/>
        </dgm:varLst>
        <dgm:alg type="tx">
          <dgm:param type="shpTxLTRAlignCh" val="ctr"/>
          <dgm:param type="txAnchorVertCh" val="mid"/>
        </dgm:alg>
        <dgm:shape xmlns:r="http://schemas.openxmlformats.org/officeDocument/2006/relationships" type="rect" r:blip="">
          <dgm:adjLst/>
        </dgm:shape>
        <dgm:presOf axis="self"/>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forEach>
    <dgm:forEach name="Name34" axis="ch" ptType="node" st="6" cnt="1">
      <dgm:layoutNode name="ChildAccent6">
        <dgm:alg type="sp"/>
        <dgm:shape xmlns:r="http://schemas.openxmlformats.org/officeDocument/2006/relationships" r:blip="">
          <dgm:adjLst/>
        </dgm:shape>
        <dgm:presOf/>
        <dgm:constrLst/>
        <dgm:forEach name="Name35" ref="accentRepeat"/>
      </dgm:layoutNode>
      <dgm:layoutNode name="Child6" styleLbl="revTx">
        <dgm:varLst>
          <dgm:chMax val="0"/>
          <dgm:chPref val="0"/>
          <dgm:bulletEnabled val="1"/>
        </dgm:varLst>
        <dgm:choose name="Name36">
          <dgm:if name="Name37" func="var" arg="dir" op="equ" val="norm">
            <dgm:alg type="tx">
              <dgm:param type="parTxLTRAlign" val="r"/>
              <dgm:param type="shpTxLTRAlignCh" val="r"/>
              <dgm:param type="txAnchorVert" val="t"/>
            </dgm:alg>
          </dgm:if>
          <dgm:else name="Name38">
            <dgm:alg type="tx">
              <dgm:param type="parTxLTRAlign" val="l"/>
              <dgm:param type="shpTxLTRAlignCh" val="l"/>
              <dgm:param type="txAnchorVert" val="t"/>
            </dgm:alg>
          </dgm:else>
        </dgm:choose>
        <dgm:shape xmlns:r="http://schemas.openxmlformats.org/officeDocument/2006/relationships" type="rect" r:blip="" hideGeom="1">
          <dgm:adjLst/>
        </dgm:shape>
        <dgm:presOf axis="des" ptType="node"/>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layoutNode name="Parent6" styleLbl="node1">
        <dgm:varLst>
          <dgm:chMax val="2"/>
          <dgm:chPref val="1"/>
          <dgm:bulletEnabled val="1"/>
        </dgm:varLst>
        <dgm:alg type="tx">
          <dgm:param type="shpTxLTRAlignCh" val="ctr"/>
          <dgm:param type="txAnchorVertCh" val="mid"/>
        </dgm:alg>
        <dgm:shape xmlns:r="http://schemas.openxmlformats.org/officeDocument/2006/relationships" type="rect" r:blip="">
          <dgm:adjLst/>
        </dgm:shape>
        <dgm:presOf axis="self"/>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forEach>
    <dgm:forEach name="Name39" axis="ch" ptType="node" st="5" cnt="1">
      <dgm:layoutNode name="ChildAccent5">
        <dgm:alg type="sp"/>
        <dgm:shape xmlns:r="http://schemas.openxmlformats.org/officeDocument/2006/relationships" r:blip="">
          <dgm:adjLst/>
        </dgm:shape>
        <dgm:presOf/>
        <dgm:constrLst/>
        <dgm:forEach name="Name40" ref="accentRepeat"/>
      </dgm:layoutNode>
      <dgm:layoutNode name="Child5" styleLbl="revTx">
        <dgm:varLst>
          <dgm:chMax val="0"/>
          <dgm:chPref val="0"/>
          <dgm:bulletEnabled val="1"/>
        </dgm:varLst>
        <dgm:choose name="Name41">
          <dgm:if name="Name42" func="var" arg="dir" op="equ" val="norm">
            <dgm:alg type="tx">
              <dgm:param type="parTxLTRAlign" val="r"/>
              <dgm:param type="shpTxLTRAlignCh" val="r"/>
              <dgm:param type="txAnchorVert" val="t"/>
            </dgm:alg>
          </dgm:if>
          <dgm:else name="Name43">
            <dgm:alg type="tx">
              <dgm:param type="parTxLTRAlign" val="l"/>
              <dgm:param type="shpTxLTRAlignCh" val="l"/>
              <dgm:param type="txAnchorVert" val="t"/>
            </dgm:alg>
          </dgm:else>
        </dgm:choose>
        <dgm:shape xmlns:r="http://schemas.openxmlformats.org/officeDocument/2006/relationships" type="rect" r:blip="" hideGeom="1">
          <dgm:adjLst/>
        </dgm:shape>
        <dgm:presOf axis="des" ptType="node"/>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layoutNode name="Parent5" styleLbl="node1">
        <dgm:varLst>
          <dgm:chMax val="2"/>
          <dgm:chPref val="1"/>
          <dgm:bulletEnabled val="1"/>
        </dgm:varLst>
        <dgm:alg type="tx">
          <dgm:param type="shpTxLTRAlignCh" val="ctr"/>
          <dgm:param type="txAnchorVertCh" val="mid"/>
        </dgm:alg>
        <dgm:shape xmlns:r="http://schemas.openxmlformats.org/officeDocument/2006/relationships" type="rect" r:blip="">
          <dgm:adjLst/>
        </dgm:shape>
        <dgm:presOf axis="self"/>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forEach>
    <dgm:forEach name="Name44" axis="ch" ptType="node" st="4" cnt="1">
      <dgm:layoutNode name="ChildAccent4">
        <dgm:alg type="sp"/>
        <dgm:shape xmlns:r="http://schemas.openxmlformats.org/officeDocument/2006/relationships" r:blip="">
          <dgm:adjLst/>
        </dgm:shape>
        <dgm:presOf/>
        <dgm:constrLst/>
        <dgm:forEach name="Name45" ref="accentRepeat"/>
      </dgm:layoutNode>
      <dgm:layoutNode name="Child4" styleLbl="revTx">
        <dgm:varLst>
          <dgm:chMax val="0"/>
          <dgm:chPref val="0"/>
          <dgm:bulletEnabled val="1"/>
        </dgm:varLst>
        <dgm:choose name="Name46">
          <dgm:if name="Name47" func="var" arg="dir" op="equ" val="norm">
            <dgm:alg type="tx">
              <dgm:param type="parTxLTRAlign" val="r"/>
              <dgm:param type="shpTxLTRAlignCh" val="r"/>
              <dgm:param type="txAnchorVert" val="t"/>
            </dgm:alg>
          </dgm:if>
          <dgm:else name="Name48">
            <dgm:alg type="tx">
              <dgm:param type="parTxLTRAlign" val="l"/>
              <dgm:param type="shpTxLTRAlignCh" val="l"/>
              <dgm:param type="txAnchorVert" val="t"/>
            </dgm:alg>
          </dgm:else>
        </dgm:choose>
        <dgm:shape xmlns:r="http://schemas.openxmlformats.org/officeDocument/2006/relationships" type="rect" r:blip="" hideGeom="1">
          <dgm:adjLst/>
        </dgm:shape>
        <dgm:presOf axis="des" ptType="node"/>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layoutNode name="Parent4" styleLbl="node1">
        <dgm:varLst>
          <dgm:chMax val="2"/>
          <dgm:chPref val="1"/>
          <dgm:bulletEnabled val="1"/>
        </dgm:varLst>
        <dgm:alg type="tx">
          <dgm:param type="shpTxLTRAlignCh" val="ctr"/>
          <dgm:param type="txAnchorVertCh" val="mid"/>
        </dgm:alg>
        <dgm:shape xmlns:r="http://schemas.openxmlformats.org/officeDocument/2006/relationships" type="rect" r:blip="">
          <dgm:adjLst/>
        </dgm:shape>
        <dgm:presOf axis="self"/>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forEach>
    <dgm:forEach name="Name49" axis="ch" ptType="node" st="3" cnt="1">
      <dgm:layoutNode name="ChildAccent3">
        <dgm:alg type="sp"/>
        <dgm:shape xmlns:r="http://schemas.openxmlformats.org/officeDocument/2006/relationships" r:blip="">
          <dgm:adjLst/>
        </dgm:shape>
        <dgm:presOf/>
        <dgm:constrLst/>
        <dgm:forEach name="Name50" ref="accentRepeat"/>
      </dgm:layoutNode>
      <dgm:layoutNode name="Child3" styleLbl="revTx">
        <dgm:varLst>
          <dgm:chMax val="0"/>
          <dgm:chPref val="0"/>
          <dgm:bulletEnabled val="1"/>
        </dgm:varLst>
        <dgm:choose name="Name51">
          <dgm:if name="Name52" func="var" arg="dir" op="equ" val="norm">
            <dgm:alg type="tx">
              <dgm:param type="parTxLTRAlign" val="r"/>
              <dgm:param type="shpTxLTRAlignCh" val="r"/>
              <dgm:param type="txAnchorVert" val="t"/>
            </dgm:alg>
          </dgm:if>
          <dgm:else name="Name53">
            <dgm:alg type="tx">
              <dgm:param type="parTxLTRAlign" val="l"/>
              <dgm:param type="shpTxLTRAlignCh" val="l"/>
              <dgm:param type="txAnchorVert" val="t"/>
            </dgm:alg>
          </dgm:else>
        </dgm:choose>
        <dgm:shape xmlns:r="http://schemas.openxmlformats.org/officeDocument/2006/relationships" type="rect" r:blip="" hideGeom="1">
          <dgm:adjLst/>
        </dgm:shape>
        <dgm:presOf axis="des" ptType="node"/>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layoutNode name="Parent3" styleLbl="node1">
        <dgm:varLst>
          <dgm:chMax val="2"/>
          <dgm:chPref val="1"/>
          <dgm:bulletEnabled val="1"/>
        </dgm:varLst>
        <dgm:alg type="tx">
          <dgm:param type="shpTxLTRAlignCh" val="ctr"/>
          <dgm:param type="txAnchorVertCh" val="mid"/>
        </dgm:alg>
        <dgm:shape xmlns:r="http://schemas.openxmlformats.org/officeDocument/2006/relationships" type="rect" r:blip="">
          <dgm:adjLst/>
        </dgm:shape>
        <dgm:presOf axis="self"/>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forEach>
    <dgm:forEach name="Name54" axis="ch" ptType="node" st="2" cnt="1">
      <dgm:layoutNode name="ChildAccent2">
        <dgm:alg type="sp"/>
        <dgm:shape xmlns:r="http://schemas.openxmlformats.org/officeDocument/2006/relationships" r:blip="">
          <dgm:adjLst/>
        </dgm:shape>
        <dgm:presOf/>
        <dgm:constrLst/>
        <dgm:forEach name="Name55" ref="accentRepeat"/>
      </dgm:layoutNode>
      <dgm:layoutNode name="Child2" styleLbl="revTx">
        <dgm:varLst>
          <dgm:chMax val="0"/>
          <dgm:chPref val="0"/>
          <dgm:bulletEnabled val="1"/>
        </dgm:varLst>
        <dgm:choose name="Name56">
          <dgm:if name="Name57" func="var" arg="dir" op="equ" val="norm">
            <dgm:alg type="tx">
              <dgm:param type="parTxLTRAlign" val="r"/>
              <dgm:param type="shpTxLTRAlignCh" val="r"/>
              <dgm:param type="txAnchorVert" val="t"/>
            </dgm:alg>
          </dgm:if>
          <dgm:else name="Name58">
            <dgm:alg type="tx">
              <dgm:param type="parTxLTRAlign" val="l"/>
              <dgm:param type="shpTxLTRAlignCh" val="l"/>
              <dgm:param type="txAnchorVert" val="t"/>
            </dgm:alg>
          </dgm:else>
        </dgm:choose>
        <dgm:shape xmlns:r="http://schemas.openxmlformats.org/officeDocument/2006/relationships" type="rect" r:blip="" hideGeom="1">
          <dgm:adjLst/>
        </dgm:shape>
        <dgm:presOf axis="des" ptType="node"/>
        <dgm:presOf axis="des" ptType="node"/>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layoutNode name="Parent2" styleLbl="node1">
        <dgm:varLst>
          <dgm:chMax val="2"/>
          <dgm:chPref val="1"/>
          <dgm:bulletEnabled val="1"/>
        </dgm:varLst>
        <dgm:alg type="tx">
          <dgm:param type="shpTxLTRAlignCh" val="ctr"/>
          <dgm:param type="txAnchorVertCh" val="mid"/>
        </dgm:alg>
        <dgm:shape xmlns:r="http://schemas.openxmlformats.org/officeDocument/2006/relationships" type="rect" r:blip="">
          <dgm:adjLst/>
        </dgm:shape>
        <dgm:presOf axis="self"/>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forEach>
    <dgm:forEach name="Name59" axis="ch" ptType="node" cnt="1">
      <dgm:layoutNode name="ChildAccent1">
        <dgm:alg type="sp"/>
        <dgm:shape xmlns:r="http://schemas.openxmlformats.org/officeDocument/2006/relationships" r:blip="">
          <dgm:adjLst/>
        </dgm:shape>
        <dgm:presOf/>
        <dgm:constrLst/>
        <dgm:forEach name="Name60" ref="accentRepeat"/>
      </dgm:layoutNode>
      <dgm:layoutNode name="Child1" styleLbl="revTx">
        <dgm:varLst>
          <dgm:chMax val="0"/>
          <dgm:chPref val="0"/>
          <dgm:bulletEnabled val="1"/>
        </dgm:varLst>
        <dgm:choose name="Name61">
          <dgm:if name="Name62" func="var" arg="dir" op="equ" val="norm">
            <dgm:alg type="tx">
              <dgm:param type="parTxLTRAlign" val="r"/>
              <dgm:param type="shpTxLTRAlignCh" val="r"/>
              <dgm:param type="txAnchorVert" val="t"/>
            </dgm:alg>
          </dgm:if>
          <dgm:else name="Name63">
            <dgm:alg type="tx">
              <dgm:param type="parTxLTRAlign" val="l"/>
              <dgm:param type="shpTxLTRAlignCh" val="l"/>
              <dgm:param type="txAnchorVert" val="t"/>
            </dgm:alg>
          </dgm:else>
        </dgm:choose>
        <dgm:shape xmlns:r="http://schemas.openxmlformats.org/officeDocument/2006/relationships" type="rect" r:blip="" hideGeom="1">
          <dgm:adjLst/>
        </dgm:shape>
        <dgm:presOf axis="des" ptType="node"/>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layoutNode name="Parent1" styleLbl="node1">
        <dgm:varLst>
          <dgm:chMax val="2"/>
          <dgm:chPref val="1"/>
          <dgm:bulletEnabled val="1"/>
        </dgm:varLst>
        <dgm:alg type="tx">
          <dgm:param type="shpTxLTRAlignCh" val="ctr"/>
          <dgm:param type="txAnchorVertCh" val="mid"/>
        </dgm:alg>
        <dgm:shape xmlns:r="http://schemas.openxmlformats.org/officeDocument/2006/relationships" type="rect" r:blip="">
          <dgm:adjLst/>
        </dgm:shape>
        <dgm:presOf axis="self"/>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pyramid4">
  <dgm:title val=""/>
  <dgm:desc val=""/>
  <dgm:catLst>
    <dgm:cat type="pyramid" pri="4000"/>
    <dgm:cat type="relationship" pri="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useDef="1">
    <dgm:dataModel>
      <dgm:ptLst/>
      <dgm:bg/>
      <dgm:whole/>
    </dgm:dataModel>
  </dgm:styleData>
  <dgm:clrData useDef="1">
    <dgm:dataModel>
      <dgm:ptLst/>
      <dgm:bg/>
      <dgm:whole/>
    </dgm:dataModel>
  </dgm:clrData>
  <dgm:layoutNode name="compositeShape">
    <dgm:varLst>
      <dgm:chMax val="9"/>
      <dgm:dir/>
      <dgm:resizeHandles val="exact"/>
    </dgm:varLst>
    <dgm:alg type="composite">
      <dgm:param type="ar" val="1"/>
    </dgm:alg>
    <dgm:shape xmlns:r="http://schemas.openxmlformats.org/officeDocument/2006/relationships" r:blip="">
      <dgm:adjLst/>
    </dgm:shape>
    <dgm:presOf/>
    <dgm:choose name="Name0">
      <dgm:if name="Name1" axis="ch" ptType="node" func="cnt" op="lte" val="4">
        <dgm:choose name="Name2">
          <dgm:if name="Name3" axis="ch" ptType="node" func="cnt" op="equ" val="1">
            <dgm:constrLst>
              <dgm:constr type="primFontSz" for="ch" ptType="node" op="equ" val="65"/>
              <dgm:constr type="t" for="ch" forName="triangle1"/>
              <dgm:constr type="l" for="ch" forName="triangle1"/>
              <dgm:constr type="h" for="ch" forName="triangle1" refType="h"/>
              <dgm:constr type="w" for="ch" forName="triangle1" refType="h"/>
            </dgm:constrLst>
          </dgm:if>
          <dgm:else name="Name4">
            <dgm:constrLst>
              <dgm:constr type="primFontSz" for="ch" ptType="node" op="equ" val="65"/>
              <dgm:constr type="t" for="ch" forName="triangle1"/>
              <dgm:constr type="l" for="ch" forName="triangle1" refType="h" fact="0.25"/>
              <dgm:constr type="h" for="ch" forName="triangle1" refType="h" fact="0.5"/>
              <dgm:constr type="w" for="ch" forName="triangle1" refType="h" fact="0.5"/>
              <dgm:constr type="t" for="ch" forName="triangle2" refType="h" fact="0.5"/>
              <dgm:constr type="l" for="ch" forName="triangle2"/>
              <dgm:constr type="h" for="ch" forName="triangle2" refType="h" fact="0.5"/>
              <dgm:constr type="w" for="ch" forName="triangle2" refType="h" fact="0.5"/>
              <dgm:constr type="t" for="ch" forName="triangle3" refType="h" fact="0.5"/>
              <dgm:constr type="l" for="ch" forName="triangle3" refType="h" fact="0.25"/>
              <dgm:constr type="h" for="ch" forName="triangle3" refType="h" fact="0.5"/>
              <dgm:constr type="w" for="ch" forName="triangle3" refType="h" fact="0.5"/>
              <dgm:constr type="t" for="ch" forName="triangle4" refType="h" fact="0.5"/>
              <dgm:constr type="l" for="ch" forName="triangle4" refType="h" fact="0.5"/>
              <dgm:constr type="h" for="ch" forName="triangle4" refType="h" fact="0.5"/>
              <dgm:constr type="w" for="ch" forName="triangle4" refType="h" fact="0.5"/>
            </dgm:constrLst>
          </dgm:else>
        </dgm:choose>
      </dgm:if>
      <dgm:else name="Name5">
        <dgm:constrLst>
          <dgm:constr type="primFontSz" for="ch" ptType="node" op="equ" val="65"/>
          <dgm:constr type="t" for="ch" forName="triangle1"/>
          <dgm:constr type="l" for="ch" forName="triangle1" refType="h" fact="0.33"/>
          <dgm:constr type="h" for="ch" forName="triangle1" refType="h" fact="0.33"/>
          <dgm:constr type="w" for="ch" forName="triangle1" refType="h" fact="0.33"/>
          <dgm:constr type="t" for="ch" forName="triangle2" refType="h" fact="0.33"/>
          <dgm:constr type="l" for="ch" forName="triangle2" refType="h" fact="0.165"/>
          <dgm:constr type="h" for="ch" forName="triangle2" refType="h" fact="0.33"/>
          <dgm:constr type="w" for="ch" forName="triangle2" refType="h" fact="0.33"/>
          <dgm:constr type="t" for="ch" forName="triangle3" refType="h" fact="0.33"/>
          <dgm:constr type="l" for="ch" forName="triangle3" refType="h" fact="0.33"/>
          <dgm:constr type="h" for="ch" forName="triangle3" refType="h" fact="0.33"/>
          <dgm:constr type="w" for="ch" forName="triangle3" refType="h" fact="0.33"/>
          <dgm:constr type="t" for="ch" forName="triangle4" refType="h" fact="0.33"/>
          <dgm:constr type="l" for="ch" forName="triangle4" refType="h" fact="0.495"/>
          <dgm:constr type="h" for="ch" forName="triangle4" refType="h" fact="0.33"/>
          <dgm:constr type="w" for="ch" forName="triangle4" refType="h" fact="0.33"/>
          <dgm:constr type="t" for="ch" forName="triangle5" refType="h" fact="0.66"/>
          <dgm:constr type="l" for="ch" forName="triangle5"/>
          <dgm:constr type="h" for="ch" forName="triangle5" refType="h" fact="0.33"/>
          <dgm:constr type="w" for="ch" forName="triangle5" refType="h" fact="0.33"/>
          <dgm:constr type="t" for="ch" forName="triangle6" refType="h" fact="0.66"/>
          <dgm:constr type="l" for="ch" forName="triangle6" refType="h" fact="0.165"/>
          <dgm:constr type="h" for="ch" forName="triangle6" refType="h" fact="0.33"/>
          <dgm:constr type="w" for="ch" forName="triangle6" refType="h" fact="0.33"/>
          <dgm:constr type="t" for="ch" forName="triangle7" refType="h" fact="0.66"/>
          <dgm:constr type="l" for="ch" forName="triangle7" refType="h" fact="0.33"/>
          <dgm:constr type="h" for="ch" forName="triangle7" refType="h" fact="0.33"/>
          <dgm:constr type="w" for="ch" forName="triangle7" refType="h" fact="0.33"/>
          <dgm:constr type="t" for="ch" forName="triangle8" refType="h" fact="0.66"/>
          <dgm:constr type="l" for="ch" forName="triangle8" refType="h" fact="0.495"/>
          <dgm:constr type="h" for="ch" forName="triangle8" refType="h" fact="0.33"/>
          <dgm:constr type="w" for="ch" forName="triangle8" refType="h" fact="0.33"/>
          <dgm:constr type="t" for="ch" forName="triangle9" refType="h" fact="0.66"/>
          <dgm:constr type="l" for="ch" forName="triangle9" refType="h" fact="0.66"/>
          <dgm:constr type="h" for="ch" forName="triangle9" refType="h" fact="0.33"/>
          <dgm:constr type="w" for="ch" forName="triangle9" refType="h" fact="0.33"/>
        </dgm:constrLst>
      </dgm:else>
    </dgm:choose>
    <dgm:ruleLst/>
    <dgm:choose name="Name6">
      <dgm:if name="Name7" axis="ch" ptType="node" func="cnt" op="gte" val="1">
        <dgm:layoutNode name="triangle1" styleLbl="node1">
          <dgm:varLst>
            <dgm:bulletEnabled val="1"/>
          </dgm:varLst>
          <dgm:alg type="tx">
            <dgm:param type="txAnchorVertCh" val="mid"/>
          </dgm:alg>
          <dgm:shape xmlns:r="http://schemas.openxmlformats.org/officeDocument/2006/relationships" type="triangle"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8"/>
    </dgm:choose>
    <dgm:choose name="Name9">
      <dgm:if name="Name10" axis="ch" ptType="node" func="cnt" op="gte" val="2">
        <dgm:layoutNode name="triangle2" styleLbl="node1">
          <dgm:varLst>
            <dgm:bulletEnabled val="1"/>
          </dgm:varLst>
          <dgm:alg type="tx">
            <dgm:param type="txAnchorVertCh" val="mid"/>
          </dgm:alg>
          <dgm:shape xmlns:r="http://schemas.openxmlformats.org/officeDocument/2006/relationships" type="triangle" r:blip="">
            <dgm:adjLst/>
          </dgm:shape>
          <dgm:choose name="Name11">
            <dgm:if name="Name12" func="var" arg="dir" op="equ" val="norm">
              <dgm:presOf axis="ch desOrSelf" ptType="node node" st="2 1" cnt="1 0"/>
            </dgm:if>
            <dgm:else name="Name13">
              <dgm:presOf axis="ch desOrSelf" ptType="node node" st="4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3" styleLbl="node1">
          <dgm:varLst>
            <dgm:bulletEnabled val="1"/>
          </dgm:varLst>
          <dgm:alg type="tx">
            <dgm:param type="txAnchorVertCh" val="mid"/>
          </dgm:alg>
          <dgm:shape xmlns:r="http://schemas.openxmlformats.org/officeDocument/2006/relationships" rot="180" type="triangle" r:blip="">
            <dgm:adjLst/>
          </dgm:shape>
          <dgm:presOf axis="ch desOrSelf"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4" styleLbl="node1">
          <dgm:varLst>
            <dgm:bulletEnabled val="1"/>
          </dgm:varLst>
          <dgm:alg type="tx">
            <dgm:param type="txAnchorVertCh" val="mid"/>
          </dgm:alg>
          <dgm:shape xmlns:r="http://schemas.openxmlformats.org/officeDocument/2006/relationships" type="triangle" r:blip="">
            <dgm:adjLst/>
          </dgm:shape>
          <dgm:choose name="Name14">
            <dgm:if name="Name15" func="var" arg="dir" op="equ" val="norm">
              <dgm:presOf axis="ch desOrSelf" ptType="node node" st="4 1" cnt="1 0"/>
            </dgm:if>
            <dgm:else name="Name16">
              <dgm:presOf axis="ch desOrSelf" ptType="node node" st="2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7"/>
    </dgm:choose>
    <dgm:choose name="Name18">
      <dgm:if name="Name19" axis="ch" ptType="node" func="cnt" op="gte" val="5">
        <dgm:layoutNode name="triangle5" styleLbl="node1">
          <dgm:varLst>
            <dgm:bulletEnabled val="1"/>
          </dgm:varLst>
          <dgm:alg type="tx">
            <dgm:param type="txAnchorVertCh" val="mid"/>
          </dgm:alg>
          <dgm:shape xmlns:r="http://schemas.openxmlformats.org/officeDocument/2006/relationships" type="triangle" r:blip="">
            <dgm:adjLst/>
          </dgm:shape>
          <dgm:choose name="Name20">
            <dgm:if name="Name21" func="var" arg="dir" op="equ" val="norm">
              <dgm:presOf axis="ch desOrSelf" ptType="node node" st="5 1" cnt="1 0"/>
            </dgm:if>
            <dgm:else name="Name22">
              <dgm:presOf axis="ch desOrSelf" ptType="node node" st="9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6" styleLbl="node1">
          <dgm:varLst>
            <dgm:bulletEnabled val="1"/>
          </dgm:varLst>
          <dgm:alg type="tx">
            <dgm:param type="txAnchorVertCh" val="mid"/>
          </dgm:alg>
          <dgm:shape xmlns:r="http://schemas.openxmlformats.org/officeDocument/2006/relationships" rot="180" type="triangle" r:blip="">
            <dgm:adjLst/>
          </dgm:shape>
          <dgm:choose name="Name23">
            <dgm:if name="Name24" func="var" arg="dir" op="equ" val="norm">
              <dgm:presOf axis="ch desOrSelf" ptType="node node" st="6 1" cnt="1 0"/>
            </dgm:if>
            <dgm:else name="Name25">
              <dgm:presOf axis="ch desOrSelf" ptType="node node" st="8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7" styleLbl="node1">
          <dgm:varLst>
            <dgm:bulletEnabled val="1"/>
          </dgm:varLst>
          <dgm:alg type="tx">
            <dgm:param type="txAnchorVertCh" val="mid"/>
          </dgm:alg>
          <dgm:shape xmlns:r="http://schemas.openxmlformats.org/officeDocument/2006/relationships" type="triangle" r:blip="">
            <dgm:adjLst/>
          </dgm:shape>
          <dgm:presOf axis="ch desOrSelf" ptType="node node" st="7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8" styleLbl="node1">
          <dgm:varLst>
            <dgm:bulletEnabled val="1"/>
          </dgm:varLst>
          <dgm:alg type="tx">
            <dgm:param type="txAnchorVertCh" val="mid"/>
          </dgm:alg>
          <dgm:shape xmlns:r="http://schemas.openxmlformats.org/officeDocument/2006/relationships" rot="180" type="triangle" r:blip="">
            <dgm:adjLst/>
          </dgm:shape>
          <dgm:choose name="Name26">
            <dgm:if name="Name27" func="var" arg="dir" op="equ" val="norm">
              <dgm:presOf axis="ch desOrSelf" ptType="node node" st="8 1" cnt="1 0"/>
            </dgm:if>
            <dgm:else name="Name28">
              <dgm:presOf axis="ch desOrSelf" ptType="node node" st="6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9" styleLbl="node1">
          <dgm:varLst>
            <dgm:bulletEnabled val="1"/>
          </dgm:varLst>
          <dgm:alg type="tx">
            <dgm:param type="txAnchorVertCh" val="mid"/>
          </dgm:alg>
          <dgm:shape xmlns:r="http://schemas.openxmlformats.org/officeDocument/2006/relationships" type="triangle" r:blip="">
            <dgm:adjLst/>
          </dgm:shape>
          <dgm:choose name="Name29">
            <dgm:if name="Name30" func="var" arg="dir" op="equ" val="norm">
              <dgm:presOf axis="ch desOrSelf" ptType="node node" st="9 1" cnt="1 0"/>
            </dgm:if>
            <dgm:else name="Name31">
              <dgm:presOf axis="ch desOrSelf" ptType="node node" st="5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2"/>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71054"/>
          </a:xfrm>
          <a:prstGeom prst="rect">
            <a:avLst/>
          </a:prstGeom>
        </p:spPr>
        <p:txBody>
          <a:bodyPr vert="horz" lIns="94229" tIns="47114" rIns="94229" bIns="47114" rtlCol="0"/>
          <a:lstStyle>
            <a:lvl1pPr algn="l">
              <a:defRPr sz="1200"/>
            </a:lvl1pPr>
          </a:lstStyle>
          <a:p>
            <a:endParaRPr lang="en-US"/>
          </a:p>
        </p:txBody>
      </p:sp>
      <p:sp>
        <p:nvSpPr>
          <p:cNvPr id="3" name="Date Placeholder 2"/>
          <p:cNvSpPr>
            <a:spLocks noGrp="1"/>
          </p:cNvSpPr>
          <p:nvPr>
            <p:ph type="dt" idx="1"/>
          </p:nvPr>
        </p:nvSpPr>
        <p:spPr>
          <a:xfrm>
            <a:off x="4023092" y="0"/>
            <a:ext cx="3077739" cy="471054"/>
          </a:xfrm>
          <a:prstGeom prst="rect">
            <a:avLst/>
          </a:prstGeom>
        </p:spPr>
        <p:txBody>
          <a:bodyPr vert="horz" lIns="94229" tIns="47114" rIns="94229" bIns="47114" rtlCol="0"/>
          <a:lstStyle>
            <a:lvl1pPr algn="r">
              <a:defRPr sz="1200"/>
            </a:lvl1pPr>
          </a:lstStyle>
          <a:p>
            <a:fld id="{37B31A0D-F77B-4AF6-8968-F4018AB73517}" type="datetimeFigureOut">
              <a:rPr lang="en-US" smtClean="0"/>
              <a:t>1/25/2021</a:t>
            </a:fld>
            <a:endParaRPr lang="en-US"/>
          </a:p>
        </p:txBody>
      </p:sp>
      <p:sp>
        <p:nvSpPr>
          <p:cNvPr id="4" name="Slide Image Placeholder 3"/>
          <p:cNvSpPr>
            <a:spLocks noGrp="1" noRot="1" noChangeAspect="1"/>
          </p:cNvSpPr>
          <p:nvPr>
            <p:ph type="sldImg" idx="2"/>
          </p:nvPr>
        </p:nvSpPr>
        <p:spPr>
          <a:xfrm>
            <a:off x="735013" y="1173163"/>
            <a:ext cx="5632450" cy="3168650"/>
          </a:xfrm>
          <a:prstGeom prst="rect">
            <a:avLst/>
          </a:prstGeom>
          <a:noFill/>
          <a:ln w="12700">
            <a:solidFill>
              <a:prstClr val="black"/>
            </a:solidFill>
          </a:ln>
        </p:spPr>
        <p:txBody>
          <a:bodyPr vert="horz" lIns="94229" tIns="47114" rIns="94229" bIns="47114" rtlCol="0" anchor="ctr"/>
          <a:lstStyle/>
          <a:p>
            <a:endParaRPr lang="en-US"/>
          </a:p>
        </p:txBody>
      </p:sp>
      <p:sp>
        <p:nvSpPr>
          <p:cNvPr id="5" name="Notes Placeholder 4"/>
          <p:cNvSpPr>
            <a:spLocks noGrp="1"/>
          </p:cNvSpPr>
          <p:nvPr>
            <p:ph type="body" sz="quarter" idx="3"/>
          </p:nvPr>
        </p:nvSpPr>
        <p:spPr>
          <a:xfrm>
            <a:off x="710248" y="4518204"/>
            <a:ext cx="5681980" cy="3696712"/>
          </a:xfrm>
          <a:prstGeom prst="rect">
            <a:avLst/>
          </a:prstGeom>
        </p:spPr>
        <p:txBody>
          <a:bodyPr vert="horz" lIns="94229" tIns="47114" rIns="94229" bIns="4711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17422"/>
            <a:ext cx="3077739" cy="471053"/>
          </a:xfrm>
          <a:prstGeom prst="rect">
            <a:avLst/>
          </a:prstGeom>
        </p:spPr>
        <p:txBody>
          <a:bodyPr vert="horz" lIns="94229" tIns="47114" rIns="94229" bIns="47114" rtlCol="0" anchor="b"/>
          <a:lstStyle>
            <a:lvl1pPr algn="l">
              <a:defRPr sz="1200"/>
            </a:lvl1pPr>
          </a:lstStyle>
          <a:p>
            <a:endParaRPr lang="en-US"/>
          </a:p>
        </p:txBody>
      </p:sp>
      <p:sp>
        <p:nvSpPr>
          <p:cNvPr id="7" name="Slide Number Placeholder 6"/>
          <p:cNvSpPr>
            <a:spLocks noGrp="1"/>
          </p:cNvSpPr>
          <p:nvPr>
            <p:ph type="sldNum" sz="quarter" idx="5"/>
          </p:nvPr>
        </p:nvSpPr>
        <p:spPr>
          <a:xfrm>
            <a:off x="4023092" y="8917422"/>
            <a:ext cx="3077739" cy="471053"/>
          </a:xfrm>
          <a:prstGeom prst="rect">
            <a:avLst/>
          </a:prstGeom>
        </p:spPr>
        <p:txBody>
          <a:bodyPr vert="horz" lIns="94229" tIns="47114" rIns="94229" bIns="47114" rtlCol="0" anchor="b"/>
          <a:lstStyle>
            <a:lvl1pPr algn="r">
              <a:defRPr sz="1200"/>
            </a:lvl1pPr>
          </a:lstStyle>
          <a:p>
            <a:fld id="{9251C84E-4ADF-4176-8717-2BB3B3529D78}" type="slidenum">
              <a:rPr lang="en-US" smtClean="0"/>
              <a:t>‹#›</a:t>
            </a:fld>
            <a:endParaRPr lang="en-US"/>
          </a:p>
        </p:txBody>
      </p:sp>
    </p:spTree>
    <p:extLst>
      <p:ext uri="{BB962C8B-B14F-4D97-AF65-F5344CB8AC3E}">
        <p14:creationId xmlns:p14="http://schemas.microsoft.com/office/powerpoint/2010/main" val="21323311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Hello all and thanks for coming,</a:t>
            </a:r>
          </a:p>
          <a:p>
            <a:endParaRPr lang="en-US"/>
          </a:p>
          <a:p>
            <a:r>
              <a:rPr lang="en-US"/>
              <a:t>Today I want to talk to you about one of the biggest challenges corporations have today when it comes to network security. </a:t>
            </a:r>
          </a:p>
          <a:p>
            <a:r>
              <a:rPr lang="en-US"/>
              <a:t>On one hand we have the business side of a company wanting to move very quickly to expose their application to the customer and we have security on the other hand who want to make sure everything is done in line with the best practices. </a:t>
            </a:r>
          </a:p>
          <a:p>
            <a:r>
              <a:rPr lang="en-US"/>
              <a:t>Today we will touch on how you can keep your security at the highest level well still keeping up with the speed of business.</a:t>
            </a:r>
          </a:p>
        </p:txBody>
      </p:sp>
      <p:sp>
        <p:nvSpPr>
          <p:cNvPr id="4" name="Slide Number Placeholder 3"/>
          <p:cNvSpPr>
            <a:spLocks noGrp="1"/>
          </p:cNvSpPr>
          <p:nvPr>
            <p:ph type="sldNum" sz="quarter" idx="10"/>
          </p:nvPr>
        </p:nvSpPr>
        <p:spPr/>
        <p:txBody>
          <a:bodyPr/>
          <a:lstStyle/>
          <a:p>
            <a:fld id="{9251C84E-4ADF-4176-8717-2BB3B3529D78}" type="slidenum">
              <a:rPr lang="en-US" smtClean="0"/>
              <a:t>1</a:t>
            </a:fld>
            <a:endParaRPr lang="en-US"/>
          </a:p>
        </p:txBody>
      </p:sp>
    </p:spTree>
    <p:extLst>
      <p:ext uri="{BB962C8B-B14F-4D97-AF65-F5344CB8AC3E}">
        <p14:creationId xmlns:p14="http://schemas.microsoft.com/office/powerpoint/2010/main" val="2850955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2289">
              <a:defRPr/>
            </a:pPr>
            <a:r>
              <a:rPr lang="en-US"/>
              <a:t>Network Security Policy changes are needed very often, which makes manually implementing changes almost impossible, and will often hold up the business, the only way to properly stay “on top” of the needed policy changes is with highly automated system that can assist you with finding the rules that require the change and automatically pushing the changes to the FW. Luckily, Algosec got you covered, with Algosec FireFlow you can process firewall changes with zero-touch, assess the impact of network changes to ensure security and continuous compliance, automate rule recertification processes, and automatically document the entire change management lifecycle. Think of the time and aggravation this will save you.</a:t>
            </a:r>
          </a:p>
        </p:txBody>
      </p:sp>
      <p:sp>
        <p:nvSpPr>
          <p:cNvPr id="4" name="Slide Number Placeholder 3"/>
          <p:cNvSpPr>
            <a:spLocks noGrp="1"/>
          </p:cNvSpPr>
          <p:nvPr>
            <p:ph type="sldNum" sz="quarter" idx="10"/>
          </p:nvPr>
        </p:nvSpPr>
        <p:spPr/>
        <p:txBody>
          <a:bodyPr/>
          <a:lstStyle/>
          <a:p>
            <a:fld id="{9251C84E-4ADF-4176-8717-2BB3B3529D78}" type="slidenum">
              <a:rPr lang="en-US" smtClean="0"/>
              <a:t>11</a:t>
            </a:fld>
            <a:endParaRPr lang="en-US"/>
          </a:p>
        </p:txBody>
      </p:sp>
    </p:spTree>
    <p:extLst>
      <p:ext uri="{BB962C8B-B14F-4D97-AF65-F5344CB8AC3E}">
        <p14:creationId xmlns:p14="http://schemas.microsoft.com/office/powerpoint/2010/main" val="21464634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Keeping up with our solutions agile, quick and fully automated reputation. Algosec recently launched a new state-of-the-art bot to create a one-stop-shop for you security management needs, instead of having to go through long processes for every small check or review, just tell the bot what you want, and you will instantly get a reply.</a:t>
            </a:r>
          </a:p>
          <a:p>
            <a:r>
              <a:rPr lang="en-US"/>
              <a:t>The </a:t>
            </a:r>
            <a:r>
              <a:rPr lang="en-US" err="1"/>
              <a:t>AlgoBot</a:t>
            </a:r>
            <a:r>
              <a:rPr lang="en-US"/>
              <a:t> is perfect for quickly checking things like Application and Network Connectivity, Firewall change requests, easily review the  Impact of maintenance tasks on applications, check Security incidents and so much more.</a:t>
            </a:r>
          </a:p>
          <a:p>
            <a:endParaRPr lang="en-US"/>
          </a:p>
          <a:p>
            <a:endParaRPr lang="en-US"/>
          </a:p>
        </p:txBody>
      </p:sp>
      <p:sp>
        <p:nvSpPr>
          <p:cNvPr id="4" name="Slide Number Placeholder 3"/>
          <p:cNvSpPr>
            <a:spLocks noGrp="1"/>
          </p:cNvSpPr>
          <p:nvPr>
            <p:ph type="sldNum" sz="quarter" idx="10"/>
          </p:nvPr>
        </p:nvSpPr>
        <p:spPr/>
        <p:txBody>
          <a:bodyPr/>
          <a:lstStyle/>
          <a:p>
            <a:fld id="{9251C84E-4ADF-4176-8717-2BB3B3529D78}" type="slidenum">
              <a:rPr lang="en-US" smtClean="0"/>
              <a:t>12</a:t>
            </a:fld>
            <a:endParaRPr lang="en-US"/>
          </a:p>
        </p:txBody>
      </p:sp>
    </p:spTree>
    <p:extLst>
      <p:ext uri="{BB962C8B-B14F-4D97-AF65-F5344CB8AC3E}">
        <p14:creationId xmlns:p14="http://schemas.microsoft.com/office/powerpoint/2010/main" val="14218739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endParaRPr lang="en-US" sz="1400"/>
          </a:p>
        </p:txBody>
      </p:sp>
      <p:sp>
        <p:nvSpPr>
          <p:cNvPr id="4" name="Slide Number Placeholder 3"/>
          <p:cNvSpPr>
            <a:spLocks noGrp="1"/>
          </p:cNvSpPr>
          <p:nvPr>
            <p:ph type="sldNum" sz="quarter" idx="10"/>
          </p:nvPr>
        </p:nvSpPr>
        <p:spPr/>
        <p:txBody>
          <a:bodyPr/>
          <a:lstStyle/>
          <a:p>
            <a:fld id="{9251C84E-4ADF-4176-8717-2BB3B3529D78}" type="slidenum">
              <a:rPr lang="en-US" smtClean="0"/>
              <a:t>13</a:t>
            </a:fld>
            <a:endParaRPr lang="en-US"/>
          </a:p>
        </p:txBody>
      </p:sp>
    </p:spTree>
    <p:extLst>
      <p:ext uri="{BB962C8B-B14F-4D97-AF65-F5344CB8AC3E}">
        <p14:creationId xmlns:p14="http://schemas.microsoft.com/office/powerpoint/2010/main" val="20915036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chemeClr val="tx2"/>
                </a:solidFill>
              </a:rPr>
              <a:t>Algosec don’t “disappear” after your purchased the product, but we are with you the whole way to until its running smoothly at you corporation,</a:t>
            </a:r>
          </a:p>
          <a:p>
            <a:r>
              <a:rPr lang="en-US" dirty="0">
                <a:solidFill>
                  <a:schemeClr val="tx2"/>
                </a:solidFill>
              </a:rPr>
              <a:t>Implementing new solutions into your company can sometime create outages and down time, Algosec specializes in a quick efficient deployment methodology, our solution is implemented in an easy and quick way, having you back to work in no time.   </a:t>
            </a:r>
            <a:endParaRPr lang="en-US" dirty="0"/>
          </a:p>
          <a:p>
            <a:pPr defTabSz="942289">
              <a:defRPr/>
            </a:pPr>
            <a:r>
              <a:rPr lang="en-US" dirty="0">
                <a:solidFill>
                  <a:schemeClr val="tx2"/>
                </a:solidFill>
              </a:rPr>
              <a:t>In addition, at Algosec we know that every corporation is unique, our professional services are available to tailor the solution to perfectly fit you organization </a:t>
            </a:r>
          </a:p>
          <a:p>
            <a:r>
              <a:rPr lang="en-US" dirty="0">
                <a:solidFill>
                  <a:schemeClr val="tx2"/>
                </a:solidFill>
              </a:rPr>
              <a:t>one of </a:t>
            </a:r>
            <a:r>
              <a:rPr lang="en-US" dirty="0" err="1">
                <a:solidFill>
                  <a:schemeClr val="tx2"/>
                </a:solidFill>
              </a:rPr>
              <a:t>Algosec’s</a:t>
            </a:r>
            <a:r>
              <a:rPr lang="en-US" dirty="0">
                <a:solidFill>
                  <a:schemeClr val="tx2"/>
                </a:solidFill>
              </a:rPr>
              <a:t> biggest advantage is the high level of support and customer care we provide after implementation, Algosec provides excessive training and professional tech support located worldwide and available 24x7x365</a:t>
            </a:r>
            <a:endParaRPr lang="en-US" dirty="0"/>
          </a:p>
        </p:txBody>
      </p:sp>
      <p:sp>
        <p:nvSpPr>
          <p:cNvPr id="4" name="Slide Number Placeholder 3"/>
          <p:cNvSpPr>
            <a:spLocks noGrp="1"/>
          </p:cNvSpPr>
          <p:nvPr>
            <p:ph type="sldNum" sz="quarter" idx="10"/>
          </p:nvPr>
        </p:nvSpPr>
        <p:spPr/>
        <p:txBody>
          <a:bodyPr/>
          <a:lstStyle/>
          <a:p>
            <a:fld id="{9251C84E-4ADF-4176-8717-2BB3B3529D78}" type="slidenum">
              <a:rPr lang="en-US" smtClean="0"/>
              <a:t>14</a:t>
            </a:fld>
            <a:endParaRPr lang="en-US"/>
          </a:p>
        </p:txBody>
      </p:sp>
    </p:spTree>
    <p:extLst>
      <p:ext uri="{BB962C8B-B14F-4D97-AF65-F5344CB8AC3E}">
        <p14:creationId xmlns:p14="http://schemas.microsoft.com/office/powerpoint/2010/main" val="4824416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2289">
              <a:defRPr/>
            </a:pPr>
            <a:r>
              <a:rPr lang="en-US" baseline="0"/>
              <a:t>Business-Driven Security Policy Management – in addition to the security network, Algosec </a:t>
            </a:r>
            <a:r>
              <a:rPr lang="en-US">
                <a:solidFill>
                  <a:schemeClr val="tx2"/>
                </a:solidFill>
              </a:rPr>
              <a:t>focuses on business applications, running a business-centric risk analysis.</a:t>
            </a:r>
            <a:endParaRPr lang="en-US" baseline="0"/>
          </a:p>
          <a:p>
            <a:pPr defTabSz="942289">
              <a:defRPr/>
            </a:pPr>
            <a:r>
              <a:rPr lang="en-US" baseline="0"/>
              <a:t>Superior Technology – Algosec’s is considered the technology leader in its field, with the </a:t>
            </a:r>
            <a:r>
              <a:rPr lang="en-US">
                <a:solidFill>
                  <a:schemeClr val="tx2"/>
                </a:solidFill>
              </a:rPr>
              <a:t>Industry-leading topology analysis and the most advanced automated workflows, with state of the art zero-touch technology </a:t>
            </a:r>
            <a:endParaRPr lang="en-US" baseline="0"/>
          </a:p>
          <a:p>
            <a:pPr algn="l"/>
            <a:r>
              <a:rPr lang="en-US" baseline="0"/>
              <a:t>“Obsessed” with Customer Satisfaction – Algosec is unique in the way that we our relationship with our client doesn't end at the purchase, but it only begins then, Algosec is “obsessed” with costumer satisfaction throughout the whole process, and that’s why we are confident enough to offer a full m</a:t>
            </a:r>
            <a:r>
              <a:rPr lang="en-US">
                <a:solidFill>
                  <a:srgbClr val="58595B"/>
                </a:solidFill>
              </a:rPr>
              <a:t>oney back guarantee.</a:t>
            </a:r>
            <a:endParaRPr lang="en-US" baseline="0"/>
          </a:p>
          <a:p>
            <a:pPr algn="l"/>
            <a:endParaRPr lang="en-US" baseline="0"/>
          </a:p>
        </p:txBody>
      </p:sp>
      <p:sp>
        <p:nvSpPr>
          <p:cNvPr id="4" name="Slide Number Placeholder 3"/>
          <p:cNvSpPr>
            <a:spLocks noGrp="1"/>
          </p:cNvSpPr>
          <p:nvPr>
            <p:ph type="sldNum" sz="quarter" idx="10"/>
          </p:nvPr>
        </p:nvSpPr>
        <p:spPr/>
        <p:txBody>
          <a:bodyPr/>
          <a:lstStyle/>
          <a:p>
            <a:fld id="{9251C84E-4ADF-4176-8717-2BB3B3529D78}" type="slidenum">
              <a:rPr lang="en-US" smtClean="0"/>
              <a:t>15</a:t>
            </a:fld>
            <a:endParaRPr lang="en-US"/>
          </a:p>
        </p:txBody>
      </p:sp>
    </p:spTree>
    <p:extLst>
      <p:ext uri="{BB962C8B-B14F-4D97-AF65-F5344CB8AC3E}">
        <p14:creationId xmlns:p14="http://schemas.microsoft.com/office/powerpoint/2010/main" val="10531735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Why would your company benefit from a solution like this </a:t>
            </a:r>
            <a:r>
              <a:rPr lang="en-US" b="1"/>
              <a:t>now</a:t>
            </a:r>
            <a:r>
              <a:rPr lang="en-US"/>
              <a:t>? </a:t>
            </a:r>
          </a:p>
          <a:p>
            <a:pPr marL="235572" indent="-235572">
              <a:buAutoNum type="arabicPeriod"/>
            </a:pPr>
            <a:r>
              <a:rPr lang="en-US"/>
              <a:t>Because you want to </a:t>
            </a:r>
            <a:r>
              <a:rPr lang="en-US">
                <a:solidFill>
                  <a:schemeClr val="bg1"/>
                </a:solidFill>
              </a:rPr>
              <a:t>strengthen your cybersecurity </a:t>
            </a:r>
          </a:p>
          <a:p>
            <a:pPr marL="235572" indent="-235572">
              <a:buAutoNum type="arabicPeriod"/>
            </a:pPr>
            <a:r>
              <a:rPr lang="en-US">
                <a:solidFill>
                  <a:schemeClr val="bg1"/>
                </a:solidFill>
              </a:rPr>
              <a:t>Because you don’t want to waste time managing changes and updates to your FW policy</a:t>
            </a:r>
          </a:p>
          <a:p>
            <a:pPr marL="235572" indent="-235572">
              <a:buAutoNum type="arabicPeriod"/>
            </a:pPr>
            <a:r>
              <a:rPr lang="en-US">
                <a:solidFill>
                  <a:schemeClr val="bg1"/>
                </a:solidFill>
              </a:rPr>
              <a:t>Because you want to avoid out outages due to wrongly configured network devices </a:t>
            </a:r>
          </a:p>
          <a:p>
            <a:pPr marL="235572" indent="-235572">
              <a:buAutoNum type="arabicPeriod"/>
            </a:pPr>
            <a:r>
              <a:rPr lang="en-US">
                <a:solidFill>
                  <a:schemeClr val="bg1"/>
                </a:solidFill>
              </a:rPr>
              <a:t>Because you want compliance and audits to take minutes, not months</a:t>
            </a:r>
          </a:p>
          <a:p>
            <a:pPr marL="235572" indent="-235572">
              <a:buAutoNum type="arabicPeriod"/>
            </a:pPr>
            <a:r>
              <a:rPr lang="en-US">
                <a:solidFill>
                  <a:schemeClr val="bg1"/>
                </a:solidFill>
              </a:rPr>
              <a:t>Because you want to better understand your security from a business perspective.</a:t>
            </a:r>
          </a:p>
          <a:p>
            <a:pPr marL="235572" indent="-235572">
              <a:buAutoNum type="arabicPeriod"/>
            </a:pPr>
            <a:r>
              <a:rPr lang="en-US">
                <a:solidFill>
                  <a:schemeClr val="bg1"/>
                </a:solidFill>
              </a:rPr>
              <a:t>Because you want you network to automatically be kept secure and optimized.</a:t>
            </a:r>
            <a:endParaRPr lang="en-US"/>
          </a:p>
        </p:txBody>
      </p:sp>
      <p:sp>
        <p:nvSpPr>
          <p:cNvPr id="4" name="Slide Number Placeholder 3"/>
          <p:cNvSpPr>
            <a:spLocks noGrp="1"/>
          </p:cNvSpPr>
          <p:nvPr>
            <p:ph type="sldNum" sz="quarter" idx="10"/>
          </p:nvPr>
        </p:nvSpPr>
        <p:spPr/>
        <p:txBody>
          <a:bodyPr/>
          <a:lstStyle/>
          <a:p>
            <a:fld id="{9251C84E-4ADF-4176-8717-2BB3B3529D78}" type="slidenum">
              <a:rPr lang="en-US" smtClean="0"/>
              <a:t>16</a:t>
            </a:fld>
            <a:endParaRPr lang="en-US"/>
          </a:p>
        </p:txBody>
      </p:sp>
    </p:spTree>
    <p:extLst>
      <p:ext uri="{BB962C8B-B14F-4D97-AF65-F5344CB8AC3E}">
        <p14:creationId xmlns:p14="http://schemas.microsoft.com/office/powerpoint/2010/main" val="19757811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There's no debate that Algosec is the leader in the Network Security Policy Management field, we have won many awards, you can see a few of them here, but our real proof of quality is our customer satisfaction.</a:t>
            </a:r>
            <a:r>
              <a:rPr lang="he-IL"/>
              <a:t> </a:t>
            </a:r>
            <a:r>
              <a:rPr lang="en-US"/>
              <a:t>Our good name proceed us, give of the chance to provide you with the award winning, market leading product. </a:t>
            </a:r>
          </a:p>
          <a:p>
            <a:endParaRPr lang="en-US"/>
          </a:p>
        </p:txBody>
      </p:sp>
      <p:sp>
        <p:nvSpPr>
          <p:cNvPr id="4" name="Slide Number Placeholder 3"/>
          <p:cNvSpPr>
            <a:spLocks noGrp="1"/>
          </p:cNvSpPr>
          <p:nvPr>
            <p:ph type="sldNum" sz="quarter" idx="10"/>
          </p:nvPr>
        </p:nvSpPr>
        <p:spPr/>
        <p:txBody>
          <a:bodyPr/>
          <a:lstStyle/>
          <a:p>
            <a:fld id="{9251C84E-4ADF-4176-8717-2BB3B3529D78}" type="slidenum">
              <a:rPr lang="en-US" smtClean="0"/>
              <a:t>17</a:t>
            </a:fld>
            <a:endParaRPr lang="en-US"/>
          </a:p>
        </p:txBody>
      </p:sp>
    </p:spTree>
    <p:extLst>
      <p:ext uri="{BB962C8B-B14F-4D97-AF65-F5344CB8AC3E}">
        <p14:creationId xmlns:p14="http://schemas.microsoft.com/office/powerpoint/2010/main" val="27754847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Our product has won many awards, here is an example of one review we’ve gotten in SC magazine: </a:t>
            </a:r>
          </a:p>
          <a:p>
            <a:endParaRPr lang="en-US"/>
          </a:p>
          <a:p>
            <a:r>
              <a:rPr lang="en-US"/>
              <a:t>STRENGTHS: Very strong security management tool with strong</a:t>
            </a:r>
          </a:p>
          <a:p>
            <a:r>
              <a:rPr lang="en-US"/>
              <a:t>WEAKNESSES: None that we found.</a:t>
            </a:r>
          </a:p>
          <a:p>
            <a:r>
              <a:rPr lang="en-US"/>
              <a:t>VERDICT: This is an excellent tool, especially for mid - to large sized</a:t>
            </a:r>
          </a:p>
          <a:p>
            <a:r>
              <a:rPr lang="en-US"/>
              <a:t>organizations. It has everything you need and is comfortably</a:t>
            </a:r>
          </a:p>
          <a:p>
            <a:r>
              <a:rPr lang="en-US"/>
              <a:t>manageable. </a:t>
            </a:r>
          </a:p>
        </p:txBody>
      </p:sp>
      <p:sp>
        <p:nvSpPr>
          <p:cNvPr id="4" name="Slide Number Placeholder 3"/>
          <p:cNvSpPr>
            <a:spLocks noGrp="1"/>
          </p:cNvSpPr>
          <p:nvPr>
            <p:ph type="sldNum" sz="quarter" idx="10"/>
          </p:nvPr>
        </p:nvSpPr>
        <p:spPr/>
        <p:txBody>
          <a:bodyPr/>
          <a:lstStyle/>
          <a:p>
            <a:pPr defTabSz="942289">
              <a:defRPr/>
            </a:pPr>
            <a:fld id="{9251C84E-4ADF-4176-8717-2BB3B3529D78}" type="slidenum">
              <a:rPr lang="en-US">
                <a:solidFill>
                  <a:prstClr val="black"/>
                </a:solidFill>
                <a:latin typeface="Calibri" panose="020F0502020204030204"/>
              </a:rPr>
              <a:pPr defTabSz="942289">
                <a:defRPr/>
              </a:pPr>
              <a:t>18</a:t>
            </a:fld>
            <a:endParaRPr lang="en-US">
              <a:solidFill>
                <a:prstClr val="black"/>
              </a:solidFill>
              <a:latin typeface="Calibri" panose="020F0502020204030204"/>
            </a:endParaRPr>
          </a:p>
        </p:txBody>
      </p:sp>
    </p:spTree>
    <p:extLst>
      <p:ext uri="{BB962C8B-B14F-4D97-AF65-F5344CB8AC3E}">
        <p14:creationId xmlns:p14="http://schemas.microsoft.com/office/powerpoint/2010/main" val="206493834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Ranked #1 in IT Central Station – real customers reviews</a:t>
            </a:r>
          </a:p>
        </p:txBody>
      </p:sp>
      <p:sp>
        <p:nvSpPr>
          <p:cNvPr id="4" name="Slide Number Placeholder 3"/>
          <p:cNvSpPr>
            <a:spLocks noGrp="1"/>
          </p:cNvSpPr>
          <p:nvPr>
            <p:ph type="sldNum" sz="quarter" idx="10"/>
          </p:nvPr>
        </p:nvSpPr>
        <p:spPr/>
        <p:txBody>
          <a:bodyPr/>
          <a:lstStyle/>
          <a:p>
            <a:fld id="{9251C84E-4ADF-4176-8717-2BB3B3529D78}" type="slidenum">
              <a:rPr lang="en-US" smtClean="0"/>
              <a:t>19</a:t>
            </a:fld>
            <a:endParaRPr lang="en-US"/>
          </a:p>
        </p:txBody>
      </p:sp>
    </p:spTree>
    <p:extLst>
      <p:ext uri="{BB962C8B-B14F-4D97-AF65-F5344CB8AC3E}">
        <p14:creationId xmlns:p14="http://schemas.microsoft.com/office/powerpoint/2010/main" val="33875323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a:t>Here’s a bit about our organization, we’ve been around since 2004, since then we’ve created a worldwide name for ourselves as leaders in both technology and in customer satisfaction, its not a coincidence that 20 of the fortune 50 companies are Algosec customers.</a:t>
            </a:r>
          </a:p>
        </p:txBody>
      </p:sp>
      <p:sp>
        <p:nvSpPr>
          <p:cNvPr id="4" name="Slide Number Placeholder 3"/>
          <p:cNvSpPr>
            <a:spLocks noGrp="1"/>
          </p:cNvSpPr>
          <p:nvPr>
            <p:ph type="sldNum" sz="quarter" idx="10"/>
          </p:nvPr>
        </p:nvSpPr>
        <p:spPr/>
        <p:txBody>
          <a:bodyPr/>
          <a:lstStyle/>
          <a:p>
            <a:fld id="{9251C84E-4ADF-4176-8717-2BB3B3529D78}" type="slidenum">
              <a:rPr lang="en-US" smtClean="0"/>
              <a:t>2</a:t>
            </a:fld>
            <a:endParaRPr lang="en-US"/>
          </a:p>
        </p:txBody>
      </p:sp>
    </p:spTree>
    <p:extLst>
      <p:ext uri="{BB962C8B-B14F-4D97-AF65-F5344CB8AC3E}">
        <p14:creationId xmlns:p14="http://schemas.microsoft.com/office/powerpoint/2010/main" val="27567744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a:solidFill>
                <a:schemeClr val="bg1"/>
              </a:solidFill>
            </a:endParaRPr>
          </a:p>
          <a:p>
            <a:pPr algn="l"/>
            <a:endParaRPr lang="en-US">
              <a:solidFill>
                <a:schemeClr val="bg1"/>
              </a:solidFill>
            </a:endParaRPr>
          </a:p>
          <a:p>
            <a:pPr algn="l"/>
            <a:endParaRPr lang="en-US">
              <a:solidFill>
                <a:schemeClr val="bg1"/>
              </a:solidFill>
            </a:endParaRPr>
          </a:p>
          <a:p>
            <a:pPr algn="l"/>
            <a:endParaRPr lang="en-US">
              <a:solidFill>
                <a:schemeClr val="bg1"/>
              </a:solidFill>
            </a:endParaRPr>
          </a:p>
          <a:p>
            <a:pPr algn="l"/>
            <a:r>
              <a:rPr lang="en-US">
                <a:solidFill>
                  <a:schemeClr val="tx2">
                    <a:lumMod val="50000"/>
                  </a:schemeClr>
                </a:solidFill>
              </a:rPr>
              <a:t>So what is this unique Algosec product you’ve been hearing about?</a:t>
            </a:r>
          </a:p>
          <a:p>
            <a:pPr algn="l"/>
            <a:r>
              <a:rPr lang="en-US">
                <a:solidFill>
                  <a:schemeClr val="tx2">
                    <a:lumMod val="50000"/>
                  </a:schemeClr>
                </a:solidFill>
              </a:rPr>
              <a:t>Network security is often seen as a burden, being extremely complex and taking up a lot of time, this can hurt a business trying to keep with the speed of the market but also wanting to keep the security at the highest level.</a:t>
            </a:r>
          </a:p>
          <a:p>
            <a:pPr algn="l"/>
            <a:r>
              <a:rPr lang="en-US">
                <a:solidFill>
                  <a:schemeClr val="tx2">
                    <a:lumMod val="50000"/>
                  </a:schemeClr>
                </a:solidFill>
              </a:rPr>
              <a:t>Algosec can assist you in enhancing your organizations security, by automatically assessing vulnerabilities, managing compliance and prioritizing rules.</a:t>
            </a:r>
          </a:p>
          <a:p>
            <a:pPr algn="l"/>
            <a:r>
              <a:rPr lang="en-US">
                <a:solidFill>
                  <a:schemeClr val="tx2">
                    <a:lumMod val="50000"/>
                  </a:schemeClr>
                </a:solidFill>
              </a:rPr>
              <a:t>By automatically enhancing your security, this will allow you organization the agility and speed it needs to not be held up by security.</a:t>
            </a:r>
          </a:p>
          <a:p>
            <a:pPr defTabSz="942289">
              <a:defRPr/>
            </a:pPr>
            <a:endParaRPr lang="en-US"/>
          </a:p>
          <a:p>
            <a:endParaRPr lang="en-US"/>
          </a:p>
          <a:p>
            <a:endParaRPr lang="en-US" baseline="0"/>
          </a:p>
        </p:txBody>
      </p:sp>
      <p:sp>
        <p:nvSpPr>
          <p:cNvPr id="4" name="Slide Number Placeholder 3"/>
          <p:cNvSpPr>
            <a:spLocks noGrp="1"/>
          </p:cNvSpPr>
          <p:nvPr>
            <p:ph type="sldNum" sz="quarter" idx="10"/>
          </p:nvPr>
        </p:nvSpPr>
        <p:spPr/>
        <p:txBody>
          <a:bodyPr/>
          <a:lstStyle/>
          <a:p>
            <a:fld id="{9251C84E-4ADF-4176-8717-2BB3B3529D78}" type="slidenum">
              <a:rPr lang="en-US" smtClean="0">
                <a:solidFill>
                  <a:prstClr val="black"/>
                </a:solidFill>
              </a:rPr>
              <a:pPr/>
              <a:t>3</a:t>
            </a:fld>
            <a:endParaRPr lang="en-US">
              <a:solidFill>
                <a:prstClr val="black"/>
              </a:solidFill>
            </a:endParaRPr>
          </a:p>
        </p:txBody>
      </p:sp>
    </p:spTree>
    <p:extLst>
      <p:ext uri="{BB962C8B-B14F-4D97-AF65-F5344CB8AC3E}">
        <p14:creationId xmlns:p14="http://schemas.microsoft.com/office/powerpoint/2010/main" val="26046415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251C84E-4ADF-4176-8717-2BB3B3529D78}" type="slidenum">
              <a:rPr lang="en-US" smtClean="0"/>
              <a:t>5</a:t>
            </a:fld>
            <a:endParaRPr lang="en-US"/>
          </a:p>
        </p:txBody>
      </p:sp>
    </p:spTree>
    <p:extLst>
      <p:ext uri="{BB962C8B-B14F-4D97-AF65-F5344CB8AC3E}">
        <p14:creationId xmlns:p14="http://schemas.microsoft.com/office/powerpoint/2010/main" val="16506657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2289">
              <a:defRPr/>
            </a:pPr>
            <a:r>
              <a:rPr lang="en-US"/>
              <a:t>At Algosec we managing the leading physical, virtual and cloud firewalls in the market today, such as Checkpoint, Cisco, Fortinet, Juniper, AWS, </a:t>
            </a:r>
            <a:r>
              <a:rPr lang="en-US" err="1"/>
              <a:t>Vmware</a:t>
            </a:r>
            <a:r>
              <a:rPr lang="en-US"/>
              <a:t>, Microsoft Azure ext.</a:t>
            </a:r>
          </a:p>
          <a:p>
            <a:pPr defTabSz="942289">
              <a:defRPr/>
            </a:pPr>
            <a:endParaRPr lang="en-US"/>
          </a:p>
          <a:p>
            <a:pPr defTabSz="942289">
              <a:defRPr/>
            </a:pPr>
            <a:r>
              <a:rPr lang="en-US"/>
              <a:t>But this is not enough, At Algosec, we know our clients want their security management systems to seamlessly integrate with their whole ecosystem.</a:t>
            </a:r>
          </a:p>
          <a:p>
            <a:pPr defTabSz="942289">
              <a:defRPr/>
            </a:pPr>
            <a:endParaRPr lang="en-US"/>
          </a:p>
          <a:p>
            <a:r>
              <a:rPr lang="en-US"/>
              <a:t>That’s why Algosec provides flexible integration with: SIEM solutions, Identity management systems, ITSM, Orchestration systems, Vulnerability Systems and much more.</a:t>
            </a:r>
          </a:p>
          <a:p>
            <a:r>
              <a:rPr lang="en-US"/>
              <a:t>Algosec also aligns with you business process, including different CRM and ERP applications. </a:t>
            </a:r>
          </a:p>
          <a:p>
            <a:endParaRPr lang="en-US"/>
          </a:p>
          <a:p>
            <a:r>
              <a:rPr lang="en-US"/>
              <a:t>In addition Algosec provides API’s that allows to easily integrate 3rd party systems. </a:t>
            </a:r>
          </a:p>
        </p:txBody>
      </p:sp>
      <p:sp>
        <p:nvSpPr>
          <p:cNvPr id="4" name="Slide Number Placeholder 3"/>
          <p:cNvSpPr>
            <a:spLocks noGrp="1"/>
          </p:cNvSpPr>
          <p:nvPr>
            <p:ph type="sldNum" sz="quarter" idx="10"/>
          </p:nvPr>
        </p:nvSpPr>
        <p:spPr/>
        <p:txBody>
          <a:bodyPr/>
          <a:lstStyle/>
          <a:p>
            <a:fld id="{9251C84E-4ADF-4176-8717-2BB3B3529D78}" type="slidenum">
              <a:rPr lang="en-US" smtClean="0"/>
              <a:t>6</a:t>
            </a:fld>
            <a:endParaRPr lang="en-US"/>
          </a:p>
        </p:txBody>
      </p:sp>
    </p:spTree>
    <p:extLst>
      <p:ext uri="{BB962C8B-B14F-4D97-AF65-F5344CB8AC3E}">
        <p14:creationId xmlns:p14="http://schemas.microsoft.com/office/powerpoint/2010/main" val="27014182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a:t>At </a:t>
            </a:r>
            <a:r>
              <a:rPr lang="en-US" err="1"/>
              <a:t>Algosec</a:t>
            </a:r>
            <a:r>
              <a:rPr lang="en-US"/>
              <a:t>, customer satisfaction is our #1 priority. </a:t>
            </a:r>
          </a:p>
          <a:p>
            <a:pPr algn="l"/>
            <a:endParaRPr lang="en-US"/>
          </a:p>
          <a:p>
            <a:pPr algn="l"/>
            <a:r>
              <a:rPr lang="en-US"/>
              <a:t>But don’t take my word for it, see for example that Phil from British Telecom says that “AlgoSec now does the heavy lifting for us” and Bruno from Sanofi says that AlgoSec helped us reduce 80% of the time required to migrate the security of our applications.</a:t>
            </a:r>
          </a:p>
          <a:p>
            <a:pPr defTabSz="942289">
              <a:defRPr/>
            </a:pPr>
            <a:endParaRPr lang="en-US" b="0">
              <a:solidFill>
                <a:schemeClr val="tx2"/>
              </a:solidFill>
            </a:endParaRPr>
          </a:p>
          <a:p>
            <a:pPr defTabSz="942289">
              <a:defRPr/>
            </a:pPr>
            <a:r>
              <a:rPr lang="en-US" b="0">
                <a:solidFill>
                  <a:schemeClr val="tx2"/>
                </a:solidFill>
              </a:rPr>
              <a:t>We are extremely confident in the value our product brings to you corporation, that is why we offer a full money back guarantee.</a:t>
            </a:r>
            <a:endParaRPr lang="en-US" b="1">
              <a:solidFill>
                <a:srgbClr val="58595B"/>
              </a:solidFill>
            </a:endParaRPr>
          </a:p>
          <a:p>
            <a:pPr algn="l"/>
            <a:endParaRPr lang="en-US"/>
          </a:p>
        </p:txBody>
      </p:sp>
      <p:sp>
        <p:nvSpPr>
          <p:cNvPr id="4" name="Slide Number Placeholder 3"/>
          <p:cNvSpPr>
            <a:spLocks noGrp="1"/>
          </p:cNvSpPr>
          <p:nvPr>
            <p:ph type="sldNum" sz="quarter" idx="10"/>
          </p:nvPr>
        </p:nvSpPr>
        <p:spPr/>
        <p:txBody>
          <a:bodyPr/>
          <a:lstStyle/>
          <a:p>
            <a:fld id="{9251C84E-4ADF-4176-8717-2BB3B3529D78}" type="slidenum">
              <a:rPr lang="en-US" smtClean="0"/>
              <a:t>7</a:t>
            </a:fld>
            <a:endParaRPr lang="en-US"/>
          </a:p>
        </p:txBody>
      </p:sp>
    </p:spTree>
    <p:extLst>
      <p:ext uri="{BB962C8B-B14F-4D97-AF65-F5344CB8AC3E}">
        <p14:creationId xmlns:p14="http://schemas.microsoft.com/office/powerpoint/2010/main" val="15694059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251C84E-4ADF-4176-8717-2BB3B3529D78}" type="slidenum">
              <a:rPr lang="en-US" smtClean="0"/>
              <a:t>8</a:t>
            </a:fld>
            <a:endParaRPr lang="en-US"/>
          </a:p>
        </p:txBody>
      </p:sp>
    </p:spTree>
    <p:extLst>
      <p:ext uri="{BB962C8B-B14F-4D97-AF65-F5344CB8AC3E}">
        <p14:creationId xmlns:p14="http://schemas.microsoft.com/office/powerpoint/2010/main" val="7541363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One of the main reasons you need to manage your security is because you want to optimize your network and FW policies and fix your vulnerabilities, but before you can do that, you would want to have a clear picture of your situation, you want to have a map of your network and a detailed list of your firewall policies. Next, you would want to analyze those polices to search for vulnerabilities. That is why AlgoSec Firewall Analyzer delivers visibility and analysis of complex network security policies across on-premise virtual and cloud networks, enabling optimization in configuring firewall routers web proxies and related network infrastructure, ensuring security and compliance.</a:t>
            </a:r>
          </a:p>
        </p:txBody>
      </p:sp>
      <p:sp>
        <p:nvSpPr>
          <p:cNvPr id="4" name="Slide Number Placeholder 3"/>
          <p:cNvSpPr>
            <a:spLocks noGrp="1"/>
          </p:cNvSpPr>
          <p:nvPr>
            <p:ph type="sldNum" sz="quarter" idx="10"/>
          </p:nvPr>
        </p:nvSpPr>
        <p:spPr/>
        <p:txBody>
          <a:bodyPr/>
          <a:lstStyle/>
          <a:p>
            <a:fld id="{9251C84E-4ADF-4176-8717-2BB3B3529D78}" type="slidenum">
              <a:rPr lang="en-US" smtClean="0"/>
              <a:t>9</a:t>
            </a:fld>
            <a:endParaRPr lang="en-US"/>
          </a:p>
        </p:txBody>
      </p:sp>
    </p:spTree>
    <p:extLst>
      <p:ext uri="{BB962C8B-B14F-4D97-AF65-F5344CB8AC3E}">
        <p14:creationId xmlns:p14="http://schemas.microsoft.com/office/powerpoint/2010/main" val="30141803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Dealing with the security of business applications can be difficult considering that on any given day, new business applications are added, changed or removed, which requires the implementation of complex, time-consuming network security changes. As you know, this can be extremely time consuming and is often neglected. Also, when decommissioning a server, you need to remove its network security flows to prevent security “holes” in your security posture. </a:t>
            </a:r>
          </a:p>
          <a:p>
            <a:endParaRPr lang="en-US"/>
          </a:p>
          <a:p>
            <a:r>
              <a:rPr lang="en-US"/>
              <a:t>What can make your life a lot easier? If you had a clear map that mapped your business applications and how they connected to the Security Network, </a:t>
            </a:r>
          </a:p>
          <a:p>
            <a:r>
              <a:rPr lang="en-US"/>
              <a:t>You could then easily decommission applications, accelerate business application migrations to the cloud, avoid outages and ensure application security and compliance across virtual, cloud and physical networks.</a:t>
            </a:r>
            <a:br>
              <a:rPr lang="en-US"/>
            </a:br>
            <a:endParaRPr lang="en-US"/>
          </a:p>
        </p:txBody>
      </p:sp>
      <p:sp>
        <p:nvSpPr>
          <p:cNvPr id="4" name="Slide Number Placeholder 3"/>
          <p:cNvSpPr>
            <a:spLocks noGrp="1"/>
          </p:cNvSpPr>
          <p:nvPr>
            <p:ph type="sldNum" sz="quarter" idx="10"/>
          </p:nvPr>
        </p:nvSpPr>
        <p:spPr/>
        <p:txBody>
          <a:bodyPr/>
          <a:lstStyle/>
          <a:p>
            <a:fld id="{9251C84E-4ADF-4176-8717-2BB3B3529D78}" type="slidenum">
              <a:rPr lang="en-US" smtClean="0"/>
              <a:t>10</a:t>
            </a:fld>
            <a:endParaRPr lang="en-US"/>
          </a:p>
        </p:txBody>
      </p:sp>
    </p:spTree>
    <p:extLst>
      <p:ext uri="{BB962C8B-B14F-4D97-AF65-F5344CB8AC3E}">
        <p14:creationId xmlns:p14="http://schemas.microsoft.com/office/powerpoint/2010/main" val="164722594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hyperlink" Target="https://www.facebook.com/AlgoSec" TargetMode="External"/><Relationship Id="rId7" Type="http://schemas.openxmlformats.org/officeDocument/2006/relationships/hyperlink" Target="https://www.youtube.com/user/AlgoSec" TargetMode="External"/><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7.png"/><Relationship Id="rId11" Type="http://schemas.openxmlformats.org/officeDocument/2006/relationships/image" Target="../media/image4.png"/><Relationship Id="rId5" Type="http://schemas.openxmlformats.org/officeDocument/2006/relationships/hyperlink" Target="https://www.linkedin.com/company/algosec" TargetMode="External"/><Relationship Id="rId10" Type="http://schemas.openxmlformats.org/officeDocument/2006/relationships/image" Target="../media/image9.png"/><Relationship Id="rId4" Type="http://schemas.openxmlformats.org/officeDocument/2006/relationships/image" Target="../media/image6.png"/><Relationship Id="rId9" Type="http://schemas.openxmlformats.org/officeDocument/2006/relationships/hyperlink" Target="https://twitter.com/AlgoSec" TargetMode="Externa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hyperlink" Target="https://www.facebook.com/AlgoSec" TargetMode="External"/><Relationship Id="rId7" Type="http://schemas.openxmlformats.org/officeDocument/2006/relationships/hyperlink" Target="https://www.youtube.com/user/AlgoSec" TargetMode="External"/><Relationship Id="rId2" Type="http://schemas.openxmlformats.org/officeDocument/2006/relationships/image" Target="../media/image5.png"/><Relationship Id="rId1" Type="http://schemas.openxmlformats.org/officeDocument/2006/relationships/slideMaster" Target="../slideMasters/slideMaster2.xml"/><Relationship Id="rId6" Type="http://schemas.openxmlformats.org/officeDocument/2006/relationships/image" Target="../media/image7.png"/><Relationship Id="rId11" Type="http://schemas.openxmlformats.org/officeDocument/2006/relationships/image" Target="../media/image4.png"/><Relationship Id="rId5" Type="http://schemas.openxmlformats.org/officeDocument/2006/relationships/hyperlink" Target="https://www.linkedin.com/company/algosec" TargetMode="External"/><Relationship Id="rId10" Type="http://schemas.openxmlformats.org/officeDocument/2006/relationships/image" Target="../media/image9.png"/><Relationship Id="rId4" Type="http://schemas.openxmlformats.org/officeDocument/2006/relationships/image" Target="../media/image6.png"/><Relationship Id="rId9" Type="http://schemas.openxmlformats.org/officeDocument/2006/relationships/hyperlink" Target="https://twitter.com/AlgoSec" TargetMode="Externa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38" y="532722"/>
            <a:ext cx="12187123" cy="4793475"/>
          </a:xfrm>
          <a:prstGeom prst="rect">
            <a:avLst/>
          </a:prstGeom>
        </p:spPr>
      </p:pic>
      <p:sp>
        <p:nvSpPr>
          <p:cNvPr id="10" name="Title 9"/>
          <p:cNvSpPr>
            <a:spLocks noGrp="1"/>
          </p:cNvSpPr>
          <p:nvPr>
            <p:ph type="title" hasCustomPrompt="1"/>
          </p:nvPr>
        </p:nvSpPr>
        <p:spPr>
          <a:xfrm>
            <a:off x="695325" y="1429462"/>
            <a:ext cx="5394579" cy="1313738"/>
          </a:xfrm>
          <a:prstGeom prst="rect">
            <a:avLst/>
          </a:prstGeom>
        </p:spPr>
        <p:txBody>
          <a:bodyPr/>
          <a:lstStyle>
            <a:lvl1pPr>
              <a:defRPr b="1">
                <a:solidFill>
                  <a:schemeClr val="bg1"/>
                </a:solidFill>
              </a:defRPr>
            </a:lvl1pPr>
          </a:lstStyle>
          <a:p>
            <a:r>
              <a:rPr lang="en-US"/>
              <a:t>CLICK TO EDIT MASTER TITLE STYLE</a:t>
            </a:r>
          </a:p>
        </p:txBody>
      </p:sp>
      <p:sp>
        <p:nvSpPr>
          <p:cNvPr id="11" name="Text Placeholder 2"/>
          <p:cNvSpPr>
            <a:spLocks noGrp="1"/>
          </p:cNvSpPr>
          <p:nvPr>
            <p:ph type="body" idx="11"/>
          </p:nvPr>
        </p:nvSpPr>
        <p:spPr>
          <a:xfrm>
            <a:off x="695325" y="3056053"/>
            <a:ext cx="3933825" cy="473603"/>
          </a:xfrm>
          <a:prstGeom prst="rect">
            <a:avLst/>
          </a:prstGeom>
        </p:spPr>
        <p:txBody>
          <a:bodyPr anchor="b"/>
          <a:lstStyle>
            <a:lvl1pPr marL="0" indent="0">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78755" y="5819284"/>
            <a:ext cx="1634311" cy="653725"/>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5325" y="5848350"/>
            <a:ext cx="2552700" cy="476250"/>
          </a:xfrm>
          <a:prstGeom prst="rect">
            <a:avLst/>
          </a:prstGeom>
        </p:spPr>
      </p:pic>
    </p:spTree>
    <p:extLst>
      <p:ext uri="{BB962C8B-B14F-4D97-AF65-F5344CB8AC3E}">
        <p14:creationId xmlns:p14="http://schemas.microsoft.com/office/powerpoint/2010/main" val="3602760765"/>
      </p:ext>
    </p:extLst>
  </p:cSld>
  <p:clrMapOvr>
    <a:masterClrMapping/>
  </p:clrMapOvr>
  <p:extLst>
    <p:ext uri="{DCECCB84-F9BA-43D5-87BE-67443E8EF086}">
      <p15:sldGuideLst xmlns:p15="http://schemas.microsoft.com/office/powerpoint/2012/main">
        <p15:guide id="1" orient="horz" pos="3984">
          <p15:clr>
            <a:srgbClr val="FBAE40"/>
          </p15:clr>
        </p15:guide>
        <p15:guide id="2" orient="horz" pos="226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hank you slide">
    <p:spTree>
      <p:nvGrpSpPr>
        <p:cNvPr id="1" name=""/>
        <p:cNvGrpSpPr/>
        <p:nvPr/>
      </p:nvGrpSpPr>
      <p:grpSpPr>
        <a:xfrm>
          <a:off x="0" y="0"/>
          <a:ext cx="0" cy="0"/>
          <a:chOff x="0" y="0"/>
          <a:chExt cx="0" cy="0"/>
        </a:xfrm>
      </p:grpSpPr>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71" y="483813"/>
            <a:ext cx="12184258" cy="4797552"/>
          </a:xfrm>
          <a:prstGeom prst="rect">
            <a:avLst/>
          </a:prstGeom>
        </p:spPr>
      </p:pic>
      <p:pic>
        <p:nvPicPr>
          <p:cNvPr id="3" name="Picture 2">
            <a:hlinkClick r:id="rId3"/>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5509" y="6174297"/>
            <a:ext cx="385894" cy="385894"/>
          </a:xfrm>
          <a:prstGeom prst="rect">
            <a:avLst/>
          </a:prstGeom>
        </p:spPr>
      </p:pic>
      <p:pic>
        <p:nvPicPr>
          <p:cNvPr id="4" name="Picture 3">
            <a:hlinkClick r:id="rId5"/>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96758" y="6174297"/>
            <a:ext cx="385894" cy="385894"/>
          </a:xfrm>
          <a:prstGeom prst="rect">
            <a:avLst/>
          </a:prstGeom>
        </p:spPr>
      </p:pic>
      <p:pic>
        <p:nvPicPr>
          <p:cNvPr id="5" name="Picture 4">
            <a:hlinkClick r:id="rId7"/>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479256" y="6174297"/>
            <a:ext cx="385894" cy="385894"/>
          </a:xfrm>
          <a:prstGeom prst="rect">
            <a:avLst/>
          </a:prstGeom>
        </p:spPr>
      </p:pic>
      <p:pic>
        <p:nvPicPr>
          <p:cNvPr id="8" name="Picture 7">
            <a:hlinkClick r:id="rId9"/>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888007" y="6174297"/>
            <a:ext cx="385894" cy="385894"/>
          </a:xfrm>
          <a:prstGeom prst="rect">
            <a:avLst/>
          </a:prstGeom>
        </p:spPr>
      </p:pic>
      <p:sp>
        <p:nvSpPr>
          <p:cNvPr id="7" name="Title 6"/>
          <p:cNvSpPr>
            <a:spLocks noGrp="1"/>
          </p:cNvSpPr>
          <p:nvPr>
            <p:ph type="title" hasCustomPrompt="1"/>
          </p:nvPr>
        </p:nvSpPr>
        <p:spPr>
          <a:xfrm>
            <a:off x="705509" y="1937893"/>
            <a:ext cx="10515600" cy="1325563"/>
          </a:xfrm>
          <a:prstGeom prst="rect">
            <a:avLst/>
          </a:prstGeom>
        </p:spPr>
        <p:txBody>
          <a:bodyPr/>
          <a:lstStyle>
            <a:lvl1pPr>
              <a:defRPr b="1">
                <a:solidFill>
                  <a:schemeClr val="bg1"/>
                </a:solidFill>
              </a:defRPr>
            </a:lvl1pPr>
          </a:lstStyle>
          <a:p>
            <a:r>
              <a:rPr lang="en-US"/>
              <a:t>CLICK TO EDIT MASTER TITLE STYLE</a:t>
            </a:r>
          </a:p>
        </p:txBody>
      </p:sp>
      <p:pic>
        <p:nvPicPr>
          <p:cNvPr id="12" name="Picture 1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236775" y="6220947"/>
            <a:ext cx="1150891" cy="460356"/>
          </a:xfrm>
          <a:prstGeom prst="rect">
            <a:avLst/>
          </a:prstGeom>
        </p:spPr>
      </p:pic>
    </p:spTree>
    <p:extLst>
      <p:ext uri="{BB962C8B-B14F-4D97-AF65-F5344CB8AC3E}">
        <p14:creationId xmlns:p14="http://schemas.microsoft.com/office/powerpoint/2010/main" val="2818033918"/>
      </p:ext>
    </p:extLst>
  </p:cSld>
  <p:clrMapOvr>
    <a:masterClrMapping/>
  </p:clrMapOvr>
  <p:extLst>
    <p:ext uri="{DCECCB84-F9BA-43D5-87BE-67443E8EF086}">
      <p15:sldGuideLst xmlns:p15="http://schemas.microsoft.com/office/powerpoint/2012/main">
        <p15:guide id="1" orient="horz" pos="4133">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cSld name="2_Text no logo">
    <p:spTree>
      <p:nvGrpSpPr>
        <p:cNvPr id="1" name=""/>
        <p:cNvGrpSpPr/>
        <p:nvPr/>
      </p:nvGrpSpPr>
      <p:grpSpPr>
        <a:xfrm>
          <a:off x="0" y="0"/>
          <a:ext cx="0" cy="0"/>
          <a:chOff x="0" y="0"/>
          <a:chExt cx="0" cy="0"/>
        </a:xfrm>
      </p:grpSpPr>
      <p:sp>
        <p:nvSpPr>
          <p:cNvPr id="2" name="Title 1"/>
          <p:cNvSpPr>
            <a:spLocks noGrp="1"/>
          </p:cNvSpPr>
          <p:nvPr>
            <p:ph type="title"/>
          </p:nvPr>
        </p:nvSpPr>
        <p:spPr>
          <a:xfrm>
            <a:off x="695325" y="446923"/>
            <a:ext cx="10515600" cy="526743"/>
          </a:xfrm>
          <a:prstGeom prst="rect">
            <a:avLst/>
          </a:prstGeom>
        </p:spPr>
        <p:txBody>
          <a:bodyPr>
            <a:noAutofit/>
          </a:bodyPr>
          <a:lstStyle>
            <a:lvl1pPr>
              <a:defRPr sz="4000" b="1" cap="all" baseline="0">
                <a:solidFill>
                  <a:schemeClr val="bg2"/>
                </a:solidFill>
              </a:defRPr>
            </a:lvl1pPr>
          </a:lstStyle>
          <a:p>
            <a:r>
              <a:rPr lang="en-US"/>
              <a:t>Click to edit Master title style</a:t>
            </a:r>
          </a:p>
        </p:txBody>
      </p:sp>
      <p:sp>
        <p:nvSpPr>
          <p:cNvPr id="7" name="Rectangle 6"/>
          <p:cNvSpPr/>
          <p:nvPr/>
        </p:nvSpPr>
        <p:spPr>
          <a:xfrm>
            <a:off x="0" y="0"/>
            <a:ext cx="12192000" cy="289249"/>
          </a:xfrm>
          <a:prstGeom prst="rect">
            <a:avLst/>
          </a:prstGeom>
          <a:gradFill flip="none" rotWithShape="1">
            <a:gsLst>
              <a:gs pos="0">
                <a:schemeClr val="bg2"/>
              </a:gs>
              <a:gs pos="100000">
                <a:schemeClr val="accent2"/>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Tree>
    <p:extLst>
      <p:ext uri="{BB962C8B-B14F-4D97-AF65-F5344CB8AC3E}">
        <p14:creationId xmlns:p14="http://schemas.microsoft.com/office/powerpoint/2010/main" val="2527222729"/>
      </p:ext>
    </p:extLst>
  </p:cSld>
  <p:clrMapOvr>
    <a:masterClrMapping/>
  </p:clrMapOvr>
  <p:extLst>
    <p:ext uri="{DCECCB84-F9BA-43D5-87BE-67443E8EF086}">
      <p15:sldGuideLst xmlns:p15="http://schemas.microsoft.com/office/powerpoint/2012/main">
        <p15:guide id="1" orient="horz" pos="799">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438" y="532722"/>
            <a:ext cx="12187123" cy="4793475"/>
          </a:xfrm>
          <a:prstGeom prst="rect">
            <a:avLst/>
          </a:prstGeom>
        </p:spPr>
      </p:pic>
      <p:sp>
        <p:nvSpPr>
          <p:cNvPr id="10" name="Title 9"/>
          <p:cNvSpPr>
            <a:spLocks noGrp="1"/>
          </p:cNvSpPr>
          <p:nvPr>
            <p:ph type="title" hasCustomPrompt="1"/>
          </p:nvPr>
        </p:nvSpPr>
        <p:spPr>
          <a:xfrm>
            <a:off x="695325" y="1429462"/>
            <a:ext cx="5394579" cy="1313738"/>
          </a:xfrm>
          <a:prstGeom prst="rect">
            <a:avLst/>
          </a:prstGeom>
        </p:spPr>
        <p:txBody>
          <a:bodyPr/>
          <a:lstStyle>
            <a:lvl1pPr>
              <a:defRPr b="1">
                <a:solidFill>
                  <a:schemeClr val="bg1"/>
                </a:solidFill>
              </a:defRPr>
            </a:lvl1pPr>
          </a:lstStyle>
          <a:p>
            <a:r>
              <a:rPr lang="en-US"/>
              <a:t>CLICK TO EDIT MASTER TITLE STYLE</a:t>
            </a:r>
          </a:p>
        </p:txBody>
      </p:sp>
      <p:sp>
        <p:nvSpPr>
          <p:cNvPr id="11" name="Text Placeholder 2"/>
          <p:cNvSpPr>
            <a:spLocks noGrp="1"/>
          </p:cNvSpPr>
          <p:nvPr>
            <p:ph type="body" idx="11"/>
          </p:nvPr>
        </p:nvSpPr>
        <p:spPr>
          <a:xfrm>
            <a:off x="695325" y="3056053"/>
            <a:ext cx="3933825" cy="473603"/>
          </a:xfrm>
          <a:prstGeom prst="rect">
            <a:avLst/>
          </a:prstGeom>
        </p:spPr>
        <p:txBody>
          <a:bodyPr anchor="b"/>
          <a:lstStyle>
            <a:lvl1pPr marL="0" indent="0">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pic>
        <p:nvPicPr>
          <p:cNvPr id="5" name="Picture 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778755" y="5819284"/>
            <a:ext cx="1634311" cy="653725"/>
          </a:xfrm>
          <a:prstGeom prst="rect">
            <a:avLst/>
          </a:prstGeom>
        </p:spPr>
      </p:pic>
      <p:pic>
        <p:nvPicPr>
          <p:cNvPr id="2" name="Picture 1"/>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95325" y="5848350"/>
            <a:ext cx="2552700" cy="476250"/>
          </a:xfrm>
          <a:prstGeom prst="rect">
            <a:avLst/>
          </a:prstGeom>
        </p:spPr>
      </p:pic>
    </p:spTree>
    <p:extLst>
      <p:ext uri="{BB962C8B-B14F-4D97-AF65-F5344CB8AC3E}">
        <p14:creationId xmlns:p14="http://schemas.microsoft.com/office/powerpoint/2010/main" val="1576063974"/>
      </p:ext>
    </p:extLst>
  </p:cSld>
  <p:clrMapOvr>
    <a:masterClrMapping/>
  </p:clrMapOvr>
  <p:extLst>
    <p:ext uri="{DCECCB84-F9BA-43D5-87BE-67443E8EF086}">
      <p15:sldGuideLst xmlns:p15="http://schemas.microsoft.com/office/powerpoint/2012/main">
        <p15:guide id="1" orient="horz" pos="3984">
          <p15:clr>
            <a:srgbClr val="FBAE40"/>
          </p15:clr>
        </p15:guide>
        <p15:guide id="2" orient="horz" pos="226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Divider">
    <p:spTree>
      <p:nvGrpSpPr>
        <p:cNvPr id="1" name=""/>
        <p:cNvGrpSpPr/>
        <p:nvPr/>
      </p:nvGrpSpPr>
      <p:grpSpPr>
        <a:xfrm>
          <a:off x="0" y="0"/>
          <a:ext cx="0" cy="0"/>
          <a:chOff x="0" y="0"/>
          <a:chExt cx="0" cy="0"/>
        </a:xfrm>
      </p:grpSpPr>
      <p:grpSp>
        <p:nvGrpSpPr>
          <p:cNvPr id="4" name="Group 3"/>
          <p:cNvGrpSpPr/>
          <p:nvPr userDrawn="1"/>
        </p:nvGrpSpPr>
        <p:grpSpPr>
          <a:xfrm>
            <a:off x="0" y="497672"/>
            <a:ext cx="12192000" cy="4695112"/>
            <a:chOff x="0" y="497672"/>
            <a:chExt cx="12192000" cy="4695112"/>
          </a:xfrm>
        </p:grpSpPr>
        <p:sp>
          <p:nvSpPr>
            <p:cNvPr id="3" name="Rectangle 2"/>
            <p:cNvSpPr/>
            <p:nvPr userDrawn="1"/>
          </p:nvSpPr>
          <p:spPr>
            <a:xfrm>
              <a:off x="0" y="738231"/>
              <a:ext cx="12192000" cy="445455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userDrawn="1"/>
          </p:nvSpPr>
          <p:spPr>
            <a:xfrm>
              <a:off x="5497550" y="497672"/>
              <a:ext cx="6694450" cy="240559"/>
            </a:xfrm>
            <a:prstGeom prst="rect">
              <a:avLst/>
            </a:prstGeom>
            <a:gradFill flip="none" rotWithShape="1">
              <a:gsLst>
                <a:gs pos="0">
                  <a:schemeClr val="tx1"/>
                </a:gs>
                <a:gs pos="100000">
                  <a:schemeClr val="accent2"/>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Date Placeholder 9"/>
          <p:cNvSpPr>
            <a:spLocks noGrp="1"/>
          </p:cNvSpPr>
          <p:nvPr>
            <p:ph type="dt" sz="half" idx="10"/>
          </p:nvPr>
        </p:nvSpPr>
        <p:spPr>
          <a:xfrm>
            <a:off x="700496" y="6356350"/>
            <a:ext cx="2743200" cy="205317"/>
          </a:xfrm>
          <a:prstGeom prst="rect">
            <a:avLst/>
          </a:prstGeom>
        </p:spPr>
        <p:txBody>
          <a:bodyPr/>
          <a:lstStyle>
            <a:lvl1pPr marL="0" marR="0" indent="0" algn="l" defTabSz="914400" rtl="0" eaLnBrk="1" fontAlgn="auto" latinLnBrk="0" hangingPunct="1">
              <a:lnSpc>
                <a:spcPct val="100000"/>
              </a:lnSpc>
              <a:spcBef>
                <a:spcPts val="0"/>
              </a:spcBef>
              <a:spcAft>
                <a:spcPts val="0"/>
              </a:spcAft>
              <a:buClrTx/>
              <a:buSzTx/>
              <a:buFontTx/>
              <a:buNone/>
              <a:tabLst/>
              <a:defRPr sz="1000">
                <a:solidFill>
                  <a:schemeClr val="tx2"/>
                </a:solidFill>
              </a:defRPr>
            </a:lvl1pPr>
          </a:lstStyle>
          <a:p>
            <a:fld id="{38B47C28-1AF1-4B98-A9A8-2E8452DE56C5}" type="slidenum">
              <a:rPr lang="en-US" smtClean="0"/>
              <a:pPr/>
              <a:t>‹#›</a:t>
            </a:fld>
            <a:r>
              <a:rPr lang="en-US"/>
              <a:t> | Confidential</a:t>
            </a:r>
          </a:p>
        </p:txBody>
      </p:sp>
      <p:sp>
        <p:nvSpPr>
          <p:cNvPr id="10" name="Title 9"/>
          <p:cNvSpPr>
            <a:spLocks noGrp="1"/>
          </p:cNvSpPr>
          <p:nvPr>
            <p:ph type="title" hasCustomPrompt="1"/>
          </p:nvPr>
        </p:nvSpPr>
        <p:spPr>
          <a:xfrm>
            <a:off x="695325" y="1429462"/>
            <a:ext cx="10058019" cy="1313738"/>
          </a:xfrm>
          <a:prstGeom prst="rect">
            <a:avLst/>
          </a:prstGeom>
        </p:spPr>
        <p:txBody>
          <a:bodyPr/>
          <a:lstStyle>
            <a:lvl1pPr>
              <a:defRPr b="1">
                <a:solidFill>
                  <a:schemeClr val="bg1"/>
                </a:solidFill>
              </a:defRPr>
            </a:lvl1pPr>
          </a:lstStyle>
          <a:p>
            <a:r>
              <a:rPr lang="en-US"/>
              <a:t>CLICK TO EDIT MASTER TITLE STYLE</a:t>
            </a: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36775" y="6220947"/>
            <a:ext cx="1150891" cy="460356"/>
          </a:xfrm>
          <a:prstGeom prst="rect">
            <a:avLst/>
          </a:prstGeom>
        </p:spPr>
      </p:pic>
    </p:spTree>
    <p:extLst>
      <p:ext uri="{BB962C8B-B14F-4D97-AF65-F5344CB8AC3E}">
        <p14:creationId xmlns:p14="http://schemas.microsoft.com/office/powerpoint/2010/main" val="2853324807"/>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4133">
          <p15:clr>
            <a:srgbClr val="FBAE40"/>
          </p15:clr>
        </p15:guide>
        <p15:guide id="3" pos="715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1_Text">
    <p:spTree>
      <p:nvGrpSpPr>
        <p:cNvPr id="1" name=""/>
        <p:cNvGrpSpPr/>
        <p:nvPr/>
      </p:nvGrpSpPr>
      <p:grpSpPr>
        <a:xfrm>
          <a:off x="0" y="0"/>
          <a:ext cx="0" cy="0"/>
          <a:chOff x="0" y="0"/>
          <a:chExt cx="0" cy="0"/>
        </a:xfrm>
      </p:grpSpPr>
      <p:sp>
        <p:nvSpPr>
          <p:cNvPr id="2" name="Title 1"/>
          <p:cNvSpPr>
            <a:spLocks noGrp="1"/>
          </p:cNvSpPr>
          <p:nvPr>
            <p:ph type="title"/>
          </p:nvPr>
        </p:nvSpPr>
        <p:spPr>
          <a:xfrm>
            <a:off x="695325" y="446923"/>
            <a:ext cx="10515600" cy="526743"/>
          </a:xfrm>
          <a:prstGeom prst="rect">
            <a:avLst/>
          </a:prstGeom>
        </p:spPr>
        <p:txBody>
          <a:bodyPr>
            <a:noAutofit/>
          </a:bodyPr>
          <a:lstStyle>
            <a:lvl1pPr>
              <a:defRPr sz="4000" b="1" cap="all" baseline="0"/>
            </a:lvl1pPr>
          </a:lstStyle>
          <a:p>
            <a:r>
              <a:rPr lang="en-US"/>
              <a:t>Click to edit Master title style</a:t>
            </a:r>
          </a:p>
        </p:txBody>
      </p:sp>
      <p:sp>
        <p:nvSpPr>
          <p:cNvPr id="3" name="Content Placeholder 2"/>
          <p:cNvSpPr>
            <a:spLocks noGrp="1"/>
          </p:cNvSpPr>
          <p:nvPr>
            <p:ph idx="1"/>
          </p:nvPr>
        </p:nvSpPr>
        <p:spPr>
          <a:xfrm>
            <a:off x="695325" y="1258349"/>
            <a:ext cx="10515600" cy="4701018"/>
          </a:xfrm>
          <a:prstGeom prst="rect">
            <a:avLst/>
          </a:prstGeom>
        </p:spPr>
        <p:txBody>
          <a:bodyPr/>
          <a:lstStyle>
            <a:lvl1pPr marL="228600" indent="-228600">
              <a:buClr>
                <a:schemeClr val="tx1"/>
              </a:buClr>
              <a:buSzPct val="100000"/>
              <a:buFont typeface="Arial" panose="020B0604020202020204" pitchFamily="34" charset="0"/>
              <a:buChar char="•"/>
              <a:defRPr>
                <a:solidFill>
                  <a:schemeClr val="tx2"/>
                </a:solidFill>
              </a:defRPr>
            </a:lvl1pPr>
            <a:lvl2pPr marL="685800" indent="-228600">
              <a:buClr>
                <a:schemeClr val="tx1"/>
              </a:buClr>
              <a:buFont typeface="Arial" panose="020B0604020202020204" pitchFamily="34" charset="0"/>
              <a:buChar char="•"/>
              <a:defRPr>
                <a:solidFill>
                  <a:schemeClr val="tx2"/>
                </a:solidFill>
              </a:defRPr>
            </a:lvl2pPr>
            <a:lvl3pPr marL="1143000" indent="-228600">
              <a:buClr>
                <a:schemeClr val="tx1"/>
              </a:buClr>
              <a:buFont typeface="Arial" panose="020B0604020202020204" pitchFamily="34" charset="0"/>
              <a:buChar char="•"/>
              <a:defRPr>
                <a:solidFill>
                  <a:schemeClr val="tx2"/>
                </a:solidFill>
              </a:defRPr>
            </a:lvl3pPr>
            <a:lvl4pPr>
              <a:buClr>
                <a:schemeClr val="tx1"/>
              </a:buClr>
              <a:defRPr>
                <a:solidFill>
                  <a:schemeClr val="tx2"/>
                </a:solidFill>
              </a:defRPr>
            </a:lvl4pPr>
            <a:lvl5pPr>
              <a:buClr>
                <a:schemeClr val="tx1"/>
              </a:buClr>
              <a:defRPr>
                <a:solidFill>
                  <a:schemeClr val="tx2"/>
                </a:solidFill>
              </a:defRPr>
            </a:lvl5pPr>
          </a:lstStyle>
          <a:p>
            <a:pPr lvl="0"/>
            <a:r>
              <a:rPr lang="en-US"/>
              <a:t>Click to edit Master text styles</a:t>
            </a:r>
          </a:p>
          <a:p>
            <a:pPr lvl="1"/>
            <a:r>
              <a:rPr lang="en-US"/>
              <a:t>Second level</a:t>
            </a:r>
          </a:p>
          <a:p>
            <a:pPr lvl="2"/>
            <a:r>
              <a:rPr lang="en-US"/>
              <a:t>Third level</a:t>
            </a:r>
          </a:p>
        </p:txBody>
      </p:sp>
      <p:sp>
        <p:nvSpPr>
          <p:cNvPr id="9" name="Date Placeholder 9"/>
          <p:cNvSpPr>
            <a:spLocks noGrp="1"/>
          </p:cNvSpPr>
          <p:nvPr>
            <p:ph type="dt" sz="half" idx="10"/>
          </p:nvPr>
        </p:nvSpPr>
        <p:spPr>
          <a:xfrm>
            <a:off x="695325" y="6356350"/>
            <a:ext cx="2743200" cy="205317"/>
          </a:xfrm>
          <a:prstGeom prst="rect">
            <a:avLst/>
          </a:prstGeom>
        </p:spPr>
        <p:txBody>
          <a:bodyPr/>
          <a:lstStyle>
            <a:lvl1pPr marL="0" marR="0" indent="0" algn="l" defTabSz="914400" rtl="0" eaLnBrk="1" fontAlgn="auto" latinLnBrk="0" hangingPunct="1">
              <a:lnSpc>
                <a:spcPct val="100000"/>
              </a:lnSpc>
              <a:spcBef>
                <a:spcPts val="0"/>
              </a:spcBef>
              <a:spcAft>
                <a:spcPts val="0"/>
              </a:spcAft>
              <a:buClrTx/>
              <a:buSzTx/>
              <a:buFontTx/>
              <a:buNone/>
              <a:tabLst/>
              <a:defRPr sz="1000">
                <a:solidFill>
                  <a:schemeClr val="tx2"/>
                </a:solidFill>
              </a:defRPr>
            </a:lvl1pPr>
          </a:lstStyle>
          <a:p>
            <a:fld id="{38B47C28-1AF1-4B98-A9A8-2E8452DE56C5}" type="slidenum">
              <a:rPr lang="en-US" smtClean="0"/>
              <a:pPr/>
              <a:t>‹#›</a:t>
            </a:fld>
            <a:r>
              <a:rPr lang="en-US"/>
              <a:t> | Confidential</a:t>
            </a:r>
          </a:p>
        </p:txBody>
      </p:sp>
      <p:sp>
        <p:nvSpPr>
          <p:cNvPr id="10" name="Rectangle 9"/>
          <p:cNvSpPr/>
          <p:nvPr userDrawn="1"/>
        </p:nvSpPr>
        <p:spPr>
          <a:xfrm>
            <a:off x="0" y="0"/>
            <a:ext cx="12192000" cy="289249"/>
          </a:xfrm>
          <a:prstGeom prst="rect">
            <a:avLst/>
          </a:prstGeom>
          <a:gradFill flip="none" rotWithShape="1">
            <a:gsLst>
              <a:gs pos="0">
                <a:schemeClr val="tx1"/>
              </a:gs>
              <a:gs pos="100000">
                <a:schemeClr val="accent2"/>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36775" y="6220947"/>
            <a:ext cx="1150891" cy="460356"/>
          </a:xfrm>
          <a:prstGeom prst="rect">
            <a:avLst/>
          </a:prstGeom>
        </p:spPr>
      </p:pic>
    </p:spTree>
    <p:extLst>
      <p:ext uri="{BB962C8B-B14F-4D97-AF65-F5344CB8AC3E}">
        <p14:creationId xmlns:p14="http://schemas.microsoft.com/office/powerpoint/2010/main" val="2225731387"/>
      </p:ext>
    </p:extLst>
  </p:cSld>
  <p:clrMapOvr>
    <a:masterClrMapping/>
  </p:clrMapOvr>
  <p:extLst>
    <p:ext uri="{DCECCB84-F9BA-43D5-87BE-67443E8EF086}">
      <p15:sldGuideLst xmlns:p15="http://schemas.microsoft.com/office/powerpoint/2012/main">
        <p15:guide id="1" orient="horz" pos="799">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Negative Text">
    <p:spTree>
      <p:nvGrpSpPr>
        <p:cNvPr id="1" name=""/>
        <p:cNvGrpSpPr/>
        <p:nvPr/>
      </p:nvGrpSpPr>
      <p:grpSpPr>
        <a:xfrm>
          <a:off x="0" y="0"/>
          <a:ext cx="0" cy="0"/>
          <a:chOff x="0" y="0"/>
          <a:chExt cx="0" cy="0"/>
        </a:xfrm>
      </p:grpSpPr>
      <p:sp>
        <p:nvSpPr>
          <p:cNvPr id="4" name="Rectangle 3"/>
          <p:cNvSpPr/>
          <p:nvPr userDrawn="1"/>
        </p:nvSpPr>
        <p:spPr>
          <a:xfrm>
            <a:off x="0" y="264870"/>
            <a:ext cx="12192000" cy="567011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695325" y="1268414"/>
            <a:ext cx="10515600" cy="4478045"/>
          </a:xfrm>
          <a:prstGeom prst="rect">
            <a:avLst/>
          </a:prstGeom>
        </p:spPr>
        <p:txBody>
          <a:bodyPr/>
          <a:lstStyle>
            <a:lvl1pPr marL="228600" indent="-228600">
              <a:buClr>
                <a:schemeClr val="bg1"/>
              </a:buClr>
              <a:buFont typeface="Arial" panose="020B0604020202020204" pitchFamily="34" charset="0"/>
              <a:buChar char="•"/>
              <a:defRPr>
                <a:solidFill>
                  <a:schemeClr val="bg1"/>
                </a:solidFill>
              </a:defRPr>
            </a:lvl1pPr>
            <a:lvl2pPr marL="685800" indent="-228600">
              <a:buClr>
                <a:schemeClr val="bg1"/>
              </a:buClr>
              <a:buFont typeface="Arial" panose="020B0604020202020204" pitchFamily="34" charset="0"/>
              <a:buChar char="•"/>
              <a:defRPr>
                <a:solidFill>
                  <a:schemeClr val="bg1"/>
                </a:solidFill>
              </a:defRPr>
            </a:lvl2pPr>
            <a:lvl3pPr marL="1143000" indent="-228600">
              <a:buClr>
                <a:schemeClr val="bg1"/>
              </a:buClr>
              <a:buFont typeface="Arial" panose="020B0604020202020204" pitchFamily="34" charset="0"/>
              <a:buChar cha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p:txBody>
      </p:sp>
      <p:sp>
        <p:nvSpPr>
          <p:cNvPr id="12" name="Date Placeholder 9"/>
          <p:cNvSpPr>
            <a:spLocks noGrp="1"/>
          </p:cNvSpPr>
          <p:nvPr>
            <p:ph type="dt" sz="half" idx="10"/>
          </p:nvPr>
        </p:nvSpPr>
        <p:spPr>
          <a:xfrm>
            <a:off x="695325" y="6356350"/>
            <a:ext cx="2743200" cy="205317"/>
          </a:xfrm>
          <a:prstGeom prst="rect">
            <a:avLst/>
          </a:prstGeom>
        </p:spPr>
        <p:txBody>
          <a:bodyPr/>
          <a:lstStyle>
            <a:lvl1pPr marL="0" marR="0" indent="0" algn="l" defTabSz="914400" rtl="0" eaLnBrk="1" fontAlgn="auto" latinLnBrk="0" hangingPunct="1">
              <a:lnSpc>
                <a:spcPct val="100000"/>
              </a:lnSpc>
              <a:spcBef>
                <a:spcPts val="0"/>
              </a:spcBef>
              <a:spcAft>
                <a:spcPts val="0"/>
              </a:spcAft>
              <a:buClrTx/>
              <a:buSzTx/>
              <a:buFontTx/>
              <a:buNone/>
              <a:tabLst/>
              <a:defRPr sz="1000">
                <a:solidFill>
                  <a:schemeClr val="tx2"/>
                </a:solidFill>
              </a:defRPr>
            </a:lvl1pPr>
          </a:lstStyle>
          <a:p>
            <a:fld id="{38B47C28-1AF1-4B98-A9A8-2E8452DE56C5}" type="slidenum">
              <a:rPr lang="en-US" smtClean="0"/>
              <a:pPr/>
              <a:t>‹#›</a:t>
            </a:fld>
            <a:r>
              <a:rPr lang="en-US"/>
              <a:t> | Confidential</a:t>
            </a:r>
          </a:p>
        </p:txBody>
      </p:sp>
      <p:sp>
        <p:nvSpPr>
          <p:cNvPr id="9" name="Rectangle 8"/>
          <p:cNvSpPr/>
          <p:nvPr userDrawn="1"/>
        </p:nvSpPr>
        <p:spPr>
          <a:xfrm>
            <a:off x="0" y="0"/>
            <a:ext cx="12192000" cy="289249"/>
          </a:xfrm>
          <a:prstGeom prst="rect">
            <a:avLst/>
          </a:prstGeom>
          <a:gradFill flip="none" rotWithShape="1">
            <a:gsLst>
              <a:gs pos="0">
                <a:schemeClr val="tx1"/>
              </a:gs>
              <a:gs pos="100000">
                <a:schemeClr val="accent2"/>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p:cNvSpPr>
            <a:spLocks noGrp="1"/>
          </p:cNvSpPr>
          <p:nvPr>
            <p:ph type="title" hasCustomPrompt="1"/>
          </p:nvPr>
        </p:nvSpPr>
        <p:spPr>
          <a:xfrm>
            <a:off x="695325" y="474535"/>
            <a:ext cx="10526504" cy="627891"/>
          </a:xfrm>
          <a:prstGeom prst="rect">
            <a:avLst/>
          </a:prstGeom>
        </p:spPr>
        <p:txBody>
          <a:bodyPr/>
          <a:lstStyle>
            <a:lvl1pPr>
              <a:defRPr sz="4000" b="1">
                <a:solidFill>
                  <a:schemeClr val="bg1"/>
                </a:solidFill>
              </a:defRPr>
            </a:lvl1pPr>
          </a:lstStyle>
          <a:p>
            <a:r>
              <a:rPr lang="en-US"/>
              <a:t>CLICK TO EDIT MASTER TITLE STYLE</a:t>
            </a:r>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36775" y="6220947"/>
            <a:ext cx="1150891" cy="460356"/>
          </a:xfrm>
          <a:prstGeom prst="rect">
            <a:avLst/>
          </a:prstGeom>
        </p:spPr>
      </p:pic>
    </p:spTree>
    <p:extLst>
      <p:ext uri="{BB962C8B-B14F-4D97-AF65-F5344CB8AC3E}">
        <p14:creationId xmlns:p14="http://schemas.microsoft.com/office/powerpoint/2010/main" val="6508060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10" name="Date Placeholder 9"/>
          <p:cNvSpPr>
            <a:spLocks noGrp="1"/>
          </p:cNvSpPr>
          <p:nvPr>
            <p:ph type="dt" sz="half" idx="11"/>
          </p:nvPr>
        </p:nvSpPr>
        <p:spPr>
          <a:xfrm>
            <a:off x="695325" y="6356350"/>
            <a:ext cx="2743200" cy="205317"/>
          </a:xfrm>
          <a:prstGeom prst="rect">
            <a:avLst/>
          </a:prstGeom>
        </p:spPr>
        <p:txBody>
          <a:bodyPr/>
          <a:lstStyle>
            <a:lvl1pPr marL="0" marR="0" indent="0" algn="l" defTabSz="914400" rtl="0" eaLnBrk="1" fontAlgn="auto" latinLnBrk="0" hangingPunct="1">
              <a:lnSpc>
                <a:spcPct val="100000"/>
              </a:lnSpc>
              <a:spcBef>
                <a:spcPts val="0"/>
              </a:spcBef>
              <a:spcAft>
                <a:spcPts val="0"/>
              </a:spcAft>
              <a:buClrTx/>
              <a:buSzTx/>
              <a:buFontTx/>
              <a:buNone/>
              <a:tabLst/>
              <a:defRPr sz="1000">
                <a:solidFill>
                  <a:schemeClr val="tx2"/>
                </a:solidFill>
              </a:defRPr>
            </a:lvl1pPr>
          </a:lstStyle>
          <a:p>
            <a:fld id="{38B47C28-1AF1-4B98-A9A8-2E8452DE56C5}" type="slidenum">
              <a:rPr lang="en-US" smtClean="0"/>
              <a:pPr/>
              <a:t>‹#›</a:t>
            </a:fld>
            <a:r>
              <a:rPr lang="en-US"/>
              <a:t> | Confidential</a:t>
            </a:r>
          </a:p>
        </p:txBody>
      </p:sp>
      <p:sp>
        <p:nvSpPr>
          <p:cNvPr id="11" name="Rectangle 10"/>
          <p:cNvSpPr/>
          <p:nvPr userDrawn="1"/>
        </p:nvSpPr>
        <p:spPr>
          <a:xfrm>
            <a:off x="0" y="0"/>
            <a:ext cx="12192000" cy="289249"/>
          </a:xfrm>
          <a:prstGeom prst="rect">
            <a:avLst/>
          </a:prstGeom>
          <a:gradFill flip="none" rotWithShape="1">
            <a:gsLst>
              <a:gs pos="0">
                <a:schemeClr val="tx1"/>
              </a:gs>
              <a:gs pos="100000">
                <a:schemeClr val="accent2"/>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able Placeholder 4"/>
          <p:cNvSpPr>
            <a:spLocks noGrp="1"/>
          </p:cNvSpPr>
          <p:nvPr>
            <p:ph type="tbl" sz="quarter" idx="13"/>
          </p:nvPr>
        </p:nvSpPr>
        <p:spPr>
          <a:xfrm>
            <a:off x="717550" y="1268413"/>
            <a:ext cx="10515600" cy="4384675"/>
          </a:xfrm>
          <a:prstGeom prst="rect">
            <a:avLst/>
          </a:prstGeom>
        </p:spPr>
        <p:txBody>
          <a:bodyPr/>
          <a:lstStyle/>
          <a:p>
            <a:r>
              <a:rPr lang="en-US"/>
              <a:t>Click icon to add table</a:t>
            </a:r>
          </a:p>
        </p:txBody>
      </p:sp>
      <p:sp>
        <p:nvSpPr>
          <p:cNvPr id="12" name="Title 1"/>
          <p:cNvSpPr>
            <a:spLocks noGrp="1"/>
          </p:cNvSpPr>
          <p:nvPr>
            <p:ph type="title" hasCustomPrompt="1"/>
          </p:nvPr>
        </p:nvSpPr>
        <p:spPr>
          <a:xfrm>
            <a:off x="695325" y="474535"/>
            <a:ext cx="10526504" cy="627891"/>
          </a:xfrm>
          <a:prstGeom prst="rect">
            <a:avLst/>
          </a:prstGeom>
        </p:spPr>
        <p:txBody>
          <a:bodyPr/>
          <a:lstStyle>
            <a:lvl1pPr>
              <a:defRPr sz="4000" b="1"/>
            </a:lvl1pPr>
          </a:lstStyle>
          <a:p>
            <a:r>
              <a:rPr lang="en-US"/>
              <a:t>CLICK TO EDIT MASTER TITLE STYLE</a:t>
            </a:r>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36775" y="6220947"/>
            <a:ext cx="1150891" cy="460356"/>
          </a:xfrm>
          <a:prstGeom prst="rect">
            <a:avLst/>
          </a:prstGeom>
        </p:spPr>
      </p:pic>
    </p:spTree>
    <p:extLst>
      <p:ext uri="{BB962C8B-B14F-4D97-AF65-F5344CB8AC3E}">
        <p14:creationId xmlns:p14="http://schemas.microsoft.com/office/powerpoint/2010/main" val="391133745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sp>
        <p:nvSpPr>
          <p:cNvPr id="10" name="Date Placeholder 9"/>
          <p:cNvSpPr>
            <a:spLocks noGrp="1"/>
          </p:cNvSpPr>
          <p:nvPr>
            <p:ph type="dt" sz="half" idx="11"/>
          </p:nvPr>
        </p:nvSpPr>
        <p:spPr>
          <a:xfrm>
            <a:off x="695325" y="6356350"/>
            <a:ext cx="2743200" cy="205317"/>
          </a:xfrm>
          <a:prstGeom prst="rect">
            <a:avLst/>
          </a:prstGeom>
        </p:spPr>
        <p:txBody>
          <a:bodyPr/>
          <a:lstStyle>
            <a:lvl1pPr marL="0" marR="0" indent="0" algn="l" defTabSz="914400" rtl="0" eaLnBrk="1" fontAlgn="auto" latinLnBrk="0" hangingPunct="1">
              <a:lnSpc>
                <a:spcPct val="100000"/>
              </a:lnSpc>
              <a:spcBef>
                <a:spcPts val="0"/>
              </a:spcBef>
              <a:spcAft>
                <a:spcPts val="0"/>
              </a:spcAft>
              <a:buClrTx/>
              <a:buSzTx/>
              <a:buFontTx/>
              <a:buNone/>
              <a:tabLst/>
              <a:defRPr sz="1000">
                <a:solidFill>
                  <a:schemeClr val="tx2"/>
                </a:solidFill>
              </a:defRPr>
            </a:lvl1pPr>
          </a:lstStyle>
          <a:p>
            <a:fld id="{38B47C28-1AF1-4B98-A9A8-2E8452DE56C5}" type="slidenum">
              <a:rPr lang="en-US" smtClean="0"/>
              <a:pPr/>
              <a:t>‹#›</a:t>
            </a:fld>
            <a:r>
              <a:rPr lang="en-US"/>
              <a:t> | Confidential</a:t>
            </a:r>
          </a:p>
        </p:txBody>
      </p:sp>
      <p:sp>
        <p:nvSpPr>
          <p:cNvPr id="11" name="Rectangle 10"/>
          <p:cNvSpPr/>
          <p:nvPr userDrawn="1"/>
        </p:nvSpPr>
        <p:spPr>
          <a:xfrm>
            <a:off x="0" y="0"/>
            <a:ext cx="12192000" cy="289249"/>
          </a:xfrm>
          <a:prstGeom prst="rect">
            <a:avLst/>
          </a:prstGeom>
          <a:gradFill flip="none" rotWithShape="1">
            <a:gsLst>
              <a:gs pos="0">
                <a:schemeClr val="tx1"/>
              </a:gs>
              <a:gs pos="100000">
                <a:schemeClr val="accent2"/>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hart Placeholder 2"/>
          <p:cNvSpPr>
            <a:spLocks noGrp="1"/>
          </p:cNvSpPr>
          <p:nvPr>
            <p:ph type="chart" sz="quarter" idx="12"/>
          </p:nvPr>
        </p:nvSpPr>
        <p:spPr>
          <a:xfrm>
            <a:off x="5679931" y="1268413"/>
            <a:ext cx="5553854" cy="4485842"/>
          </a:xfrm>
          <a:prstGeom prst="rect">
            <a:avLst/>
          </a:prstGeom>
        </p:spPr>
        <p:txBody>
          <a:bodyPr/>
          <a:lstStyle/>
          <a:p>
            <a:r>
              <a:rPr lang="en-US"/>
              <a:t>Click icon to add chart</a:t>
            </a:r>
          </a:p>
        </p:txBody>
      </p:sp>
      <p:sp>
        <p:nvSpPr>
          <p:cNvPr id="5" name="Text Placeholder 4"/>
          <p:cNvSpPr>
            <a:spLocks noGrp="1"/>
          </p:cNvSpPr>
          <p:nvPr>
            <p:ph type="body" sz="quarter" idx="13"/>
          </p:nvPr>
        </p:nvSpPr>
        <p:spPr>
          <a:xfrm>
            <a:off x="717550" y="1268413"/>
            <a:ext cx="4694238" cy="4486275"/>
          </a:xfrm>
          <a:prstGeom prst="rect">
            <a:avLst/>
          </a:prstGeom>
        </p:spPr>
        <p:txBody>
          <a:bodyPr/>
          <a:lstStyle>
            <a:lvl1pPr>
              <a:defRPr/>
            </a:lvl1pPr>
          </a:lstStyle>
          <a:p>
            <a:pPr lvl="0"/>
            <a:r>
              <a:rPr lang="en-US"/>
              <a:t>Click to edit Master text styles</a:t>
            </a:r>
          </a:p>
          <a:p>
            <a:pPr lvl="1"/>
            <a:r>
              <a:rPr lang="en-US"/>
              <a:t>Second level</a:t>
            </a:r>
          </a:p>
        </p:txBody>
      </p:sp>
      <p:sp>
        <p:nvSpPr>
          <p:cNvPr id="12" name="Title 1"/>
          <p:cNvSpPr>
            <a:spLocks noGrp="1"/>
          </p:cNvSpPr>
          <p:nvPr>
            <p:ph type="title" hasCustomPrompt="1"/>
          </p:nvPr>
        </p:nvSpPr>
        <p:spPr>
          <a:xfrm>
            <a:off x="695325" y="474535"/>
            <a:ext cx="10526504" cy="627891"/>
          </a:xfrm>
          <a:prstGeom prst="rect">
            <a:avLst/>
          </a:prstGeom>
        </p:spPr>
        <p:txBody>
          <a:bodyPr/>
          <a:lstStyle>
            <a:lvl1pPr>
              <a:defRPr sz="4000" b="1"/>
            </a:lvl1pPr>
          </a:lstStyle>
          <a:p>
            <a:r>
              <a:rPr lang="en-US"/>
              <a:t>CLICK TO EDIT MASTER TITLE STYLE</a:t>
            </a:r>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36775" y="6220947"/>
            <a:ext cx="1150891" cy="460356"/>
          </a:xfrm>
          <a:prstGeom prst="rect">
            <a:avLst/>
          </a:prstGeom>
        </p:spPr>
      </p:pic>
    </p:spTree>
    <p:extLst>
      <p:ext uri="{BB962C8B-B14F-4D97-AF65-F5344CB8AC3E}">
        <p14:creationId xmlns:p14="http://schemas.microsoft.com/office/powerpoint/2010/main" val="79831930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5040313" y="1272651"/>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696913" y="1923526"/>
            <a:ext cx="3932237" cy="42306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5" name="Date Placeholder 9"/>
          <p:cNvSpPr>
            <a:spLocks noGrp="1"/>
          </p:cNvSpPr>
          <p:nvPr>
            <p:ph type="dt" sz="half" idx="10"/>
          </p:nvPr>
        </p:nvSpPr>
        <p:spPr>
          <a:xfrm>
            <a:off x="698306" y="6356350"/>
            <a:ext cx="2743200" cy="205317"/>
          </a:xfrm>
          <a:prstGeom prst="rect">
            <a:avLst/>
          </a:prstGeom>
        </p:spPr>
        <p:txBody>
          <a:bodyPr/>
          <a:lstStyle>
            <a:lvl1pPr marL="0" marR="0" indent="0" algn="l" defTabSz="914400" rtl="0" eaLnBrk="1" fontAlgn="auto" latinLnBrk="0" hangingPunct="1">
              <a:lnSpc>
                <a:spcPct val="100000"/>
              </a:lnSpc>
              <a:spcBef>
                <a:spcPts val="0"/>
              </a:spcBef>
              <a:spcAft>
                <a:spcPts val="0"/>
              </a:spcAft>
              <a:buClrTx/>
              <a:buSzTx/>
              <a:buFontTx/>
              <a:buNone/>
              <a:tabLst/>
              <a:defRPr sz="1000">
                <a:solidFill>
                  <a:schemeClr val="tx2"/>
                </a:solidFill>
              </a:defRPr>
            </a:lvl1pPr>
          </a:lstStyle>
          <a:p>
            <a:fld id="{38B47C28-1AF1-4B98-A9A8-2E8452DE56C5}" type="slidenum">
              <a:rPr lang="en-US" smtClean="0"/>
              <a:pPr/>
              <a:t>‹#›</a:t>
            </a:fld>
            <a:r>
              <a:rPr lang="en-US"/>
              <a:t> | Confidential</a:t>
            </a:r>
          </a:p>
        </p:txBody>
      </p:sp>
      <p:sp>
        <p:nvSpPr>
          <p:cNvPr id="16" name="Text Placeholder 2"/>
          <p:cNvSpPr>
            <a:spLocks noGrp="1"/>
          </p:cNvSpPr>
          <p:nvPr>
            <p:ph type="body" idx="11"/>
          </p:nvPr>
        </p:nvSpPr>
        <p:spPr>
          <a:xfrm>
            <a:off x="695325" y="1272651"/>
            <a:ext cx="3933825" cy="473603"/>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9" name="Rectangle 8"/>
          <p:cNvSpPr/>
          <p:nvPr userDrawn="1"/>
        </p:nvSpPr>
        <p:spPr>
          <a:xfrm>
            <a:off x="0" y="0"/>
            <a:ext cx="12192000" cy="289249"/>
          </a:xfrm>
          <a:prstGeom prst="rect">
            <a:avLst/>
          </a:prstGeom>
          <a:gradFill flip="none" rotWithShape="1">
            <a:gsLst>
              <a:gs pos="0">
                <a:schemeClr val="tx1"/>
              </a:gs>
              <a:gs pos="100000">
                <a:schemeClr val="accent2"/>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p:cNvSpPr>
            <a:spLocks noGrp="1"/>
          </p:cNvSpPr>
          <p:nvPr>
            <p:ph type="title" hasCustomPrompt="1"/>
          </p:nvPr>
        </p:nvSpPr>
        <p:spPr>
          <a:xfrm>
            <a:off x="695325" y="474535"/>
            <a:ext cx="10526504" cy="627891"/>
          </a:xfrm>
          <a:prstGeom prst="rect">
            <a:avLst/>
          </a:prstGeom>
        </p:spPr>
        <p:txBody>
          <a:bodyPr/>
          <a:lstStyle>
            <a:lvl1pPr>
              <a:defRPr sz="4000" b="1"/>
            </a:lvl1pPr>
          </a:lstStyle>
          <a:p>
            <a:r>
              <a:rPr lang="en-US"/>
              <a:t>CLICK TO EDIT MASTER TITLE STYLE</a:t>
            </a:r>
          </a:p>
        </p:txBody>
      </p: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36775" y="6220947"/>
            <a:ext cx="1150891" cy="460356"/>
          </a:xfrm>
          <a:prstGeom prst="rect">
            <a:avLst/>
          </a:prstGeom>
        </p:spPr>
      </p:pic>
    </p:spTree>
    <p:extLst>
      <p:ext uri="{BB962C8B-B14F-4D97-AF65-F5344CB8AC3E}">
        <p14:creationId xmlns:p14="http://schemas.microsoft.com/office/powerpoint/2010/main" val="11236777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 Columns">
    <p:spTree>
      <p:nvGrpSpPr>
        <p:cNvPr id="1" name=""/>
        <p:cNvGrpSpPr/>
        <p:nvPr/>
      </p:nvGrpSpPr>
      <p:grpSpPr>
        <a:xfrm>
          <a:off x="0" y="0"/>
          <a:ext cx="0" cy="0"/>
          <a:chOff x="0" y="0"/>
          <a:chExt cx="0" cy="0"/>
        </a:xfrm>
      </p:grpSpPr>
      <p:sp>
        <p:nvSpPr>
          <p:cNvPr id="15" name="Date Placeholder 9"/>
          <p:cNvSpPr>
            <a:spLocks noGrp="1"/>
          </p:cNvSpPr>
          <p:nvPr>
            <p:ph type="dt" sz="half" idx="10"/>
          </p:nvPr>
        </p:nvSpPr>
        <p:spPr>
          <a:xfrm>
            <a:off x="706229" y="6356350"/>
            <a:ext cx="2743200" cy="205317"/>
          </a:xfrm>
          <a:prstGeom prst="rect">
            <a:avLst/>
          </a:prstGeom>
        </p:spPr>
        <p:txBody>
          <a:bodyPr/>
          <a:lstStyle>
            <a:lvl1pPr marL="0" marR="0" indent="0" algn="l" defTabSz="914400" rtl="0" eaLnBrk="1" fontAlgn="auto" latinLnBrk="0" hangingPunct="1">
              <a:lnSpc>
                <a:spcPct val="100000"/>
              </a:lnSpc>
              <a:spcBef>
                <a:spcPts val="0"/>
              </a:spcBef>
              <a:spcAft>
                <a:spcPts val="0"/>
              </a:spcAft>
              <a:buClrTx/>
              <a:buSzTx/>
              <a:buFontTx/>
              <a:buNone/>
              <a:tabLst/>
              <a:defRPr sz="1000">
                <a:solidFill>
                  <a:schemeClr val="tx2"/>
                </a:solidFill>
              </a:defRPr>
            </a:lvl1pPr>
          </a:lstStyle>
          <a:p>
            <a:fld id="{38B47C28-1AF1-4B98-A9A8-2E8452DE56C5}" type="slidenum">
              <a:rPr lang="en-US" smtClean="0"/>
              <a:pPr/>
              <a:t>‹#›</a:t>
            </a:fld>
            <a:r>
              <a:rPr lang="en-US"/>
              <a:t> | Confidential</a:t>
            </a:r>
          </a:p>
        </p:txBody>
      </p:sp>
      <p:sp>
        <p:nvSpPr>
          <p:cNvPr id="10" name="Text Placeholder 3"/>
          <p:cNvSpPr>
            <a:spLocks noGrp="1"/>
          </p:cNvSpPr>
          <p:nvPr>
            <p:ph type="body" sz="half" idx="2"/>
          </p:nvPr>
        </p:nvSpPr>
        <p:spPr>
          <a:xfrm>
            <a:off x="707817" y="1789302"/>
            <a:ext cx="5037137" cy="4230688"/>
          </a:xfrm>
          <a:prstGeom prst="rect">
            <a:avLst/>
          </a:prstGeom>
        </p:spPr>
        <p:txBody>
          <a:bodyPr/>
          <a:lstStyle>
            <a:lvl1pPr marL="285750" indent="-285750">
              <a:buFont typeface="Arial" panose="020B0604020202020204" pitchFamily="34" charset="0"/>
              <a:buChar char="•"/>
              <a:defRPr sz="1600"/>
            </a:lvl1pPr>
            <a:lvl2pPr marL="742950" indent="-285750">
              <a:buFont typeface="Arial" panose="020B0604020202020204" pitchFamily="34" charset="0"/>
              <a:buChar char="•"/>
              <a:defRPr sz="1400"/>
            </a:lvl2pPr>
            <a:lvl3pPr marL="1085850" indent="-171450">
              <a:buFont typeface="Arial" panose="020B0604020202020204" pitchFamily="34" charset="0"/>
              <a:buChar char="•"/>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a:p>
            <a:pPr lvl="1"/>
            <a:r>
              <a:rPr lang="en-US"/>
              <a:t>Second level</a:t>
            </a:r>
          </a:p>
          <a:p>
            <a:pPr lvl="2"/>
            <a:r>
              <a:rPr lang="en-US"/>
              <a:t>Third level</a:t>
            </a:r>
          </a:p>
        </p:txBody>
      </p:sp>
      <p:sp>
        <p:nvSpPr>
          <p:cNvPr id="11" name="Text Placeholder 2"/>
          <p:cNvSpPr>
            <a:spLocks noGrp="1"/>
          </p:cNvSpPr>
          <p:nvPr>
            <p:ph type="body" idx="12"/>
          </p:nvPr>
        </p:nvSpPr>
        <p:spPr>
          <a:xfrm>
            <a:off x="706229" y="1272652"/>
            <a:ext cx="5038725" cy="346424"/>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3"/>
          </p:nvPr>
        </p:nvSpPr>
        <p:spPr>
          <a:xfrm>
            <a:off x="6184692" y="1775543"/>
            <a:ext cx="5037137" cy="4230688"/>
          </a:xfrm>
          <a:prstGeom prst="rect">
            <a:avLst/>
          </a:prstGeom>
        </p:spPr>
        <p:txBody>
          <a:bodyPr/>
          <a:lstStyle>
            <a:lvl1pPr marL="285750" indent="-285750">
              <a:buFont typeface="Arial" panose="020B0604020202020204" pitchFamily="34" charset="0"/>
              <a:buChar char="•"/>
              <a:defRPr sz="1600"/>
            </a:lvl1pPr>
            <a:lvl2pPr marL="742950" indent="-285750">
              <a:buFont typeface="Arial" panose="020B0604020202020204" pitchFamily="34" charset="0"/>
              <a:buChar char="•"/>
              <a:defRPr sz="1400"/>
            </a:lvl2pPr>
            <a:lvl3pPr marL="1085850" indent="-171450">
              <a:buFont typeface="Arial" panose="020B0604020202020204" pitchFamily="34" charset="0"/>
              <a:buChar char="•"/>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a:p>
            <a:pPr lvl="1"/>
            <a:r>
              <a:rPr lang="en-US"/>
              <a:t>Second level</a:t>
            </a:r>
          </a:p>
          <a:p>
            <a:pPr lvl="2"/>
            <a:r>
              <a:rPr lang="en-US"/>
              <a:t>Third level</a:t>
            </a:r>
          </a:p>
        </p:txBody>
      </p:sp>
      <p:sp>
        <p:nvSpPr>
          <p:cNvPr id="21" name="Text Placeholder 2"/>
          <p:cNvSpPr>
            <a:spLocks noGrp="1"/>
          </p:cNvSpPr>
          <p:nvPr>
            <p:ph type="body" idx="14"/>
          </p:nvPr>
        </p:nvSpPr>
        <p:spPr>
          <a:xfrm>
            <a:off x="6183104" y="1258893"/>
            <a:ext cx="5038725" cy="346424"/>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Rectangle 15"/>
          <p:cNvSpPr/>
          <p:nvPr userDrawn="1"/>
        </p:nvSpPr>
        <p:spPr>
          <a:xfrm>
            <a:off x="0" y="-1874"/>
            <a:ext cx="12192000" cy="289249"/>
          </a:xfrm>
          <a:prstGeom prst="rect">
            <a:avLst/>
          </a:prstGeom>
          <a:gradFill flip="none" rotWithShape="1">
            <a:gsLst>
              <a:gs pos="0">
                <a:schemeClr val="tx1"/>
              </a:gs>
              <a:gs pos="100000">
                <a:schemeClr val="accent2"/>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itle 1"/>
          <p:cNvSpPr>
            <a:spLocks noGrp="1"/>
          </p:cNvSpPr>
          <p:nvPr>
            <p:ph type="title" hasCustomPrompt="1"/>
          </p:nvPr>
        </p:nvSpPr>
        <p:spPr>
          <a:xfrm>
            <a:off x="695325" y="474535"/>
            <a:ext cx="10526504" cy="627891"/>
          </a:xfrm>
          <a:prstGeom prst="rect">
            <a:avLst/>
          </a:prstGeom>
        </p:spPr>
        <p:txBody>
          <a:bodyPr/>
          <a:lstStyle>
            <a:lvl1pPr>
              <a:defRPr sz="4000" b="1"/>
            </a:lvl1pPr>
          </a:lstStyle>
          <a:p>
            <a:r>
              <a:rPr lang="en-US"/>
              <a:t>CLICK TO EDIT MASTER TITLE STYLE</a:t>
            </a:r>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36775" y="6220947"/>
            <a:ext cx="1150891" cy="460356"/>
          </a:xfrm>
          <a:prstGeom prst="rect">
            <a:avLst/>
          </a:prstGeom>
        </p:spPr>
      </p:pic>
    </p:spTree>
    <p:extLst>
      <p:ext uri="{BB962C8B-B14F-4D97-AF65-F5344CB8AC3E}">
        <p14:creationId xmlns:p14="http://schemas.microsoft.com/office/powerpoint/2010/main" val="17799085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Divider">
    <p:spTree>
      <p:nvGrpSpPr>
        <p:cNvPr id="1" name=""/>
        <p:cNvGrpSpPr/>
        <p:nvPr/>
      </p:nvGrpSpPr>
      <p:grpSpPr>
        <a:xfrm>
          <a:off x="0" y="0"/>
          <a:ext cx="0" cy="0"/>
          <a:chOff x="0" y="0"/>
          <a:chExt cx="0" cy="0"/>
        </a:xfrm>
      </p:grpSpPr>
      <p:grpSp>
        <p:nvGrpSpPr>
          <p:cNvPr id="4" name="Group 3"/>
          <p:cNvGrpSpPr/>
          <p:nvPr/>
        </p:nvGrpSpPr>
        <p:grpSpPr>
          <a:xfrm>
            <a:off x="0" y="497672"/>
            <a:ext cx="12192000" cy="4695112"/>
            <a:chOff x="0" y="497672"/>
            <a:chExt cx="12192000" cy="4695112"/>
          </a:xfrm>
        </p:grpSpPr>
        <p:sp>
          <p:nvSpPr>
            <p:cNvPr id="3" name="Rectangle 2"/>
            <p:cNvSpPr/>
            <p:nvPr userDrawn="1"/>
          </p:nvSpPr>
          <p:spPr>
            <a:xfrm>
              <a:off x="0" y="738231"/>
              <a:ext cx="12192000" cy="445455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userDrawn="1"/>
          </p:nvSpPr>
          <p:spPr>
            <a:xfrm>
              <a:off x="5497550" y="497672"/>
              <a:ext cx="6694450" cy="240559"/>
            </a:xfrm>
            <a:prstGeom prst="rect">
              <a:avLst/>
            </a:prstGeom>
            <a:gradFill flip="none" rotWithShape="1">
              <a:gsLst>
                <a:gs pos="0">
                  <a:schemeClr val="tx1"/>
                </a:gs>
                <a:gs pos="100000">
                  <a:schemeClr val="accent2"/>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Date Placeholder 9"/>
          <p:cNvSpPr>
            <a:spLocks noGrp="1"/>
          </p:cNvSpPr>
          <p:nvPr>
            <p:ph type="dt" sz="half" idx="10"/>
          </p:nvPr>
        </p:nvSpPr>
        <p:spPr>
          <a:xfrm>
            <a:off x="700496" y="6356350"/>
            <a:ext cx="2743200" cy="205317"/>
          </a:xfrm>
          <a:prstGeom prst="rect">
            <a:avLst/>
          </a:prstGeom>
        </p:spPr>
        <p:txBody>
          <a:bodyPr/>
          <a:lstStyle>
            <a:lvl1pPr marL="0" marR="0" indent="0" algn="l" defTabSz="914400" rtl="0" eaLnBrk="1" fontAlgn="auto" latinLnBrk="0" hangingPunct="1">
              <a:lnSpc>
                <a:spcPct val="100000"/>
              </a:lnSpc>
              <a:spcBef>
                <a:spcPts val="0"/>
              </a:spcBef>
              <a:spcAft>
                <a:spcPts val="0"/>
              </a:spcAft>
              <a:buClrTx/>
              <a:buSzTx/>
              <a:buFontTx/>
              <a:buNone/>
              <a:tabLst/>
              <a:defRPr sz="1000">
                <a:solidFill>
                  <a:schemeClr val="tx2"/>
                </a:solidFill>
              </a:defRPr>
            </a:lvl1pPr>
          </a:lstStyle>
          <a:p>
            <a:fld id="{38B47C28-1AF1-4B98-A9A8-2E8452DE56C5}" type="slidenum">
              <a:rPr lang="en-US" smtClean="0"/>
              <a:pPr/>
              <a:t>‹#›</a:t>
            </a:fld>
            <a:r>
              <a:rPr lang="en-US"/>
              <a:t> | Confidential</a:t>
            </a:r>
          </a:p>
        </p:txBody>
      </p:sp>
      <p:sp>
        <p:nvSpPr>
          <p:cNvPr id="10" name="Title 9"/>
          <p:cNvSpPr>
            <a:spLocks noGrp="1"/>
          </p:cNvSpPr>
          <p:nvPr>
            <p:ph type="title" hasCustomPrompt="1"/>
          </p:nvPr>
        </p:nvSpPr>
        <p:spPr>
          <a:xfrm>
            <a:off x="695325" y="1429462"/>
            <a:ext cx="10058019" cy="1313738"/>
          </a:xfrm>
          <a:prstGeom prst="rect">
            <a:avLst/>
          </a:prstGeom>
        </p:spPr>
        <p:txBody>
          <a:bodyPr/>
          <a:lstStyle>
            <a:lvl1pPr>
              <a:defRPr b="1">
                <a:solidFill>
                  <a:schemeClr val="bg1"/>
                </a:solidFill>
              </a:defRPr>
            </a:lvl1pPr>
          </a:lstStyle>
          <a:p>
            <a:r>
              <a:rPr lang="en-US"/>
              <a:t>CLICK TO EDIT MASTER TITLE STYLE</a:t>
            </a: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36775" y="6220947"/>
            <a:ext cx="1150891" cy="460356"/>
          </a:xfrm>
          <a:prstGeom prst="rect">
            <a:avLst/>
          </a:prstGeom>
        </p:spPr>
      </p:pic>
    </p:spTree>
    <p:extLst>
      <p:ext uri="{BB962C8B-B14F-4D97-AF65-F5344CB8AC3E}">
        <p14:creationId xmlns:p14="http://schemas.microsoft.com/office/powerpoint/2010/main" val="3438538102"/>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4133">
          <p15:clr>
            <a:srgbClr val="FBAE40"/>
          </p15:clr>
        </p15:guide>
        <p15:guide id="3" pos="715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 Columns">
    <p:spTree>
      <p:nvGrpSpPr>
        <p:cNvPr id="1" name=""/>
        <p:cNvGrpSpPr/>
        <p:nvPr/>
      </p:nvGrpSpPr>
      <p:grpSpPr>
        <a:xfrm>
          <a:off x="0" y="0"/>
          <a:ext cx="0" cy="0"/>
          <a:chOff x="0" y="0"/>
          <a:chExt cx="0" cy="0"/>
        </a:xfrm>
      </p:grpSpPr>
      <p:sp>
        <p:nvSpPr>
          <p:cNvPr id="15" name="Date Placeholder 9"/>
          <p:cNvSpPr>
            <a:spLocks noGrp="1"/>
          </p:cNvSpPr>
          <p:nvPr>
            <p:ph type="dt" sz="half" idx="10"/>
          </p:nvPr>
        </p:nvSpPr>
        <p:spPr>
          <a:xfrm>
            <a:off x="706225" y="6356350"/>
            <a:ext cx="2743200" cy="205317"/>
          </a:xfrm>
          <a:prstGeom prst="rect">
            <a:avLst/>
          </a:prstGeom>
        </p:spPr>
        <p:txBody>
          <a:bodyPr/>
          <a:lstStyle>
            <a:lvl1pPr marL="0" marR="0" indent="0" algn="l" defTabSz="914400" rtl="0" eaLnBrk="1" fontAlgn="auto" latinLnBrk="0" hangingPunct="1">
              <a:lnSpc>
                <a:spcPct val="100000"/>
              </a:lnSpc>
              <a:spcBef>
                <a:spcPts val="0"/>
              </a:spcBef>
              <a:spcAft>
                <a:spcPts val="0"/>
              </a:spcAft>
              <a:buClrTx/>
              <a:buSzTx/>
              <a:buFontTx/>
              <a:buNone/>
              <a:tabLst/>
              <a:defRPr sz="1000">
                <a:solidFill>
                  <a:schemeClr val="tx2"/>
                </a:solidFill>
              </a:defRPr>
            </a:lvl1pPr>
          </a:lstStyle>
          <a:p>
            <a:fld id="{38B47C28-1AF1-4B98-A9A8-2E8452DE56C5}" type="slidenum">
              <a:rPr lang="en-US" smtClean="0"/>
              <a:pPr/>
              <a:t>‹#›</a:t>
            </a:fld>
            <a:r>
              <a:rPr lang="en-US"/>
              <a:t> | Confidential</a:t>
            </a:r>
          </a:p>
        </p:txBody>
      </p:sp>
      <p:sp>
        <p:nvSpPr>
          <p:cNvPr id="10" name="Text Placeholder 3"/>
          <p:cNvSpPr>
            <a:spLocks noGrp="1"/>
          </p:cNvSpPr>
          <p:nvPr>
            <p:ph type="body" sz="half" idx="2"/>
          </p:nvPr>
        </p:nvSpPr>
        <p:spPr>
          <a:xfrm>
            <a:off x="707813" y="1794124"/>
            <a:ext cx="3379787" cy="4217477"/>
          </a:xfrm>
          <a:prstGeom prst="rect">
            <a:avLst/>
          </a:prstGeom>
        </p:spPr>
        <p:txBody>
          <a:bodyPr/>
          <a:lstStyle>
            <a:lvl1pPr marL="285750" indent="-285750">
              <a:buFont typeface="Arial" panose="020B0604020202020204" pitchFamily="34" charset="0"/>
              <a:buChar char="•"/>
              <a:defRPr sz="1600"/>
            </a:lvl1pPr>
            <a:lvl2pPr marL="742950" indent="-285750">
              <a:buFont typeface="Arial" panose="020B0604020202020204" pitchFamily="34" charset="0"/>
              <a:buChar char="•"/>
              <a:defRPr sz="1400"/>
            </a:lvl2pPr>
            <a:lvl3pPr marL="1085850" indent="-171450">
              <a:buFont typeface="Arial" panose="020B0604020202020204" pitchFamily="34" charset="0"/>
              <a:buChar char="•"/>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a:p>
            <a:pPr lvl="1"/>
            <a:r>
              <a:rPr lang="en-US"/>
              <a:t>Second level</a:t>
            </a:r>
          </a:p>
          <a:p>
            <a:pPr lvl="2"/>
            <a:r>
              <a:rPr lang="en-US"/>
              <a:t>Third level</a:t>
            </a:r>
          </a:p>
        </p:txBody>
      </p:sp>
      <p:sp>
        <p:nvSpPr>
          <p:cNvPr id="11" name="Text Placeholder 2"/>
          <p:cNvSpPr>
            <a:spLocks noGrp="1"/>
          </p:cNvSpPr>
          <p:nvPr>
            <p:ph type="body" idx="12"/>
          </p:nvPr>
        </p:nvSpPr>
        <p:spPr>
          <a:xfrm>
            <a:off x="706225" y="1273952"/>
            <a:ext cx="3380853" cy="362499"/>
          </a:xfrm>
          <a:prstGeom prst="rect">
            <a:avLst/>
          </a:prstGeom>
        </p:spPr>
        <p:txBody>
          <a:bodyPr anchor="b"/>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3"/>
          </p:nvPr>
        </p:nvSpPr>
        <p:spPr>
          <a:xfrm>
            <a:off x="4279688" y="1794124"/>
            <a:ext cx="3379787" cy="4217477"/>
          </a:xfrm>
          <a:prstGeom prst="rect">
            <a:avLst/>
          </a:prstGeom>
        </p:spPr>
        <p:txBody>
          <a:bodyPr/>
          <a:lstStyle>
            <a:lvl1pPr marL="285750" indent="-285750">
              <a:buFont typeface="Arial" panose="020B0604020202020204" pitchFamily="34" charset="0"/>
              <a:buChar char="•"/>
              <a:defRPr sz="1600"/>
            </a:lvl1pPr>
            <a:lvl2pPr marL="742950" indent="-285750">
              <a:buFont typeface="Arial" panose="020B0604020202020204" pitchFamily="34" charset="0"/>
              <a:buChar char="•"/>
              <a:defRPr sz="1400"/>
            </a:lvl2pPr>
            <a:lvl3pPr marL="1085850" indent="-171450">
              <a:buFont typeface="Arial" panose="020B0604020202020204" pitchFamily="34" charset="0"/>
              <a:buChar char="•"/>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a:p>
            <a:pPr lvl="1"/>
            <a:r>
              <a:rPr lang="en-US"/>
              <a:t>Second level</a:t>
            </a:r>
          </a:p>
          <a:p>
            <a:pPr lvl="2"/>
            <a:r>
              <a:rPr lang="en-US"/>
              <a:t>Third level</a:t>
            </a:r>
          </a:p>
        </p:txBody>
      </p:sp>
      <p:sp>
        <p:nvSpPr>
          <p:cNvPr id="17" name="Text Placeholder 2"/>
          <p:cNvSpPr>
            <a:spLocks noGrp="1"/>
          </p:cNvSpPr>
          <p:nvPr>
            <p:ph type="body" idx="14"/>
          </p:nvPr>
        </p:nvSpPr>
        <p:spPr>
          <a:xfrm>
            <a:off x="4278100" y="1273952"/>
            <a:ext cx="3380853" cy="362499"/>
          </a:xfrm>
          <a:prstGeom prst="rect">
            <a:avLst/>
          </a:prstGeom>
        </p:spPr>
        <p:txBody>
          <a:bodyPr anchor="b"/>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8" name="Text Placeholder 3"/>
          <p:cNvSpPr>
            <a:spLocks noGrp="1"/>
          </p:cNvSpPr>
          <p:nvPr>
            <p:ph type="body" sz="half" idx="15"/>
          </p:nvPr>
        </p:nvSpPr>
        <p:spPr>
          <a:xfrm>
            <a:off x="7822988" y="1794124"/>
            <a:ext cx="3379787" cy="4217477"/>
          </a:xfrm>
          <a:prstGeom prst="rect">
            <a:avLst/>
          </a:prstGeom>
        </p:spPr>
        <p:txBody>
          <a:bodyPr/>
          <a:lstStyle>
            <a:lvl1pPr marL="285750" indent="-285750">
              <a:buFont typeface="Arial" panose="020B0604020202020204" pitchFamily="34" charset="0"/>
              <a:buChar char="•"/>
              <a:defRPr sz="1600"/>
            </a:lvl1pPr>
            <a:lvl2pPr marL="742950" indent="-285750">
              <a:buFont typeface="Arial" panose="020B0604020202020204" pitchFamily="34" charset="0"/>
              <a:buChar char="•"/>
              <a:defRPr sz="1400"/>
            </a:lvl2pPr>
            <a:lvl3pPr marL="1085850" indent="-171450">
              <a:buFont typeface="Arial" panose="020B0604020202020204" pitchFamily="34" charset="0"/>
              <a:buChar char="•"/>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a:p>
            <a:pPr lvl="1"/>
            <a:r>
              <a:rPr lang="en-US"/>
              <a:t>Second level</a:t>
            </a:r>
          </a:p>
          <a:p>
            <a:pPr lvl="2"/>
            <a:r>
              <a:rPr lang="en-US"/>
              <a:t>Third level</a:t>
            </a:r>
          </a:p>
        </p:txBody>
      </p:sp>
      <p:sp>
        <p:nvSpPr>
          <p:cNvPr id="19" name="Text Placeholder 2"/>
          <p:cNvSpPr>
            <a:spLocks noGrp="1"/>
          </p:cNvSpPr>
          <p:nvPr>
            <p:ph type="body" idx="16"/>
          </p:nvPr>
        </p:nvSpPr>
        <p:spPr>
          <a:xfrm>
            <a:off x="7821400" y="1273952"/>
            <a:ext cx="3380853" cy="362499"/>
          </a:xfrm>
          <a:prstGeom prst="rect">
            <a:avLst/>
          </a:prstGeom>
        </p:spPr>
        <p:txBody>
          <a:bodyPr anchor="b"/>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Rectangle 19"/>
          <p:cNvSpPr/>
          <p:nvPr userDrawn="1"/>
        </p:nvSpPr>
        <p:spPr>
          <a:xfrm>
            <a:off x="0" y="0"/>
            <a:ext cx="12192000" cy="289249"/>
          </a:xfrm>
          <a:prstGeom prst="rect">
            <a:avLst/>
          </a:prstGeom>
          <a:gradFill flip="none" rotWithShape="1">
            <a:gsLst>
              <a:gs pos="0">
                <a:schemeClr val="tx1"/>
              </a:gs>
              <a:gs pos="100000">
                <a:schemeClr val="accent2"/>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p:cNvSpPr>
            <a:spLocks noGrp="1"/>
          </p:cNvSpPr>
          <p:nvPr>
            <p:ph type="title" hasCustomPrompt="1"/>
          </p:nvPr>
        </p:nvSpPr>
        <p:spPr>
          <a:xfrm>
            <a:off x="695325" y="474535"/>
            <a:ext cx="10526504" cy="627891"/>
          </a:xfrm>
          <a:prstGeom prst="rect">
            <a:avLst/>
          </a:prstGeom>
        </p:spPr>
        <p:txBody>
          <a:bodyPr/>
          <a:lstStyle>
            <a:lvl1pPr>
              <a:defRPr sz="4000" b="1"/>
            </a:lvl1pPr>
          </a:lstStyle>
          <a:p>
            <a:r>
              <a:rPr lang="en-US"/>
              <a:t>CLICK TO EDIT MASTER TITLE STYLE</a:t>
            </a:r>
          </a:p>
        </p:txBody>
      </p:sp>
      <p:pic>
        <p:nvPicPr>
          <p:cNvPr id="21" name="Picture 2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36775" y="6220947"/>
            <a:ext cx="1150891" cy="460356"/>
          </a:xfrm>
          <a:prstGeom prst="rect">
            <a:avLst/>
          </a:prstGeom>
        </p:spPr>
      </p:pic>
    </p:spTree>
    <p:extLst>
      <p:ext uri="{BB962C8B-B14F-4D97-AF65-F5344CB8AC3E}">
        <p14:creationId xmlns:p14="http://schemas.microsoft.com/office/powerpoint/2010/main" val="76845891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hank you slide">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871" y="483813"/>
            <a:ext cx="12184258" cy="4797552"/>
          </a:xfrm>
          <a:prstGeom prst="rect">
            <a:avLst/>
          </a:prstGeom>
        </p:spPr>
      </p:pic>
      <p:pic>
        <p:nvPicPr>
          <p:cNvPr id="3" name="Picture 2">
            <a:hlinkClick r:id="rId3"/>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05509" y="6174297"/>
            <a:ext cx="385894" cy="385894"/>
          </a:xfrm>
          <a:prstGeom prst="rect">
            <a:avLst/>
          </a:prstGeom>
        </p:spPr>
      </p:pic>
      <p:pic>
        <p:nvPicPr>
          <p:cNvPr id="4" name="Picture 3">
            <a:hlinkClick r:id="rId5"/>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296758" y="6174297"/>
            <a:ext cx="385894" cy="385894"/>
          </a:xfrm>
          <a:prstGeom prst="rect">
            <a:avLst/>
          </a:prstGeom>
        </p:spPr>
      </p:pic>
      <p:pic>
        <p:nvPicPr>
          <p:cNvPr id="5" name="Picture 4">
            <a:hlinkClick r:id="rId7"/>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2479256" y="6174297"/>
            <a:ext cx="385894" cy="385894"/>
          </a:xfrm>
          <a:prstGeom prst="rect">
            <a:avLst/>
          </a:prstGeom>
        </p:spPr>
      </p:pic>
      <p:pic>
        <p:nvPicPr>
          <p:cNvPr id="8" name="Picture 7">
            <a:hlinkClick r:id="rId9"/>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1888007" y="6174297"/>
            <a:ext cx="385894" cy="385894"/>
          </a:xfrm>
          <a:prstGeom prst="rect">
            <a:avLst/>
          </a:prstGeom>
        </p:spPr>
      </p:pic>
      <p:sp>
        <p:nvSpPr>
          <p:cNvPr id="7" name="Title 6"/>
          <p:cNvSpPr>
            <a:spLocks noGrp="1"/>
          </p:cNvSpPr>
          <p:nvPr>
            <p:ph type="title" hasCustomPrompt="1"/>
          </p:nvPr>
        </p:nvSpPr>
        <p:spPr>
          <a:xfrm>
            <a:off x="705509" y="1937893"/>
            <a:ext cx="10515600" cy="1325563"/>
          </a:xfrm>
          <a:prstGeom prst="rect">
            <a:avLst/>
          </a:prstGeom>
        </p:spPr>
        <p:txBody>
          <a:bodyPr/>
          <a:lstStyle>
            <a:lvl1pPr>
              <a:defRPr b="1">
                <a:solidFill>
                  <a:schemeClr val="bg1"/>
                </a:solidFill>
              </a:defRPr>
            </a:lvl1pPr>
          </a:lstStyle>
          <a:p>
            <a:r>
              <a:rPr lang="en-US"/>
              <a:t>CLICK TO EDIT MASTER TITLE STYLE</a:t>
            </a:r>
          </a:p>
        </p:txBody>
      </p:sp>
      <p:pic>
        <p:nvPicPr>
          <p:cNvPr id="12" name="Picture 11"/>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10236775" y="6220947"/>
            <a:ext cx="1150891" cy="460356"/>
          </a:xfrm>
          <a:prstGeom prst="rect">
            <a:avLst/>
          </a:prstGeom>
        </p:spPr>
      </p:pic>
    </p:spTree>
    <p:extLst>
      <p:ext uri="{BB962C8B-B14F-4D97-AF65-F5344CB8AC3E}">
        <p14:creationId xmlns:p14="http://schemas.microsoft.com/office/powerpoint/2010/main" val="2507183542"/>
      </p:ext>
    </p:extLst>
  </p:cSld>
  <p:clrMapOvr>
    <a:masterClrMapping/>
  </p:clrMapOvr>
  <p:extLst>
    <p:ext uri="{DCECCB84-F9BA-43D5-87BE-67443E8EF086}">
      <p15:sldGuideLst xmlns:p15="http://schemas.microsoft.com/office/powerpoint/2012/main">
        <p15:guide id="1" orient="horz" pos="4133">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2_Text no logo">
    <p:spTree>
      <p:nvGrpSpPr>
        <p:cNvPr id="1" name=""/>
        <p:cNvGrpSpPr/>
        <p:nvPr/>
      </p:nvGrpSpPr>
      <p:grpSpPr>
        <a:xfrm>
          <a:off x="0" y="0"/>
          <a:ext cx="0" cy="0"/>
          <a:chOff x="0" y="0"/>
          <a:chExt cx="0" cy="0"/>
        </a:xfrm>
      </p:grpSpPr>
      <p:sp>
        <p:nvSpPr>
          <p:cNvPr id="2" name="Title 1"/>
          <p:cNvSpPr>
            <a:spLocks noGrp="1"/>
          </p:cNvSpPr>
          <p:nvPr>
            <p:ph type="title"/>
          </p:nvPr>
        </p:nvSpPr>
        <p:spPr>
          <a:xfrm>
            <a:off x="695325" y="446923"/>
            <a:ext cx="10515600" cy="526743"/>
          </a:xfrm>
          <a:prstGeom prst="rect">
            <a:avLst/>
          </a:prstGeom>
        </p:spPr>
        <p:txBody>
          <a:bodyPr>
            <a:noAutofit/>
          </a:bodyPr>
          <a:lstStyle>
            <a:lvl1pPr>
              <a:defRPr sz="4000" b="1" cap="all" baseline="0">
                <a:solidFill>
                  <a:schemeClr val="bg2"/>
                </a:solidFill>
              </a:defRPr>
            </a:lvl1pPr>
          </a:lstStyle>
          <a:p>
            <a:r>
              <a:rPr lang="en-US"/>
              <a:t>Click to edit Master title style</a:t>
            </a:r>
          </a:p>
        </p:txBody>
      </p:sp>
      <p:sp>
        <p:nvSpPr>
          <p:cNvPr id="7" name="Rectangle 6"/>
          <p:cNvSpPr/>
          <p:nvPr userDrawn="1"/>
        </p:nvSpPr>
        <p:spPr>
          <a:xfrm>
            <a:off x="0" y="0"/>
            <a:ext cx="12192000" cy="289249"/>
          </a:xfrm>
          <a:prstGeom prst="rect">
            <a:avLst/>
          </a:prstGeom>
          <a:gradFill flip="none" rotWithShape="1">
            <a:gsLst>
              <a:gs pos="0">
                <a:schemeClr val="bg2"/>
              </a:gs>
              <a:gs pos="100000">
                <a:schemeClr val="accent2"/>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Tree>
    <p:extLst>
      <p:ext uri="{BB962C8B-B14F-4D97-AF65-F5344CB8AC3E}">
        <p14:creationId xmlns:p14="http://schemas.microsoft.com/office/powerpoint/2010/main" val="2432257610"/>
      </p:ext>
    </p:extLst>
  </p:cSld>
  <p:clrMapOvr>
    <a:masterClrMapping/>
  </p:clrMapOvr>
  <p:extLst>
    <p:ext uri="{DCECCB84-F9BA-43D5-87BE-67443E8EF086}">
      <p15:sldGuideLst xmlns:p15="http://schemas.microsoft.com/office/powerpoint/2012/main">
        <p15:guide id="1" orient="horz" pos="799">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ext">
    <p:spTree>
      <p:nvGrpSpPr>
        <p:cNvPr id="1" name=""/>
        <p:cNvGrpSpPr/>
        <p:nvPr/>
      </p:nvGrpSpPr>
      <p:grpSpPr>
        <a:xfrm>
          <a:off x="0" y="0"/>
          <a:ext cx="0" cy="0"/>
          <a:chOff x="0" y="0"/>
          <a:chExt cx="0" cy="0"/>
        </a:xfrm>
      </p:grpSpPr>
      <p:sp>
        <p:nvSpPr>
          <p:cNvPr id="2" name="Title 1"/>
          <p:cNvSpPr>
            <a:spLocks noGrp="1"/>
          </p:cNvSpPr>
          <p:nvPr>
            <p:ph type="title"/>
          </p:nvPr>
        </p:nvSpPr>
        <p:spPr>
          <a:xfrm>
            <a:off x="695325" y="446923"/>
            <a:ext cx="10515600" cy="526743"/>
          </a:xfrm>
          <a:prstGeom prst="rect">
            <a:avLst/>
          </a:prstGeom>
        </p:spPr>
        <p:txBody>
          <a:bodyPr>
            <a:noAutofit/>
          </a:bodyPr>
          <a:lstStyle>
            <a:lvl1pPr>
              <a:defRPr sz="4000" b="1" cap="all" baseline="0"/>
            </a:lvl1pPr>
          </a:lstStyle>
          <a:p>
            <a:r>
              <a:rPr lang="en-US"/>
              <a:t>Click to edit Master title style</a:t>
            </a:r>
          </a:p>
        </p:txBody>
      </p:sp>
      <p:sp>
        <p:nvSpPr>
          <p:cNvPr id="3" name="Content Placeholder 2"/>
          <p:cNvSpPr>
            <a:spLocks noGrp="1"/>
          </p:cNvSpPr>
          <p:nvPr>
            <p:ph idx="1"/>
          </p:nvPr>
        </p:nvSpPr>
        <p:spPr>
          <a:xfrm>
            <a:off x="695325" y="1258349"/>
            <a:ext cx="10515600" cy="4701018"/>
          </a:xfrm>
          <a:prstGeom prst="rect">
            <a:avLst/>
          </a:prstGeom>
        </p:spPr>
        <p:txBody>
          <a:bodyPr/>
          <a:lstStyle>
            <a:lvl1pPr marL="228600" indent="-228600">
              <a:buClr>
                <a:schemeClr val="tx1"/>
              </a:buClr>
              <a:buSzPct val="100000"/>
              <a:buFont typeface="Arial" panose="020B0604020202020204" pitchFamily="34" charset="0"/>
              <a:buChar char="•"/>
              <a:defRPr>
                <a:solidFill>
                  <a:schemeClr val="tx2"/>
                </a:solidFill>
              </a:defRPr>
            </a:lvl1pPr>
            <a:lvl2pPr marL="685800" indent="-228600">
              <a:buClr>
                <a:schemeClr val="tx1"/>
              </a:buClr>
              <a:buFont typeface="Arial" panose="020B0604020202020204" pitchFamily="34" charset="0"/>
              <a:buChar char="•"/>
              <a:defRPr>
                <a:solidFill>
                  <a:schemeClr val="tx2"/>
                </a:solidFill>
              </a:defRPr>
            </a:lvl2pPr>
            <a:lvl3pPr marL="1143000" indent="-228600">
              <a:buClr>
                <a:schemeClr val="tx1"/>
              </a:buClr>
              <a:buFont typeface="Arial" panose="020B0604020202020204" pitchFamily="34" charset="0"/>
              <a:buChar char="•"/>
              <a:defRPr>
                <a:solidFill>
                  <a:schemeClr val="tx2"/>
                </a:solidFill>
              </a:defRPr>
            </a:lvl3pPr>
            <a:lvl4pPr>
              <a:buClr>
                <a:schemeClr val="tx1"/>
              </a:buClr>
              <a:defRPr>
                <a:solidFill>
                  <a:schemeClr val="tx2"/>
                </a:solidFill>
              </a:defRPr>
            </a:lvl4pPr>
            <a:lvl5pPr>
              <a:buClr>
                <a:schemeClr val="tx1"/>
              </a:buClr>
              <a:defRPr>
                <a:solidFill>
                  <a:schemeClr val="tx2"/>
                </a:solidFill>
              </a:defRPr>
            </a:lvl5pPr>
          </a:lstStyle>
          <a:p>
            <a:pPr lvl="0"/>
            <a:r>
              <a:rPr lang="en-US"/>
              <a:t>Click to edit Master text styles</a:t>
            </a:r>
          </a:p>
          <a:p>
            <a:pPr lvl="1"/>
            <a:r>
              <a:rPr lang="en-US"/>
              <a:t>Second level</a:t>
            </a:r>
          </a:p>
          <a:p>
            <a:pPr lvl="2"/>
            <a:r>
              <a:rPr lang="en-US"/>
              <a:t>Third level</a:t>
            </a:r>
          </a:p>
        </p:txBody>
      </p:sp>
      <p:sp>
        <p:nvSpPr>
          <p:cNvPr id="9" name="Date Placeholder 9"/>
          <p:cNvSpPr>
            <a:spLocks noGrp="1"/>
          </p:cNvSpPr>
          <p:nvPr>
            <p:ph type="dt" sz="half" idx="10"/>
          </p:nvPr>
        </p:nvSpPr>
        <p:spPr>
          <a:xfrm>
            <a:off x="695325" y="6356350"/>
            <a:ext cx="2743200" cy="205317"/>
          </a:xfrm>
          <a:prstGeom prst="rect">
            <a:avLst/>
          </a:prstGeom>
        </p:spPr>
        <p:txBody>
          <a:bodyPr/>
          <a:lstStyle>
            <a:lvl1pPr marL="0" marR="0" indent="0" algn="l" defTabSz="914400" rtl="0" eaLnBrk="1" fontAlgn="auto" latinLnBrk="0" hangingPunct="1">
              <a:lnSpc>
                <a:spcPct val="100000"/>
              </a:lnSpc>
              <a:spcBef>
                <a:spcPts val="0"/>
              </a:spcBef>
              <a:spcAft>
                <a:spcPts val="0"/>
              </a:spcAft>
              <a:buClrTx/>
              <a:buSzTx/>
              <a:buFontTx/>
              <a:buNone/>
              <a:tabLst/>
              <a:defRPr sz="1000">
                <a:solidFill>
                  <a:schemeClr val="tx2"/>
                </a:solidFill>
              </a:defRPr>
            </a:lvl1pPr>
          </a:lstStyle>
          <a:p>
            <a:fld id="{38B47C28-1AF1-4B98-A9A8-2E8452DE56C5}" type="slidenum">
              <a:rPr lang="en-US" smtClean="0"/>
              <a:pPr/>
              <a:t>‹#›</a:t>
            </a:fld>
            <a:r>
              <a:rPr lang="en-US"/>
              <a:t> | Confidential</a:t>
            </a:r>
          </a:p>
        </p:txBody>
      </p:sp>
      <p:sp>
        <p:nvSpPr>
          <p:cNvPr id="10" name="Rectangle 9"/>
          <p:cNvSpPr/>
          <p:nvPr/>
        </p:nvSpPr>
        <p:spPr>
          <a:xfrm>
            <a:off x="0" y="0"/>
            <a:ext cx="12192000" cy="289249"/>
          </a:xfrm>
          <a:prstGeom prst="rect">
            <a:avLst/>
          </a:prstGeom>
          <a:gradFill flip="none" rotWithShape="1">
            <a:gsLst>
              <a:gs pos="0">
                <a:schemeClr val="tx1"/>
              </a:gs>
              <a:gs pos="100000">
                <a:schemeClr val="accent2"/>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36775" y="6220947"/>
            <a:ext cx="1150891" cy="460356"/>
          </a:xfrm>
          <a:prstGeom prst="rect">
            <a:avLst/>
          </a:prstGeom>
        </p:spPr>
      </p:pic>
    </p:spTree>
    <p:extLst>
      <p:ext uri="{BB962C8B-B14F-4D97-AF65-F5344CB8AC3E}">
        <p14:creationId xmlns:p14="http://schemas.microsoft.com/office/powerpoint/2010/main" val="1708026693"/>
      </p:ext>
    </p:extLst>
  </p:cSld>
  <p:clrMapOvr>
    <a:masterClrMapping/>
  </p:clrMapOvr>
  <p:extLst>
    <p:ext uri="{DCECCB84-F9BA-43D5-87BE-67443E8EF086}">
      <p15:sldGuideLst xmlns:p15="http://schemas.microsoft.com/office/powerpoint/2012/main">
        <p15:guide id="1" orient="horz" pos="799">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2_Negative Text">
    <p:spTree>
      <p:nvGrpSpPr>
        <p:cNvPr id="1" name=""/>
        <p:cNvGrpSpPr/>
        <p:nvPr/>
      </p:nvGrpSpPr>
      <p:grpSpPr>
        <a:xfrm>
          <a:off x="0" y="0"/>
          <a:ext cx="0" cy="0"/>
          <a:chOff x="0" y="0"/>
          <a:chExt cx="0" cy="0"/>
        </a:xfrm>
      </p:grpSpPr>
      <p:sp>
        <p:nvSpPr>
          <p:cNvPr id="4" name="Rectangle 3"/>
          <p:cNvSpPr/>
          <p:nvPr/>
        </p:nvSpPr>
        <p:spPr>
          <a:xfrm>
            <a:off x="0" y="264870"/>
            <a:ext cx="12192000" cy="567011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695325" y="1268414"/>
            <a:ext cx="10515600" cy="4478045"/>
          </a:xfrm>
          <a:prstGeom prst="rect">
            <a:avLst/>
          </a:prstGeom>
        </p:spPr>
        <p:txBody>
          <a:bodyPr/>
          <a:lstStyle>
            <a:lvl1pPr marL="228600" indent="-228600">
              <a:buClr>
                <a:schemeClr val="bg1"/>
              </a:buClr>
              <a:buFont typeface="Arial" panose="020B0604020202020204" pitchFamily="34" charset="0"/>
              <a:buChar char="•"/>
              <a:defRPr>
                <a:solidFill>
                  <a:schemeClr val="bg1"/>
                </a:solidFill>
              </a:defRPr>
            </a:lvl1pPr>
            <a:lvl2pPr marL="685800" indent="-228600">
              <a:buClr>
                <a:schemeClr val="bg1"/>
              </a:buClr>
              <a:buFont typeface="Arial" panose="020B0604020202020204" pitchFamily="34" charset="0"/>
              <a:buChar char="•"/>
              <a:defRPr>
                <a:solidFill>
                  <a:schemeClr val="bg1"/>
                </a:solidFill>
              </a:defRPr>
            </a:lvl2pPr>
            <a:lvl3pPr marL="1143000" indent="-228600">
              <a:buClr>
                <a:schemeClr val="bg1"/>
              </a:buClr>
              <a:buFont typeface="Arial" panose="020B0604020202020204" pitchFamily="34" charset="0"/>
              <a:buChar cha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p:txBody>
      </p:sp>
      <p:sp>
        <p:nvSpPr>
          <p:cNvPr id="12" name="Date Placeholder 9"/>
          <p:cNvSpPr>
            <a:spLocks noGrp="1"/>
          </p:cNvSpPr>
          <p:nvPr>
            <p:ph type="dt" sz="half" idx="10"/>
          </p:nvPr>
        </p:nvSpPr>
        <p:spPr>
          <a:xfrm>
            <a:off x="695325" y="6356350"/>
            <a:ext cx="2743200" cy="205317"/>
          </a:xfrm>
          <a:prstGeom prst="rect">
            <a:avLst/>
          </a:prstGeom>
        </p:spPr>
        <p:txBody>
          <a:bodyPr/>
          <a:lstStyle>
            <a:lvl1pPr marL="0" marR="0" indent="0" algn="l" defTabSz="914400" rtl="0" eaLnBrk="1" fontAlgn="auto" latinLnBrk="0" hangingPunct="1">
              <a:lnSpc>
                <a:spcPct val="100000"/>
              </a:lnSpc>
              <a:spcBef>
                <a:spcPts val="0"/>
              </a:spcBef>
              <a:spcAft>
                <a:spcPts val="0"/>
              </a:spcAft>
              <a:buClrTx/>
              <a:buSzTx/>
              <a:buFontTx/>
              <a:buNone/>
              <a:tabLst/>
              <a:defRPr sz="1000">
                <a:solidFill>
                  <a:schemeClr val="tx2"/>
                </a:solidFill>
              </a:defRPr>
            </a:lvl1pPr>
          </a:lstStyle>
          <a:p>
            <a:fld id="{38B47C28-1AF1-4B98-A9A8-2E8452DE56C5}" type="slidenum">
              <a:rPr lang="en-US" smtClean="0"/>
              <a:pPr/>
              <a:t>‹#›</a:t>
            </a:fld>
            <a:r>
              <a:rPr lang="en-US"/>
              <a:t> | Confidential</a:t>
            </a:r>
          </a:p>
        </p:txBody>
      </p:sp>
      <p:sp>
        <p:nvSpPr>
          <p:cNvPr id="9" name="Rectangle 8"/>
          <p:cNvSpPr/>
          <p:nvPr/>
        </p:nvSpPr>
        <p:spPr>
          <a:xfrm>
            <a:off x="0" y="0"/>
            <a:ext cx="12192000" cy="289249"/>
          </a:xfrm>
          <a:prstGeom prst="rect">
            <a:avLst/>
          </a:prstGeom>
          <a:gradFill flip="none" rotWithShape="1">
            <a:gsLst>
              <a:gs pos="0">
                <a:schemeClr val="tx1"/>
              </a:gs>
              <a:gs pos="100000">
                <a:schemeClr val="accent2"/>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p:cNvSpPr>
            <a:spLocks noGrp="1"/>
          </p:cNvSpPr>
          <p:nvPr>
            <p:ph type="title" hasCustomPrompt="1"/>
          </p:nvPr>
        </p:nvSpPr>
        <p:spPr>
          <a:xfrm>
            <a:off x="695325" y="474535"/>
            <a:ext cx="10526504" cy="627891"/>
          </a:xfrm>
          <a:prstGeom prst="rect">
            <a:avLst/>
          </a:prstGeom>
        </p:spPr>
        <p:txBody>
          <a:bodyPr/>
          <a:lstStyle>
            <a:lvl1pPr>
              <a:defRPr sz="4000" b="1">
                <a:solidFill>
                  <a:schemeClr val="bg1"/>
                </a:solidFill>
              </a:defRPr>
            </a:lvl1pPr>
          </a:lstStyle>
          <a:p>
            <a:r>
              <a:rPr lang="en-US"/>
              <a:t>CLICK TO EDIT MASTER TITLE STYLE</a:t>
            </a:r>
          </a:p>
        </p:txBody>
      </p:sp>
      <p:pic>
        <p:nvPicPr>
          <p:cNvPr id="13" name="Picture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36775" y="6220947"/>
            <a:ext cx="1150891" cy="460356"/>
          </a:xfrm>
          <a:prstGeom prst="rect">
            <a:avLst/>
          </a:prstGeom>
        </p:spPr>
      </p:pic>
    </p:spTree>
    <p:extLst>
      <p:ext uri="{BB962C8B-B14F-4D97-AF65-F5344CB8AC3E}">
        <p14:creationId xmlns:p14="http://schemas.microsoft.com/office/powerpoint/2010/main" val="3888089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able">
    <p:spTree>
      <p:nvGrpSpPr>
        <p:cNvPr id="1" name=""/>
        <p:cNvGrpSpPr/>
        <p:nvPr/>
      </p:nvGrpSpPr>
      <p:grpSpPr>
        <a:xfrm>
          <a:off x="0" y="0"/>
          <a:ext cx="0" cy="0"/>
          <a:chOff x="0" y="0"/>
          <a:chExt cx="0" cy="0"/>
        </a:xfrm>
      </p:grpSpPr>
      <p:sp>
        <p:nvSpPr>
          <p:cNvPr id="10" name="Date Placeholder 9"/>
          <p:cNvSpPr>
            <a:spLocks noGrp="1"/>
          </p:cNvSpPr>
          <p:nvPr>
            <p:ph type="dt" sz="half" idx="11"/>
          </p:nvPr>
        </p:nvSpPr>
        <p:spPr>
          <a:xfrm>
            <a:off x="695325" y="6356350"/>
            <a:ext cx="2743200" cy="205317"/>
          </a:xfrm>
          <a:prstGeom prst="rect">
            <a:avLst/>
          </a:prstGeom>
        </p:spPr>
        <p:txBody>
          <a:bodyPr/>
          <a:lstStyle>
            <a:lvl1pPr marL="0" marR="0" indent="0" algn="l" defTabSz="914400" rtl="0" eaLnBrk="1" fontAlgn="auto" latinLnBrk="0" hangingPunct="1">
              <a:lnSpc>
                <a:spcPct val="100000"/>
              </a:lnSpc>
              <a:spcBef>
                <a:spcPts val="0"/>
              </a:spcBef>
              <a:spcAft>
                <a:spcPts val="0"/>
              </a:spcAft>
              <a:buClrTx/>
              <a:buSzTx/>
              <a:buFontTx/>
              <a:buNone/>
              <a:tabLst/>
              <a:defRPr sz="1000">
                <a:solidFill>
                  <a:schemeClr val="tx2"/>
                </a:solidFill>
              </a:defRPr>
            </a:lvl1pPr>
          </a:lstStyle>
          <a:p>
            <a:fld id="{38B47C28-1AF1-4B98-A9A8-2E8452DE56C5}" type="slidenum">
              <a:rPr lang="en-US" smtClean="0"/>
              <a:pPr/>
              <a:t>‹#›</a:t>
            </a:fld>
            <a:r>
              <a:rPr lang="en-US"/>
              <a:t> | Confidential</a:t>
            </a:r>
          </a:p>
        </p:txBody>
      </p:sp>
      <p:sp>
        <p:nvSpPr>
          <p:cNvPr id="11" name="Rectangle 10"/>
          <p:cNvSpPr/>
          <p:nvPr/>
        </p:nvSpPr>
        <p:spPr>
          <a:xfrm>
            <a:off x="0" y="0"/>
            <a:ext cx="12192000" cy="289249"/>
          </a:xfrm>
          <a:prstGeom prst="rect">
            <a:avLst/>
          </a:prstGeom>
          <a:gradFill flip="none" rotWithShape="1">
            <a:gsLst>
              <a:gs pos="0">
                <a:schemeClr val="tx1"/>
              </a:gs>
              <a:gs pos="100000">
                <a:schemeClr val="accent2"/>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able Placeholder 4"/>
          <p:cNvSpPr>
            <a:spLocks noGrp="1"/>
          </p:cNvSpPr>
          <p:nvPr>
            <p:ph type="tbl" sz="quarter" idx="13"/>
          </p:nvPr>
        </p:nvSpPr>
        <p:spPr>
          <a:xfrm>
            <a:off x="717550" y="1268413"/>
            <a:ext cx="10515600" cy="4384675"/>
          </a:xfrm>
          <a:prstGeom prst="rect">
            <a:avLst/>
          </a:prstGeom>
        </p:spPr>
        <p:txBody>
          <a:bodyPr/>
          <a:lstStyle/>
          <a:p>
            <a:r>
              <a:rPr lang="en-US"/>
              <a:t>Click icon to add table</a:t>
            </a:r>
          </a:p>
        </p:txBody>
      </p:sp>
      <p:sp>
        <p:nvSpPr>
          <p:cNvPr id="12" name="Title 1"/>
          <p:cNvSpPr>
            <a:spLocks noGrp="1"/>
          </p:cNvSpPr>
          <p:nvPr>
            <p:ph type="title" hasCustomPrompt="1"/>
          </p:nvPr>
        </p:nvSpPr>
        <p:spPr>
          <a:xfrm>
            <a:off x="695325" y="474535"/>
            <a:ext cx="10526504" cy="627891"/>
          </a:xfrm>
          <a:prstGeom prst="rect">
            <a:avLst/>
          </a:prstGeom>
        </p:spPr>
        <p:txBody>
          <a:bodyPr/>
          <a:lstStyle>
            <a:lvl1pPr>
              <a:defRPr sz="4000" b="1"/>
            </a:lvl1pPr>
          </a:lstStyle>
          <a:p>
            <a:r>
              <a:rPr lang="en-US"/>
              <a:t>CLICK TO EDIT MASTER TITLE STYLE</a:t>
            </a:r>
          </a:p>
        </p:txBody>
      </p:sp>
      <p:pic>
        <p:nvPicPr>
          <p:cNvPr id="13" name="Picture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36775" y="6220947"/>
            <a:ext cx="1150891" cy="460356"/>
          </a:xfrm>
          <a:prstGeom prst="rect">
            <a:avLst/>
          </a:prstGeom>
        </p:spPr>
      </p:pic>
    </p:spTree>
    <p:extLst>
      <p:ext uri="{BB962C8B-B14F-4D97-AF65-F5344CB8AC3E}">
        <p14:creationId xmlns:p14="http://schemas.microsoft.com/office/powerpoint/2010/main" val="40780546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Chart">
    <p:spTree>
      <p:nvGrpSpPr>
        <p:cNvPr id="1" name=""/>
        <p:cNvGrpSpPr/>
        <p:nvPr/>
      </p:nvGrpSpPr>
      <p:grpSpPr>
        <a:xfrm>
          <a:off x="0" y="0"/>
          <a:ext cx="0" cy="0"/>
          <a:chOff x="0" y="0"/>
          <a:chExt cx="0" cy="0"/>
        </a:xfrm>
      </p:grpSpPr>
      <p:sp>
        <p:nvSpPr>
          <p:cNvPr id="10" name="Date Placeholder 9"/>
          <p:cNvSpPr>
            <a:spLocks noGrp="1"/>
          </p:cNvSpPr>
          <p:nvPr>
            <p:ph type="dt" sz="half" idx="11"/>
          </p:nvPr>
        </p:nvSpPr>
        <p:spPr>
          <a:xfrm>
            <a:off x="695325" y="6356350"/>
            <a:ext cx="2743200" cy="205317"/>
          </a:xfrm>
          <a:prstGeom prst="rect">
            <a:avLst/>
          </a:prstGeom>
        </p:spPr>
        <p:txBody>
          <a:bodyPr/>
          <a:lstStyle>
            <a:lvl1pPr marL="0" marR="0" indent="0" algn="l" defTabSz="914400" rtl="0" eaLnBrk="1" fontAlgn="auto" latinLnBrk="0" hangingPunct="1">
              <a:lnSpc>
                <a:spcPct val="100000"/>
              </a:lnSpc>
              <a:spcBef>
                <a:spcPts val="0"/>
              </a:spcBef>
              <a:spcAft>
                <a:spcPts val="0"/>
              </a:spcAft>
              <a:buClrTx/>
              <a:buSzTx/>
              <a:buFontTx/>
              <a:buNone/>
              <a:tabLst/>
              <a:defRPr sz="1000">
                <a:solidFill>
                  <a:schemeClr val="tx2"/>
                </a:solidFill>
              </a:defRPr>
            </a:lvl1pPr>
          </a:lstStyle>
          <a:p>
            <a:fld id="{38B47C28-1AF1-4B98-A9A8-2E8452DE56C5}" type="slidenum">
              <a:rPr lang="en-US" smtClean="0"/>
              <a:pPr/>
              <a:t>‹#›</a:t>
            </a:fld>
            <a:r>
              <a:rPr lang="en-US"/>
              <a:t> | Confidential</a:t>
            </a:r>
          </a:p>
        </p:txBody>
      </p:sp>
      <p:sp>
        <p:nvSpPr>
          <p:cNvPr id="11" name="Rectangle 10"/>
          <p:cNvSpPr/>
          <p:nvPr/>
        </p:nvSpPr>
        <p:spPr>
          <a:xfrm>
            <a:off x="0" y="0"/>
            <a:ext cx="12192000" cy="289249"/>
          </a:xfrm>
          <a:prstGeom prst="rect">
            <a:avLst/>
          </a:prstGeom>
          <a:gradFill flip="none" rotWithShape="1">
            <a:gsLst>
              <a:gs pos="0">
                <a:schemeClr val="tx1"/>
              </a:gs>
              <a:gs pos="100000">
                <a:schemeClr val="accent2"/>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hart Placeholder 2"/>
          <p:cNvSpPr>
            <a:spLocks noGrp="1"/>
          </p:cNvSpPr>
          <p:nvPr>
            <p:ph type="chart" sz="quarter" idx="12"/>
          </p:nvPr>
        </p:nvSpPr>
        <p:spPr>
          <a:xfrm>
            <a:off x="5679931" y="1268413"/>
            <a:ext cx="5553854" cy="4485842"/>
          </a:xfrm>
          <a:prstGeom prst="rect">
            <a:avLst/>
          </a:prstGeom>
        </p:spPr>
        <p:txBody>
          <a:bodyPr/>
          <a:lstStyle/>
          <a:p>
            <a:r>
              <a:rPr lang="en-US"/>
              <a:t>Click icon to add chart</a:t>
            </a:r>
          </a:p>
        </p:txBody>
      </p:sp>
      <p:sp>
        <p:nvSpPr>
          <p:cNvPr id="5" name="Text Placeholder 4"/>
          <p:cNvSpPr>
            <a:spLocks noGrp="1"/>
          </p:cNvSpPr>
          <p:nvPr>
            <p:ph type="body" sz="quarter" idx="13"/>
          </p:nvPr>
        </p:nvSpPr>
        <p:spPr>
          <a:xfrm>
            <a:off x="717550" y="1268413"/>
            <a:ext cx="4694238" cy="4486275"/>
          </a:xfrm>
          <a:prstGeom prst="rect">
            <a:avLst/>
          </a:prstGeom>
        </p:spPr>
        <p:txBody>
          <a:bodyPr/>
          <a:lstStyle>
            <a:lvl1pPr>
              <a:defRPr/>
            </a:lvl1pPr>
          </a:lstStyle>
          <a:p>
            <a:pPr lvl="0"/>
            <a:r>
              <a:rPr lang="en-US"/>
              <a:t>Click to edit Master text styles</a:t>
            </a:r>
          </a:p>
          <a:p>
            <a:pPr lvl="1"/>
            <a:r>
              <a:rPr lang="en-US"/>
              <a:t>Second level</a:t>
            </a:r>
          </a:p>
        </p:txBody>
      </p:sp>
      <p:sp>
        <p:nvSpPr>
          <p:cNvPr id="12" name="Title 1"/>
          <p:cNvSpPr>
            <a:spLocks noGrp="1"/>
          </p:cNvSpPr>
          <p:nvPr>
            <p:ph type="title" hasCustomPrompt="1"/>
          </p:nvPr>
        </p:nvSpPr>
        <p:spPr>
          <a:xfrm>
            <a:off x="695325" y="474535"/>
            <a:ext cx="10526504" cy="627891"/>
          </a:xfrm>
          <a:prstGeom prst="rect">
            <a:avLst/>
          </a:prstGeom>
        </p:spPr>
        <p:txBody>
          <a:bodyPr/>
          <a:lstStyle>
            <a:lvl1pPr>
              <a:defRPr sz="4000" b="1"/>
            </a:lvl1pPr>
          </a:lstStyle>
          <a:p>
            <a:r>
              <a:rPr lang="en-US"/>
              <a:t>CLICK TO EDIT MASTER TITLE STYLE</a:t>
            </a:r>
          </a:p>
        </p:txBody>
      </p:sp>
      <p:pic>
        <p:nvPicPr>
          <p:cNvPr id="13" name="Picture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36775" y="6220947"/>
            <a:ext cx="1150891" cy="460356"/>
          </a:xfrm>
          <a:prstGeom prst="rect">
            <a:avLst/>
          </a:prstGeom>
        </p:spPr>
      </p:pic>
    </p:spTree>
    <p:extLst>
      <p:ext uri="{BB962C8B-B14F-4D97-AF65-F5344CB8AC3E}">
        <p14:creationId xmlns:p14="http://schemas.microsoft.com/office/powerpoint/2010/main" val="17642910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5040313" y="1272651"/>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696913" y="1923526"/>
            <a:ext cx="3932237" cy="42306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5" name="Date Placeholder 9"/>
          <p:cNvSpPr>
            <a:spLocks noGrp="1"/>
          </p:cNvSpPr>
          <p:nvPr>
            <p:ph type="dt" sz="half" idx="10"/>
          </p:nvPr>
        </p:nvSpPr>
        <p:spPr>
          <a:xfrm>
            <a:off x="698306" y="6356350"/>
            <a:ext cx="2743200" cy="205317"/>
          </a:xfrm>
          <a:prstGeom prst="rect">
            <a:avLst/>
          </a:prstGeom>
        </p:spPr>
        <p:txBody>
          <a:bodyPr/>
          <a:lstStyle>
            <a:lvl1pPr marL="0" marR="0" indent="0" algn="l" defTabSz="914400" rtl="0" eaLnBrk="1" fontAlgn="auto" latinLnBrk="0" hangingPunct="1">
              <a:lnSpc>
                <a:spcPct val="100000"/>
              </a:lnSpc>
              <a:spcBef>
                <a:spcPts val="0"/>
              </a:spcBef>
              <a:spcAft>
                <a:spcPts val="0"/>
              </a:spcAft>
              <a:buClrTx/>
              <a:buSzTx/>
              <a:buFontTx/>
              <a:buNone/>
              <a:tabLst/>
              <a:defRPr sz="1000">
                <a:solidFill>
                  <a:schemeClr val="tx2"/>
                </a:solidFill>
              </a:defRPr>
            </a:lvl1pPr>
          </a:lstStyle>
          <a:p>
            <a:fld id="{38B47C28-1AF1-4B98-A9A8-2E8452DE56C5}" type="slidenum">
              <a:rPr lang="en-US" smtClean="0"/>
              <a:pPr/>
              <a:t>‹#›</a:t>
            </a:fld>
            <a:r>
              <a:rPr lang="en-US"/>
              <a:t> | Confidential</a:t>
            </a:r>
          </a:p>
        </p:txBody>
      </p:sp>
      <p:sp>
        <p:nvSpPr>
          <p:cNvPr id="16" name="Text Placeholder 2"/>
          <p:cNvSpPr>
            <a:spLocks noGrp="1"/>
          </p:cNvSpPr>
          <p:nvPr>
            <p:ph type="body" idx="11"/>
          </p:nvPr>
        </p:nvSpPr>
        <p:spPr>
          <a:xfrm>
            <a:off x="695325" y="1272651"/>
            <a:ext cx="3933825" cy="473603"/>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9" name="Rectangle 8"/>
          <p:cNvSpPr/>
          <p:nvPr/>
        </p:nvSpPr>
        <p:spPr>
          <a:xfrm>
            <a:off x="0" y="0"/>
            <a:ext cx="12192000" cy="289249"/>
          </a:xfrm>
          <a:prstGeom prst="rect">
            <a:avLst/>
          </a:prstGeom>
          <a:gradFill flip="none" rotWithShape="1">
            <a:gsLst>
              <a:gs pos="0">
                <a:schemeClr val="tx1"/>
              </a:gs>
              <a:gs pos="100000">
                <a:schemeClr val="accent2"/>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p:cNvSpPr>
            <a:spLocks noGrp="1"/>
          </p:cNvSpPr>
          <p:nvPr>
            <p:ph type="title" hasCustomPrompt="1"/>
          </p:nvPr>
        </p:nvSpPr>
        <p:spPr>
          <a:xfrm>
            <a:off x="695325" y="474535"/>
            <a:ext cx="10526504" cy="627891"/>
          </a:xfrm>
          <a:prstGeom prst="rect">
            <a:avLst/>
          </a:prstGeom>
        </p:spPr>
        <p:txBody>
          <a:bodyPr/>
          <a:lstStyle>
            <a:lvl1pPr>
              <a:defRPr sz="4000" b="1"/>
            </a:lvl1pPr>
          </a:lstStyle>
          <a:p>
            <a:r>
              <a:rPr lang="en-US"/>
              <a:t>CLICK TO EDIT MASTER TITLE STYLE</a:t>
            </a:r>
          </a:p>
        </p:txBody>
      </p:sp>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36775" y="6220947"/>
            <a:ext cx="1150891" cy="460356"/>
          </a:xfrm>
          <a:prstGeom prst="rect">
            <a:avLst/>
          </a:prstGeom>
        </p:spPr>
      </p:pic>
    </p:spTree>
    <p:extLst>
      <p:ext uri="{BB962C8B-B14F-4D97-AF65-F5344CB8AC3E}">
        <p14:creationId xmlns:p14="http://schemas.microsoft.com/office/powerpoint/2010/main" val="14931050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2 Columns">
    <p:spTree>
      <p:nvGrpSpPr>
        <p:cNvPr id="1" name=""/>
        <p:cNvGrpSpPr/>
        <p:nvPr/>
      </p:nvGrpSpPr>
      <p:grpSpPr>
        <a:xfrm>
          <a:off x="0" y="0"/>
          <a:ext cx="0" cy="0"/>
          <a:chOff x="0" y="0"/>
          <a:chExt cx="0" cy="0"/>
        </a:xfrm>
      </p:grpSpPr>
      <p:sp>
        <p:nvSpPr>
          <p:cNvPr id="15" name="Date Placeholder 9"/>
          <p:cNvSpPr>
            <a:spLocks noGrp="1"/>
          </p:cNvSpPr>
          <p:nvPr>
            <p:ph type="dt" sz="half" idx="10"/>
          </p:nvPr>
        </p:nvSpPr>
        <p:spPr>
          <a:xfrm>
            <a:off x="706229" y="6356350"/>
            <a:ext cx="2743200" cy="205317"/>
          </a:xfrm>
          <a:prstGeom prst="rect">
            <a:avLst/>
          </a:prstGeom>
        </p:spPr>
        <p:txBody>
          <a:bodyPr/>
          <a:lstStyle>
            <a:lvl1pPr marL="0" marR="0" indent="0" algn="l" defTabSz="914400" rtl="0" eaLnBrk="1" fontAlgn="auto" latinLnBrk="0" hangingPunct="1">
              <a:lnSpc>
                <a:spcPct val="100000"/>
              </a:lnSpc>
              <a:spcBef>
                <a:spcPts val="0"/>
              </a:spcBef>
              <a:spcAft>
                <a:spcPts val="0"/>
              </a:spcAft>
              <a:buClrTx/>
              <a:buSzTx/>
              <a:buFontTx/>
              <a:buNone/>
              <a:tabLst/>
              <a:defRPr sz="1000">
                <a:solidFill>
                  <a:schemeClr val="tx2"/>
                </a:solidFill>
              </a:defRPr>
            </a:lvl1pPr>
          </a:lstStyle>
          <a:p>
            <a:fld id="{38B47C28-1AF1-4B98-A9A8-2E8452DE56C5}" type="slidenum">
              <a:rPr lang="en-US" smtClean="0"/>
              <a:pPr/>
              <a:t>‹#›</a:t>
            </a:fld>
            <a:r>
              <a:rPr lang="en-US"/>
              <a:t> | Confidential</a:t>
            </a:r>
          </a:p>
        </p:txBody>
      </p:sp>
      <p:sp>
        <p:nvSpPr>
          <p:cNvPr id="10" name="Text Placeholder 3"/>
          <p:cNvSpPr>
            <a:spLocks noGrp="1"/>
          </p:cNvSpPr>
          <p:nvPr>
            <p:ph type="body" sz="half" idx="2"/>
          </p:nvPr>
        </p:nvSpPr>
        <p:spPr>
          <a:xfrm>
            <a:off x="707817" y="1789302"/>
            <a:ext cx="5037137" cy="4230688"/>
          </a:xfrm>
          <a:prstGeom prst="rect">
            <a:avLst/>
          </a:prstGeom>
        </p:spPr>
        <p:txBody>
          <a:bodyPr/>
          <a:lstStyle>
            <a:lvl1pPr marL="285750" indent="-285750">
              <a:buFont typeface="Arial" panose="020B0604020202020204" pitchFamily="34" charset="0"/>
              <a:buChar char="•"/>
              <a:defRPr sz="1600"/>
            </a:lvl1pPr>
            <a:lvl2pPr marL="742950" indent="-285750">
              <a:buFont typeface="Arial" panose="020B0604020202020204" pitchFamily="34" charset="0"/>
              <a:buChar char="•"/>
              <a:defRPr sz="1400"/>
            </a:lvl2pPr>
            <a:lvl3pPr marL="1085850" indent="-171450">
              <a:buFont typeface="Arial" panose="020B0604020202020204" pitchFamily="34" charset="0"/>
              <a:buChar char="•"/>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a:p>
            <a:pPr lvl="1"/>
            <a:r>
              <a:rPr lang="en-US"/>
              <a:t>Second level</a:t>
            </a:r>
          </a:p>
          <a:p>
            <a:pPr lvl="2"/>
            <a:r>
              <a:rPr lang="en-US"/>
              <a:t>Third level</a:t>
            </a:r>
          </a:p>
        </p:txBody>
      </p:sp>
      <p:sp>
        <p:nvSpPr>
          <p:cNvPr id="11" name="Text Placeholder 2"/>
          <p:cNvSpPr>
            <a:spLocks noGrp="1"/>
          </p:cNvSpPr>
          <p:nvPr>
            <p:ph type="body" idx="12"/>
          </p:nvPr>
        </p:nvSpPr>
        <p:spPr>
          <a:xfrm>
            <a:off x="706229" y="1272652"/>
            <a:ext cx="5038725" cy="346424"/>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3"/>
          </p:nvPr>
        </p:nvSpPr>
        <p:spPr>
          <a:xfrm>
            <a:off x="6184692" y="1775543"/>
            <a:ext cx="5037137" cy="4230688"/>
          </a:xfrm>
          <a:prstGeom prst="rect">
            <a:avLst/>
          </a:prstGeom>
        </p:spPr>
        <p:txBody>
          <a:bodyPr/>
          <a:lstStyle>
            <a:lvl1pPr marL="285750" indent="-285750">
              <a:buFont typeface="Arial" panose="020B0604020202020204" pitchFamily="34" charset="0"/>
              <a:buChar char="•"/>
              <a:defRPr sz="1600"/>
            </a:lvl1pPr>
            <a:lvl2pPr marL="742950" indent="-285750">
              <a:buFont typeface="Arial" panose="020B0604020202020204" pitchFamily="34" charset="0"/>
              <a:buChar char="•"/>
              <a:defRPr sz="1400"/>
            </a:lvl2pPr>
            <a:lvl3pPr marL="1085850" indent="-171450">
              <a:buFont typeface="Arial" panose="020B0604020202020204" pitchFamily="34" charset="0"/>
              <a:buChar char="•"/>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a:p>
            <a:pPr lvl="1"/>
            <a:r>
              <a:rPr lang="en-US"/>
              <a:t>Second level</a:t>
            </a:r>
          </a:p>
          <a:p>
            <a:pPr lvl="2"/>
            <a:r>
              <a:rPr lang="en-US"/>
              <a:t>Third level</a:t>
            </a:r>
          </a:p>
        </p:txBody>
      </p:sp>
      <p:sp>
        <p:nvSpPr>
          <p:cNvPr id="21" name="Text Placeholder 2"/>
          <p:cNvSpPr>
            <a:spLocks noGrp="1"/>
          </p:cNvSpPr>
          <p:nvPr>
            <p:ph type="body" idx="14"/>
          </p:nvPr>
        </p:nvSpPr>
        <p:spPr>
          <a:xfrm>
            <a:off x="6183104" y="1258893"/>
            <a:ext cx="5038725" cy="346424"/>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Rectangle 15"/>
          <p:cNvSpPr/>
          <p:nvPr/>
        </p:nvSpPr>
        <p:spPr>
          <a:xfrm>
            <a:off x="0" y="-1874"/>
            <a:ext cx="12192000" cy="289249"/>
          </a:xfrm>
          <a:prstGeom prst="rect">
            <a:avLst/>
          </a:prstGeom>
          <a:gradFill flip="none" rotWithShape="1">
            <a:gsLst>
              <a:gs pos="0">
                <a:schemeClr val="tx1"/>
              </a:gs>
              <a:gs pos="100000">
                <a:schemeClr val="accent2"/>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itle 1"/>
          <p:cNvSpPr>
            <a:spLocks noGrp="1"/>
          </p:cNvSpPr>
          <p:nvPr>
            <p:ph type="title" hasCustomPrompt="1"/>
          </p:nvPr>
        </p:nvSpPr>
        <p:spPr>
          <a:xfrm>
            <a:off x="695325" y="474535"/>
            <a:ext cx="10526504" cy="627891"/>
          </a:xfrm>
          <a:prstGeom prst="rect">
            <a:avLst/>
          </a:prstGeom>
        </p:spPr>
        <p:txBody>
          <a:bodyPr/>
          <a:lstStyle>
            <a:lvl1pPr>
              <a:defRPr sz="4000" b="1"/>
            </a:lvl1pPr>
          </a:lstStyle>
          <a:p>
            <a:r>
              <a:rPr lang="en-US"/>
              <a:t>CLICK TO EDIT MASTER TITLE STYLE</a:t>
            </a:r>
          </a:p>
        </p:txBody>
      </p:sp>
      <p:pic>
        <p:nvPicPr>
          <p:cNvPr id="13" name="Picture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36775" y="6220947"/>
            <a:ext cx="1150891" cy="460356"/>
          </a:xfrm>
          <a:prstGeom prst="rect">
            <a:avLst/>
          </a:prstGeom>
        </p:spPr>
      </p:pic>
    </p:spTree>
    <p:extLst>
      <p:ext uri="{BB962C8B-B14F-4D97-AF65-F5344CB8AC3E}">
        <p14:creationId xmlns:p14="http://schemas.microsoft.com/office/powerpoint/2010/main" val="21397040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3 Columns">
    <p:spTree>
      <p:nvGrpSpPr>
        <p:cNvPr id="1" name=""/>
        <p:cNvGrpSpPr/>
        <p:nvPr/>
      </p:nvGrpSpPr>
      <p:grpSpPr>
        <a:xfrm>
          <a:off x="0" y="0"/>
          <a:ext cx="0" cy="0"/>
          <a:chOff x="0" y="0"/>
          <a:chExt cx="0" cy="0"/>
        </a:xfrm>
      </p:grpSpPr>
      <p:sp>
        <p:nvSpPr>
          <p:cNvPr id="15" name="Date Placeholder 9"/>
          <p:cNvSpPr>
            <a:spLocks noGrp="1"/>
          </p:cNvSpPr>
          <p:nvPr>
            <p:ph type="dt" sz="half" idx="10"/>
          </p:nvPr>
        </p:nvSpPr>
        <p:spPr>
          <a:xfrm>
            <a:off x="706225" y="6356350"/>
            <a:ext cx="2743200" cy="205317"/>
          </a:xfrm>
          <a:prstGeom prst="rect">
            <a:avLst/>
          </a:prstGeom>
        </p:spPr>
        <p:txBody>
          <a:bodyPr/>
          <a:lstStyle>
            <a:lvl1pPr marL="0" marR="0" indent="0" algn="l" defTabSz="914400" rtl="0" eaLnBrk="1" fontAlgn="auto" latinLnBrk="0" hangingPunct="1">
              <a:lnSpc>
                <a:spcPct val="100000"/>
              </a:lnSpc>
              <a:spcBef>
                <a:spcPts val="0"/>
              </a:spcBef>
              <a:spcAft>
                <a:spcPts val="0"/>
              </a:spcAft>
              <a:buClrTx/>
              <a:buSzTx/>
              <a:buFontTx/>
              <a:buNone/>
              <a:tabLst/>
              <a:defRPr sz="1000">
                <a:solidFill>
                  <a:schemeClr val="tx2"/>
                </a:solidFill>
              </a:defRPr>
            </a:lvl1pPr>
          </a:lstStyle>
          <a:p>
            <a:fld id="{38B47C28-1AF1-4B98-A9A8-2E8452DE56C5}" type="slidenum">
              <a:rPr lang="en-US" smtClean="0"/>
              <a:pPr/>
              <a:t>‹#›</a:t>
            </a:fld>
            <a:r>
              <a:rPr lang="en-US"/>
              <a:t> | Confidential</a:t>
            </a:r>
          </a:p>
        </p:txBody>
      </p:sp>
      <p:sp>
        <p:nvSpPr>
          <p:cNvPr id="10" name="Text Placeholder 3"/>
          <p:cNvSpPr>
            <a:spLocks noGrp="1"/>
          </p:cNvSpPr>
          <p:nvPr>
            <p:ph type="body" sz="half" idx="2"/>
          </p:nvPr>
        </p:nvSpPr>
        <p:spPr>
          <a:xfrm>
            <a:off x="707813" y="1794124"/>
            <a:ext cx="3379787" cy="4217477"/>
          </a:xfrm>
          <a:prstGeom prst="rect">
            <a:avLst/>
          </a:prstGeom>
        </p:spPr>
        <p:txBody>
          <a:bodyPr/>
          <a:lstStyle>
            <a:lvl1pPr marL="285750" indent="-285750">
              <a:buFont typeface="Arial" panose="020B0604020202020204" pitchFamily="34" charset="0"/>
              <a:buChar char="•"/>
              <a:defRPr sz="1600"/>
            </a:lvl1pPr>
            <a:lvl2pPr marL="742950" indent="-285750">
              <a:buFont typeface="Arial" panose="020B0604020202020204" pitchFamily="34" charset="0"/>
              <a:buChar char="•"/>
              <a:defRPr sz="1400"/>
            </a:lvl2pPr>
            <a:lvl3pPr marL="1085850" indent="-171450">
              <a:buFont typeface="Arial" panose="020B0604020202020204" pitchFamily="34" charset="0"/>
              <a:buChar char="•"/>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a:p>
            <a:pPr lvl="1"/>
            <a:r>
              <a:rPr lang="en-US"/>
              <a:t>Second level</a:t>
            </a:r>
          </a:p>
          <a:p>
            <a:pPr lvl="2"/>
            <a:r>
              <a:rPr lang="en-US"/>
              <a:t>Third level</a:t>
            </a:r>
          </a:p>
        </p:txBody>
      </p:sp>
      <p:sp>
        <p:nvSpPr>
          <p:cNvPr id="11" name="Text Placeholder 2"/>
          <p:cNvSpPr>
            <a:spLocks noGrp="1"/>
          </p:cNvSpPr>
          <p:nvPr>
            <p:ph type="body" idx="12"/>
          </p:nvPr>
        </p:nvSpPr>
        <p:spPr>
          <a:xfrm>
            <a:off x="706225" y="1273952"/>
            <a:ext cx="3380853" cy="362499"/>
          </a:xfrm>
          <a:prstGeom prst="rect">
            <a:avLst/>
          </a:prstGeom>
        </p:spPr>
        <p:txBody>
          <a:bodyPr anchor="b"/>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3"/>
          </p:nvPr>
        </p:nvSpPr>
        <p:spPr>
          <a:xfrm>
            <a:off x="4279688" y="1794124"/>
            <a:ext cx="3379787" cy="4217477"/>
          </a:xfrm>
          <a:prstGeom prst="rect">
            <a:avLst/>
          </a:prstGeom>
        </p:spPr>
        <p:txBody>
          <a:bodyPr/>
          <a:lstStyle>
            <a:lvl1pPr marL="285750" indent="-285750">
              <a:buFont typeface="Arial" panose="020B0604020202020204" pitchFamily="34" charset="0"/>
              <a:buChar char="•"/>
              <a:defRPr sz="1600"/>
            </a:lvl1pPr>
            <a:lvl2pPr marL="742950" indent="-285750">
              <a:buFont typeface="Arial" panose="020B0604020202020204" pitchFamily="34" charset="0"/>
              <a:buChar char="•"/>
              <a:defRPr sz="1400"/>
            </a:lvl2pPr>
            <a:lvl3pPr marL="1085850" indent="-171450">
              <a:buFont typeface="Arial" panose="020B0604020202020204" pitchFamily="34" charset="0"/>
              <a:buChar char="•"/>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a:p>
            <a:pPr lvl="1"/>
            <a:r>
              <a:rPr lang="en-US"/>
              <a:t>Second level</a:t>
            </a:r>
          </a:p>
          <a:p>
            <a:pPr lvl="2"/>
            <a:r>
              <a:rPr lang="en-US"/>
              <a:t>Third level</a:t>
            </a:r>
          </a:p>
        </p:txBody>
      </p:sp>
      <p:sp>
        <p:nvSpPr>
          <p:cNvPr id="17" name="Text Placeholder 2"/>
          <p:cNvSpPr>
            <a:spLocks noGrp="1"/>
          </p:cNvSpPr>
          <p:nvPr>
            <p:ph type="body" idx="14"/>
          </p:nvPr>
        </p:nvSpPr>
        <p:spPr>
          <a:xfrm>
            <a:off x="4278100" y="1273952"/>
            <a:ext cx="3380853" cy="362499"/>
          </a:xfrm>
          <a:prstGeom prst="rect">
            <a:avLst/>
          </a:prstGeom>
        </p:spPr>
        <p:txBody>
          <a:bodyPr anchor="b"/>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8" name="Text Placeholder 3"/>
          <p:cNvSpPr>
            <a:spLocks noGrp="1"/>
          </p:cNvSpPr>
          <p:nvPr>
            <p:ph type="body" sz="half" idx="15"/>
          </p:nvPr>
        </p:nvSpPr>
        <p:spPr>
          <a:xfrm>
            <a:off x="7822988" y="1794124"/>
            <a:ext cx="3379787" cy="4217477"/>
          </a:xfrm>
          <a:prstGeom prst="rect">
            <a:avLst/>
          </a:prstGeom>
        </p:spPr>
        <p:txBody>
          <a:bodyPr/>
          <a:lstStyle>
            <a:lvl1pPr marL="285750" indent="-285750">
              <a:buFont typeface="Arial" panose="020B0604020202020204" pitchFamily="34" charset="0"/>
              <a:buChar char="•"/>
              <a:defRPr sz="1600"/>
            </a:lvl1pPr>
            <a:lvl2pPr marL="742950" indent="-285750">
              <a:buFont typeface="Arial" panose="020B0604020202020204" pitchFamily="34" charset="0"/>
              <a:buChar char="•"/>
              <a:defRPr sz="1400"/>
            </a:lvl2pPr>
            <a:lvl3pPr marL="1085850" indent="-171450">
              <a:buFont typeface="Arial" panose="020B0604020202020204" pitchFamily="34" charset="0"/>
              <a:buChar char="•"/>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a:p>
            <a:pPr lvl="1"/>
            <a:r>
              <a:rPr lang="en-US"/>
              <a:t>Second level</a:t>
            </a:r>
          </a:p>
          <a:p>
            <a:pPr lvl="2"/>
            <a:r>
              <a:rPr lang="en-US"/>
              <a:t>Third level</a:t>
            </a:r>
          </a:p>
        </p:txBody>
      </p:sp>
      <p:sp>
        <p:nvSpPr>
          <p:cNvPr id="19" name="Text Placeholder 2"/>
          <p:cNvSpPr>
            <a:spLocks noGrp="1"/>
          </p:cNvSpPr>
          <p:nvPr>
            <p:ph type="body" idx="16"/>
          </p:nvPr>
        </p:nvSpPr>
        <p:spPr>
          <a:xfrm>
            <a:off x="7821400" y="1273952"/>
            <a:ext cx="3380853" cy="362499"/>
          </a:xfrm>
          <a:prstGeom prst="rect">
            <a:avLst/>
          </a:prstGeom>
        </p:spPr>
        <p:txBody>
          <a:bodyPr anchor="b"/>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Rectangle 19"/>
          <p:cNvSpPr/>
          <p:nvPr/>
        </p:nvSpPr>
        <p:spPr>
          <a:xfrm>
            <a:off x="0" y="0"/>
            <a:ext cx="12192000" cy="289249"/>
          </a:xfrm>
          <a:prstGeom prst="rect">
            <a:avLst/>
          </a:prstGeom>
          <a:gradFill flip="none" rotWithShape="1">
            <a:gsLst>
              <a:gs pos="0">
                <a:schemeClr val="tx1"/>
              </a:gs>
              <a:gs pos="100000">
                <a:schemeClr val="accent2"/>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p:cNvSpPr>
            <a:spLocks noGrp="1"/>
          </p:cNvSpPr>
          <p:nvPr>
            <p:ph type="title" hasCustomPrompt="1"/>
          </p:nvPr>
        </p:nvSpPr>
        <p:spPr>
          <a:xfrm>
            <a:off x="695325" y="474535"/>
            <a:ext cx="10526504" cy="627891"/>
          </a:xfrm>
          <a:prstGeom prst="rect">
            <a:avLst/>
          </a:prstGeom>
        </p:spPr>
        <p:txBody>
          <a:bodyPr/>
          <a:lstStyle>
            <a:lvl1pPr>
              <a:defRPr sz="4000" b="1"/>
            </a:lvl1pPr>
          </a:lstStyle>
          <a:p>
            <a:r>
              <a:rPr lang="en-US"/>
              <a:t>CLICK TO EDIT MASTER TITLE STYLE</a:t>
            </a:r>
          </a:p>
        </p:txBody>
      </p:sp>
      <p:pic>
        <p:nvPicPr>
          <p:cNvPr id="21" name="Picture 2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36775" y="6220947"/>
            <a:ext cx="1150891" cy="460356"/>
          </a:xfrm>
          <a:prstGeom prst="rect">
            <a:avLst/>
          </a:prstGeom>
        </p:spPr>
      </p:pic>
    </p:spTree>
    <p:extLst>
      <p:ext uri="{BB962C8B-B14F-4D97-AF65-F5344CB8AC3E}">
        <p14:creationId xmlns:p14="http://schemas.microsoft.com/office/powerpoint/2010/main" val="2535833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610443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61" r:id="rId4"/>
    <p:sldLayoutId id="2147483652" r:id="rId5"/>
    <p:sldLayoutId id="2147483666" r:id="rId6"/>
    <p:sldLayoutId id="2147483657" r:id="rId7"/>
    <p:sldLayoutId id="2147483664" r:id="rId8"/>
    <p:sldLayoutId id="2147483665" r:id="rId9"/>
    <p:sldLayoutId id="2147483662" r:id="rId10"/>
    <p:sldLayoutId id="2147483667" r:id="rId11"/>
  </p:sldLayoutIdLst>
  <p:hf sldNum="0"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38">
          <p15:clr>
            <a:srgbClr val="F26B43"/>
          </p15:clr>
        </p15:guide>
        <p15:guide id="2" orient="horz" pos="799">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80543073"/>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Lst>
  <p:hf sldNum="0"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38">
          <p15:clr>
            <a:srgbClr val="F26B43"/>
          </p15:clr>
        </p15:guide>
        <p15:guide id="2" orient="horz" pos="799">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image" Target="../media/image82.jpeg"/><Relationship Id="rId7" Type="http://schemas.openxmlformats.org/officeDocument/2006/relationships/image" Target="../media/image86.pn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83.png"/><Relationship Id="rId9" Type="http://schemas.openxmlformats.org/officeDocument/2006/relationships/image" Target="../media/image88.png"/></Relationships>
</file>

<file path=ppt/slides/_rels/slide11.xml.rels><?xml version="1.0" encoding="UTF-8" standalone="yes"?>
<Relationships xmlns="http://schemas.openxmlformats.org/package/2006/relationships"><Relationship Id="rId8" Type="http://schemas.openxmlformats.org/officeDocument/2006/relationships/image" Target="../media/image94.png"/><Relationship Id="rId3" Type="http://schemas.openxmlformats.org/officeDocument/2006/relationships/image" Target="../media/image89.png"/><Relationship Id="rId7" Type="http://schemas.openxmlformats.org/officeDocument/2006/relationships/image" Target="../media/image93.png"/><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image" Target="../media/image92.png"/><Relationship Id="rId5" Type="http://schemas.openxmlformats.org/officeDocument/2006/relationships/image" Target="../media/image91.png"/><Relationship Id="rId10" Type="http://schemas.openxmlformats.org/officeDocument/2006/relationships/image" Target="../media/image96.png"/><Relationship Id="rId4" Type="http://schemas.openxmlformats.org/officeDocument/2006/relationships/image" Target="../media/image90.png"/><Relationship Id="rId9" Type="http://schemas.openxmlformats.org/officeDocument/2006/relationships/image" Target="../media/image95.png"/></Relationships>
</file>

<file path=ppt/slides/_rels/slide12.xml.rels><?xml version="1.0" encoding="UTF-8" standalone="yes"?>
<Relationships xmlns="http://schemas.openxmlformats.org/package/2006/relationships"><Relationship Id="rId8" Type="http://schemas.openxmlformats.org/officeDocument/2006/relationships/image" Target="../media/image101.emf"/><Relationship Id="rId13" Type="http://schemas.openxmlformats.org/officeDocument/2006/relationships/image" Target="../media/image106.png"/><Relationship Id="rId3" Type="http://schemas.openxmlformats.org/officeDocument/2006/relationships/image" Target="../media/image97.jpeg"/><Relationship Id="rId7" Type="http://schemas.openxmlformats.org/officeDocument/2006/relationships/image" Target="../media/image100.emf"/><Relationship Id="rId12" Type="http://schemas.openxmlformats.org/officeDocument/2006/relationships/image" Target="../media/image105.svg"/><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image" Target="../media/image99.emf"/><Relationship Id="rId11" Type="http://schemas.openxmlformats.org/officeDocument/2006/relationships/image" Target="../media/image104.png"/><Relationship Id="rId5" Type="http://schemas.openxmlformats.org/officeDocument/2006/relationships/image" Target="../media/image43.png"/><Relationship Id="rId10" Type="http://schemas.openxmlformats.org/officeDocument/2006/relationships/image" Target="../media/image103.png"/><Relationship Id="rId4" Type="http://schemas.openxmlformats.org/officeDocument/2006/relationships/image" Target="../media/image98.png"/><Relationship Id="rId9" Type="http://schemas.openxmlformats.org/officeDocument/2006/relationships/image" Target="../media/image102.png"/></Relationships>
</file>

<file path=ppt/slides/_rels/slide13.xml.rels><?xml version="1.0" encoding="UTF-8" standalone="yes"?>
<Relationships xmlns="http://schemas.openxmlformats.org/package/2006/relationships"><Relationship Id="rId8" Type="http://schemas.openxmlformats.org/officeDocument/2006/relationships/image" Target="../media/image112.png"/><Relationship Id="rId13" Type="http://schemas.openxmlformats.org/officeDocument/2006/relationships/image" Target="../media/image117.png"/><Relationship Id="rId18" Type="http://schemas.openxmlformats.org/officeDocument/2006/relationships/image" Target="../media/image122.png"/><Relationship Id="rId3" Type="http://schemas.openxmlformats.org/officeDocument/2006/relationships/image" Target="../media/image107.png"/><Relationship Id="rId21" Type="http://schemas.openxmlformats.org/officeDocument/2006/relationships/image" Target="../media/image125.png"/><Relationship Id="rId7" Type="http://schemas.openxmlformats.org/officeDocument/2006/relationships/image" Target="../media/image111.png"/><Relationship Id="rId12" Type="http://schemas.openxmlformats.org/officeDocument/2006/relationships/image" Target="../media/image116.png"/><Relationship Id="rId17" Type="http://schemas.openxmlformats.org/officeDocument/2006/relationships/image" Target="../media/image121.png"/><Relationship Id="rId2" Type="http://schemas.openxmlformats.org/officeDocument/2006/relationships/notesSlide" Target="../notesSlides/notesSlide12.xml"/><Relationship Id="rId16" Type="http://schemas.openxmlformats.org/officeDocument/2006/relationships/image" Target="../media/image120.png"/><Relationship Id="rId20" Type="http://schemas.openxmlformats.org/officeDocument/2006/relationships/image" Target="../media/image124.png"/><Relationship Id="rId1" Type="http://schemas.openxmlformats.org/officeDocument/2006/relationships/slideLayout" Target="../slideLayouts/slideLayout5.xml"/><Relationship Id="rId6" Type="http://schemas.openxmlformats.org/officeDocument/2006/relationships/image" Target="../media/image110.png"/><Relationship Id="rId11" Type="http://schemas.openxmlformats.org/officeDocument/2006/relationships/image" Target="../media/image115.png"/><Relationship Id="rId5" Type="http://schemas.openxmlformats.org/officeDocument/2006/relationships/image" Target="../media/image109.png"/><Relationship Id="rId15" Type="http://schemas.openxmlformats.org/officeDocument/2006/relationships/image" Target="../media/image119.png"/><Relationship Id="rId23" Type="http://schemas.openxmlformats.org/officeDocument/2006/relationships/image" Target="../media/image127.png"/><Relationship Id="rId10" Type="http://schemas.openxmlformats.org/officeDocument/2006/relationships/image" Target="../media/image114.png"/><Relationship Id="rId19" Type="http://schemas.openxmlformats.org/officeDocument/2006/relationships/image" Target="../media/image123.png"/><Relationship Id="rId4" Type="http://schemas.openxmlformats.org/officeDocument/2006/relationships/image" Target="../media/image108.png"/><Relationship Id="rId9" Type="http://schemas.openxmlformats.org/officeDocument/2006/relationships/image" Target="../media/image113.png"/><Relationship Id="rId14" Type="http://schemas.openxmlformats.org/officeDocument/2006/relationships/image" Target="../media/image118.png"/><Relationship Id="rId22" Type="http://schemas.openxmlformats.org/officeDocument/2006/relationships/image" Target="../media/image126.png"/></Relationships>
</file>

<file path=ppt/slides/_rels/slide14.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13.xml"/><Relationship Id="rId1" Type="http://schemas.openxmlformats.org/officeDocument/2006/relationships/slideLayout" Target="../slideLayouts/slideLayout3.xml"/><Relationship Id="rId5" Type="http://schemas.openxmlformats.org/officeDocument/2006/relationships/image" Target="../media/image130.png"/><Relationship Id="rId4" Type="http://schemas.openxmlformats.org/officeDocument/2006/relationships/image" Target="../media/image129.png"/></Relationships>
</file>

<file path=ppt/slides/_rels/slide15.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8" Type="http://schemas.openxmlformats.org/officeDocument/2006/relationships/image" Target="../media/image136.png"/><Relationship Id="rId3" Type="http://schemas.openxmlformats.org/officeDocument/2006/relationships/image" Target="../media/image132.png"/><Relationship Id="rId7" Type="http://schemas.openxmlformats.org/officeDocument/2006/relationships/image" Target="../media/image135.png"/><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image" Target="../media/image134.png"/><Relationship Id="rId5" Type="http://schemas.openxmlformats.org/officeDocument/2006/relationships/image" Target="../media/image98.png"/><Relationship Id="rId4" Type="http://schemas.openxmlformats.org/officeDocument/2006/relationships/image" Target="../media/image133.png"/></Relationships>
</file>

<file path=ppt/slides/_rels/slide17.xml.rels><?xml version="1.0" encoding="UTF-8" standalone="yes"?>
<Relationships xmlns="http://schemas.openxmlformats.org/package/2006/relationships"><Relationship Id="rId8" Type="http://schemas.openxmlformats.org/officeDocument/2006/relationships/image" Target="../media/image142.png"/><Relationship Id="rId3" Type="http://schemas.openxmlformats.org/officeDocument/2006/relationships/image" Target="../media/image137.jpeg"/><Relationship Id="rId7" Type="http://schemas.openxmlformats.org/officeDocument/2006/relationships/image" Target="../media/image141.png"/><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image" Target="../media/image140.png"/><Relationship Id="rId5" Type="http://schemas.openxmlformats.org/officeDocument/2006/relationships/image" Target="../media/image139.png"/><Relationship Id="rId4" Type="http://schemas.openxmlformats.org/officeDocument/2006/relationships/image" Target="../media/image138.png"/><Relationship Id="rId9" Type="http://schemas.openxmlformats.org/officeDocument/2006/relationships/image" Target="../media/image143.jpeg"/></Relationships>
</file>

<file path=ppt/slides/_rels/slide18.xml.rels><?xml version="1.0" encoding="UTF-8" standalone="yes"?>
<Relationships xmlns="http://schemas.openxmlformats.org/package/2006/relationships"><Relationship Id="rId3" Type="http://schemas.openxmlformats.org/officeDocument/2006/relationships/image" Target="../media/image144.jp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138.png"/></Relationships>
</file>

<file path=ppt/slides/_rels/slide19.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18.xml"/><Relationship Id="rId1" Type="http://schemas.openxmlformats.org/officeDocument/2006/relationships/slideLayout" Target="../slideLayouts/slideLayout3.xml"/><Relationship Id="rId5" Type="http://schemas.openxmlformats.org/officeDocument/2006/relationships/image" Target="../media/image147.png"/><Relationship Id="rId4" Type="http://schemas.openxmlformats.org/officeDocument/2006/relationships/image" Target="../media/image146.png"/></Relationships>
</file>

<file path=ppt/slides/_rels/slide2.xml.rels><?xml version="1.0" encoding="UTF-8" standalone="yes"?>
<Relationships xmlns="http://schemas.openxmlformats.org/package/2006/relationships"><Relationship Id="rId8" Type="http://schemas.openxmlformats.org/officeDocument/2006/relationships/image" Target="../media/image16.jpeg"/><Relationship Id="rId13" Type="http://schemas.openxmlformats.org/officeDocument/2006/relationships/image" Target="../media/image21.jpeg"/><Relationship Id="rId18" Type="http://schemas.openxmlformats.org/officeDocument/2006/relationships/image" Target="../media/image26.png"/><Relationship Id="rId26" Type="http://schemas.openxmlformats.org/officeDocument/2006/relationships/image" Target="../media/image34.png"/><Relationship Id="rId3" Type="http://schemas.openxmlformats.org/officeDocument/2006/relationships/image" Target="../media/image11.png"/><Relationship Id="rId21" Type="http://schemas.openxmlformats.org/officeDocument/2006/relationships/image" Target="../media/image29.png"/><Relationship Id="rId7" Type="http://schemas.openxmlformats.org/officeDocument/2006/relationships/image" Target="../media/image15.jpeg"/><Relationship Id="rId12" Type="http://schemas.openxmlformats.org/officeDocument/2006/relationships/image" Target="../media/image20.png"/><Relationship Id="rId17" Type="http://schemas.openxmlformats.org/officeDocument/2006/relationships/image" Target="../media/image25.png"/><Relationship Id="rId25" Type="http://schemas.openxmlformats.org/officeDocument/2006/relationships/image" Target="../media/image33.png"/><Relationship Id="rId2" Type="http://schemas.openxmlformats.org/officeDocument/2006/relationships/notesSlide" Target="../notesSlides/notesSlide2.xml"/><Relationship Id="rId16" Type="http://schemas.openxmlformats.org/officeDocument/2006/relationships/image" Target="../media/image24.png"/><Relationship Id="rId20" Type="http://schemas.openxmlformats.org/officeDocument/2006/relationships/image" Target="../media/image28.gif"/><Relationship Id="rId29" Type="http://schemas.openxmlformats.org/officeDocument/2006/relationships/image" Target="../media/image37.png"/><Relationship Id="rId1" Type="http://schemas.openxmlformats.org/officeDocument/2006/relationships/slideLayout" Target="../slideLayouts/slideLayout4.xml"/><Relationship Id="rId6" Type="http://schemas.openxmlformats.org/officeDocument/2006/relationships/image" Target="../media/image14.png"/><Relationship Id="rId11" Type="http://schemas.openxmlformats.org/officeDocument/2006/relationships/image" Target="../media/image19.jpeg"/><Relationship Id="rId24" Type="http://schemas.openxmlformats.org/officeDocument/2006/relationships/image" Target="../media/image32.png"/><Relationship Id="rId32" Type="http://schemas.openxmlformats.org/officeDocument/2006/relationships/image" Target="../media/image40.png"/><Relationship Id="rId5" Type="http://schemas.openxmlformats.org/officeDocument/2006/relationships/image" Target="../media/image13.png"/><Relationship Id="rId15" Type="http://schemas.openxmlformats.org/officeDocument/2006/relationships/image" Target="../media/image23.jpeg"/><Relationship Id="rId23" Type="http://schemas.openxmlformats.org/officeDocument/2006/relationships/image" Target="../media/image31.png"/><Relationship Id="rId28" Type="http://schemas.openxmlformats.org/officeDocument/2006/relationships/image" Target="../media/image36.png"/><Relationship Id="rId10" Type="http://schemas.openxmlformats.org/officeDocument/2006/relationships/image" Target="../media/image18.png"/><Relationship Id="rId19" Type="http://schemas.openxmlformats.org/officeDocument/2006/relationships/image" Target="../media/image27.png"/><Relationship Id="rId31" Type="http://schemas.openxmlformats.org/officeDocument/2006/relationships/image" Target="../media/image39.png"/><Relationship Id="rId4" Type="http://schemas.openxmlformats.org/officeDocument/2006/relationships/image" Target="../media/image12.wmf"/><Relationship Id="rId9" Type="http://schemas.openxmlformats.org/officeDocument/2006/relationships/image" Target="../media/image17.jpeg"/><Relationship Id="rId14" Type="http://schemas.openxmlformats.org/officeDocument/2006/relationships/image" Target="../media/image22.png"/><Relationship Id="rId22" Type="http://schemas.openxmlformats.org/officeDocument/2006/relationships/image" Target="../media/image30.jpeg"/><Relationship Id="rId27" Type="http://schemas.openxmlformats.org/officeDocument/2006/relationships/image" Target="../media/image35.png"/><Relationship Id="rId30" Type="http://schemas.openxmlformats.org/officeDocument/2006/relationships/image" Target="../media/image38.png"/></Relationships>
</file>

<file path=ppt/slides/_rels/slide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4.xml.rels><?xml version="1.0" encoding="UTF-8" standalone="yes"?>
<Relationships xmlns="http://schemas.openxmlformats.org/package/2006/relationships"><Relationship Id="rId8" Type="http://schemas.openxmlformats.org/officeDocument/2006/relationships/diagramLayout" Target="../diagrams/layout2.xml"/><Relationship Id="rId3" Type="http://schemas.openxmlformats.org/officeDocument/2006/relationships/diagramLayout" Target="../diagrams/layout1.xml"/><Relationship Id="rId7" Type="http://schemas.openxmlformats.org/officeDocument/2006/relationships/diagramData" Target="../diagrams/data2.xml"/><Relationship Id="rId2" Type="http://schemas.openxmlformats.org/officeDocument/2006/relationships/diagramData" Target="../diagrams/data1.xml"/><Relationship Id="rId1" Type="http://schemas.openxmlformats.org/officeDocument/2006/relationships/slideLayout" Target="../slideLayouts/slideLayout3.xml"/><Relationship Id="rId6" Type="http://schemas.microsoft.com/office/2007/relationships/diagramDrawing" Target="../diagrams/drawing1.xml"/><Relationship Id="rId11" Type="http://schemas.microsoft.com/office/2007/relationships/diagramDrawing" Target="../diagrams/drawing2.xml"/><Relationship Id="rId5" Type="http://schemas.openxmlformats.org/officeDocument/2006/relationships/diagramColors" Target="../diagrams/colors1.xml"/><Relationship Id="rId10" Type="http://schemas.openxmlformats.org/officeDocument/2006/relationships/diagramColors" Target="../diagrams/colors2.xml"/><Relationship Id="rId4" Type="http://schemas.openxmlformats.org/officeDocument/2006/relationships/diagramQuickStyle" Target="../diagrams/quickStyle1.xml"/><Relationship Id="rId9" Type="http://schemas.openxmlformats.org/officeDocument/2006/relationships/diagramQuickStyle" Target="../diagrams/quickStyle2.xml"/></Relationships>
</file>

<file path=ppt/slides/_rels/slide5.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image" Target="../media/image55.png"/><Relationship Id="rId3" Type="http://schemas.openxmlformats.org/officeDocument/2006/relationships/image" Target="../media/image45.emf"/><Relationship Id="rId7" Type="http://schemas.openxmlformats.org/officeDocument/2006/relationships/image" Target="../media/image49.png"/><Relationship Id="rId12" Type="http://schemas.openxmlformats.org/officeDocument/2006/relationships/image" Target="../media/image54.pn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48.png"/><Relationship Id="rId11" Type="http://schemas.openxmlformats.org/officeDocument/2006/relationships/image" Target="../media/image53.png"/><Relationship Id="rId5" Type="http://schemas.openxmlformats.org/officeDocument/2006/relationships/image" Target="../media/image47.png"/><Relationship Id="rId10" Type="http://schemas.openxmlformats.org/officeDocument/2006/relationships/image" Target="../media/image52.png"/><Relationship Id="rId4" Type="http://schemas.openxmlformats.org/officeDocument/2006/relationships/image" Target="../media/image46.emf"/><Relationship Id="rId9" Type="http://schemas.openxmlformats.org/officeDocument/2006/relationships/image" Target="../media/image51.png"/><Relationship Id="rId14" Type="http://schemas.openxmlformats.org/officeDocument/2006/relationships/image" Target="../media/image56.png"/></Relationships>
</file>

<file path=ppt/slides/_rels/slide6.xml.rels><?xml version="1.0" encoding="UTF-8" standalone="yes"?>
<Relationships xmlns="http://schemas.openxmlformats.org/package/2006/relationships"><Relationship Id="rId8" Type="http://schemas.openxmlformats.org/officeDocument/2006/relationships/image" Target="../media/image60.png"/><Relationship Id="rId13" Type="http://schemas.openxmlformats.org/officeDocument/2006/relationships/image" Target="file://localhost/Pixel%20Publishing/AlgoSec/18339%20Ecosystem%20slide/save%20as%20pictures/Pieces/vulnerability-scanners.png" TargetMode="External"/><Relationship Id="rId3" Type="http://schemas.openxmlformats.org/officeDocument/2006/relationships/hyperlink" Target="http://www.algosec.com/en/products_solutions/products/supported_devices" TargetMode="External"/><Relationship Id="rId7" Type="http://schemas.openxmlformats.org/officeDocument/2006/relationships/image" Target="../media/image59.png"/><Relationship Id="rId12" Type="http://schemas.openxmlformats.org/officeDocument/2006/relationships/image" Target="../media/image63.png"/><Relationship Id="rId17" Type="http://schemas.openxmlformats.org/officeDocument/2006/relationships/image" Target="../media/image66.png"/><Relationship Id="rId2" Type="http://schemas.openxmlformats.org/officeDocument/2006/relationships/notesSlide" Target="../notesSlides/notesSlide5.xml"/><Relationship Id="rId16" Type="http://schemas.openxmlformats.org/officeDocument/2006/relationships/image" Target="file://localhost/Pixel%20Publishing/AlgoSec/18339%20Ecosystem%20slide/save%20as%20pictures/Pieces/Center_puzzle_piece.png" TargetMode="External"/><Relationship Id="rId1" Type="http://schemas.openxmlformats.org/officeDocument/2006/relationships/slideLayout" Target="../slideLayouts/slideLayout3.xml"/><Relationship Id="rId6" Type="http://schemas.openxmlformats.org/officeDocument/2006/relationships/image" Target="file://localhost/Pixel%20Publishing/AlgoSec/18339%20Ecosystem%20slide/save%20as%20pictures/Pieces/ITSM.png" TargetMode="External"/><Relationship Id="rId11" Type="http://schemas.openxmlformats.org/officeDocument/2006/relationships/image" Target="file://localhost/Pixel%20Publishing/AlgoSec/18339%20Ecosystem%20slide/save%20as%20pictures/Pieces/orchestration.png" TargetMode="External"/><Relationship Id="rId5" Type="http://schemas.openxmlformats.org/officeDocument/2006/relationships/image" Target="../media/image58.png"/><Relationship Id="rId15" Type="http://schemas.openxmlformats.org/officeDocument/2006/relationships/image" Target="../media/image65.png"/><Relationship Id="rId10" Type="http://schemas.openxmlformats.org/officeDocument/2006/relationships/image" Target="../media/image62.png"/><Relationship Id="rId4" Type="http://schemas.openxmlformats.org/officeDocument/2006/relationships/image" Target="../media/image57.png"/><Relationship Id="rId9" Type="http://schemas.openxmlformats.org/officeDocument/2006/relationships/image" Target="../media/image61.png"/><Relationship Id="rId14" Type="http://schemas.openxmlformats.org/officeDocument/2006/relationships/image" Target="../media/image64.png"/></Relationships>
</file>

<file path=ppt/slides/_rels/slide7.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image" Target="../media/image70.jpg"/><Relationship Id="rId5" Type="http://schemas.openxmlformats.org/officeDocument/2006/relationships/image" Target="../media/image69.gif"/><Relationship Id="rId4" Type="http://schemas.openxmlformats.org/officeDocument/2006/relationships/image" Target="../media/image68.jpeg"/></Relationships>
</file>

<file path=ppt/slides/_rels/slide8.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7.xml"/><Relationship Id="rId1" Type="http://schemas.openxmlformats.org/officeDocument/2006/relationships/slideLayout" Target="../slideLayouts/slideLayout14.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s>
</file>

<file path=ppt/slides/_rels/slide9.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image" Target="../media/image75.png"/><Relationship Id="rId7" Type="http://schemas.openxmlformats.org/officeDocument/2006/relationships/image" Target="../media/image79.pn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6.png"/><Relationship Id="rId9" Type="http://schemas.openxmlformats.org/officeDocument/2006/relationships/image" Target="../media/image8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5325" y="1600912"/>
            <a:ext cx="6543675" cy="1313738"/>
          </a:xfrm>
        </p:spPr>
        <p:txBody>
          <a:bodyPr/>
          <a:lstStyle/>
          <a:p>
            <a:r>
              <a:rPr lang="en-US"/>
              <a:t>ALGOSEC BUSINESS-DRIVEN SECURITY MANAGEMENT</a:t>
            </a:r>
          </a:p>
        </p:txBody>
      </p:sp>
      <p:pic>
        <p:nvPicPr>
          <p:cNvPr id="4" name="Picture 3">
            <a:extLst>
              <a:ext uri="{FF2B5EF4-FFF2-40B4-BE49-F238E27FC236}">
                <a16:creationId xmlns:a16="http://schemas.microsoft.com/office/drawing/2014/main" id="{59AAA429-08C8-4F60-99F1-6181855E788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36199" y="6507161"/>
            <a:ext cx="1134533" cy="177271"/>
          </a:xfrm>
          <a:prstGeom prst="rect">
            <a:avLst/>
          </a:prstGeom>
        </p:spPr>
      </p:pic>
    </p:spTree>
    <p:extLst>
      <p:ext uri="{BB962C8B-B14F-4D97-AF65-F5344CB8AC3E}">
        <p14:creationId xmlns:p14="http://schemas.microsoft.com/office/powerpoint/2010/main" val="32293629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95325" y="1268414"/>
            <a:ext cx="4791075" cy="4478045"/>
          </a:xfrm>
        </p:spPr>
        <p:txBody>
          <a:bodyPr/>
          <a:lstStyle/>
          <a:p>
            <a:pPr marL="0" indent="0">
              <a:buNone/>
            </a:pPr>
            <a:r>
              <a:rPr lang="en-US" sz="2400"/>
              <a:t>Discover, provision, maintain and securely decommission network connectivity for critical business applications.</a:t>
            </a:r>
          </a:p>
        </p:txBody>
      </p:sp>
      <p:sp>
        <p:nvSpPr>
          <p:cNvPr id="3" name="Date Placeholder 2"/>
          <p:cNvSpPr>
            <a:spLocks noGrp="1"/>
          </p:cNvSpPr>
          <p:nvPr>
            <p:ph type="dt" sz="half" idx="10"/>
          </p:nvPr>
        </p:nvSpPr>
        <p:spPr/>
        <p:txBody>
          <a:bodyPr/>
          <a:lstStyle/>
          <a:p>
            <a:fld id="{38B47C28-1AF1-4B98-A9A8-2E8452DE56C5}" type="slidenum">
              <a:rPr lang="en-US" smtClean="0"/>
              <a:pPr/>
              <a:t>10</a:t>
            </a:fld>
            <a:r>
              <a:rPr lang="en-US"/>
              <a:t> | Confidential</a:t>
            </a:r>
          </a:p>
        </p:txBody>
      </p:sp>
      <p:sp>
        <p:nvSpPr>
          <p:cNvPr id="4" name="Title 3"/>
          <p:cNvSpPr>
            <a:spLocks noGrp="1"/>
          </p:cNvSpPr>
          <p:nvPr>
            <p:ph type="title"/>
          </p:nvPr>
        </p:nvSpPr>
        <p:spPr/>
        <p:txBody>
          <a:bodyPr/>
          <a:lstStyle/>
          <a:p>
            <a:r>
              <a:rPr lang="en-US" cap="all"/>
              <a:t>Application Connectivity Management</a:t>
            </a:r>
          </a:p>
        </p:txBody>
      </p:sp>
      <p:grpSp>
        <p:nvGrpSpPr>
          <p:cNvPr id="5" name="Gruppieren 21"/>
          <p:cNvGrpSpPr/>
          <p:nvPr/>
        </p:nvGrpSpPr>
        <p:grpSpPr>
          <a:xfrm>
            <a:off x="145082" y="2938232"/>
            <a:ext cx="5652402" cy="2832616"/>
            <a:chOff x="4868794" y="1427158"/>
            <a:chExt cx="9013272" cy="4598061"/>
          </a:xfrm>
        </p:grpSpPr>
        <p:sp>
          <p:nvSpPr>
            <p:cNvPr id="6" name="Freeform 19"/>
            <p:cNvSpPr>
              <a:spLocks/>
            </p:cNvSpPr>
            <p:nvPr/>
          </p:nvSpPr>
          <p:spPr bwMode="auto">
            <a:xfrm>
              <a:off x="5775879" y="1427158"/>
              <a:ext cx="7567764" cy="4454079"/>
            </a:xfrm>
            <a:prstGeom prst="roundRect">
              <a:avLst>
                <a:gd name="adj" fmla="val 2056"/>
              </a:avLst>
            </a:prstGeom>
            <a:solidFill>
              <a:srgbClr val="2632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7" name="Freeform 21"/>
            <p:cNvSpPr>
              <a:spLocks/>
            </p:cNvSpPr>
            <p:nvPr/>
          </p:nvSpPr>
          <p:spPr bwMode="auto">
            <a:xfrm>
              <a:off x="4868794" y="5794848"/>
              <a:ext cx="9013272" cy="230371"/>
            </a:xfrm>
            <a:custGeom>
              <a:avLst/>
              <a:gdLst>
                <a:gd name="T0" fmla="*/ 0 w 530"/>
                <a:gd name="T1" fmla="*/ 0 h 27"/>
                <a:gd name="T2" fmla="*/ 0 w 530"/>
                <a:gd name="T3" fmla="*/ 11 h 27"/>
                <a:gd name="T4" fmla="*/ 106 w 530"/>
                <a:gd name="T5" fmla="*/ 27 h 27"/>
                <a:gd name="T6" fmla="*/ 424 w 530"/>
                <a:gd name="T7" fmla="*/ 27 h 27"/>
                <a:gd name="T8" fmla="*/ 530 w 530"/>
                <a:gd name="T9" fmla="*/ 11 h 27"/>
                <a:gd name="T10" fmla="*/ 530 w 530"/>
                <a:gd name="T11" fmla="*/ 0 h 27"/>
                <a:gd name="T12" fmla="*/ 0 w 530"/>
                <a:gd name="T13" fmla="*/ 0 h 27"/>
              </a:gdLst>
              <a:ahLst/>
              <a:cxnLst>
                <a:cxn ang="0">
                  <a:pos x="T0" y="T1"/>
                </a:cxn>
                <a:cxn ang="0">
                  <a:pos x="T2" y="T3"/>
                </a:cxn>
                <a:cxn ang="0">
                  <a:pos x="T4" y="T5"/>
                </a:cxn>
                <a:cxn ang="0">
                  <a:pos x="T6" y="T7"/>
                </a:cxn>
                <a:cxn ang="0">
                  <a:pos x="T8" y="T9"/>
                </a:cxn>
                <a:cxn ang="0">
                  <a:pos x="T10" y="T11"/>
                </a:cxn>
                <a:cxn ang="0">
                  <a:pos x="T12" y="T13"/>
                </a:cxn>
              </a:cxnLst>
              <a:rect l="0" t="0" r="r" b="b"/>
              <a:pathLst>
                <a:path w="530" h="27">
                  <a:moveTo>
                    <a:pt x="0" y="0"/>
                  </a:moveTo>
                  <a:cubicBezTo>
                    <a:pt x="0" y="11"/>
                    <a:pt x="0" y="11"/>
                    <a:pt x="0" y="11"/>
                  </a:cubicBezTo>
                  <a:cubicBezTo>
                    <a:pt x="0" y="20"/>
                    <a:pt x="47" y="27"/>
                    <a:pt x="106" y="27"/>
                  </a:cubicBezTo>
                  <a:cubicBezTo>
                    <a:pt x="424" y="27"/>
                    <a:pt x="424" y="27"/>
                    <a:pt x="424" y="27"/>
                  </a:cubicBezTo>
                  <a:cubicBezTo>
                    <a:pt x="482" y="27"/>
                    <a:pt x="530" y="20"/>
                    <a:pt x="530" y="11"/>
                  </a:cubicBezTo>
                  <a:cubicBezTo>
                    <a:pt x="530" y="0"/>
                    <a:pt x="530" y="0"/>
                    <a:pt x="530" y="0"/>
                  </a:cubicBezTo>
                  <a:lnTo>
                    <a:pt x="0" y="0"/>
                  </a:lnTo>
                  <a:close/>
                </a:path>
              </a:pathLst>
            </a:custGeom>
            <a:solidFill>
              <a:srgbClr val="BCBCC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8" name="Rechteck 26"/>
            <p:cNvSpPr/>
            <p:nvPr/>
          </p:nvSpPr>
          <p:spPr bwMode="auto">
            <a:xfrm>
              <a:off x="4868794" y="5784574"/>
              <a:ext cx="9013272" cy="86888"/>
            </a:xfrm>
            <a:prstGeom prst="rect">
              <a:avLst/>
            </a:prstGeom>
            <a:solidFill>
              <a:srgbClr val="CCCCD6"/>
            </a:solidFill>
            <a:ln w="12700">
              <a:noFill/>
              <a:round/>
              <a:headEnd/>
              <a:tailEnd/>
            </a:ln>
          </p:spPr>
          <p:txBody>
            <a:bodyPr rtlCol="0" anchor="ctr"/>
            <a:lstStyle/>
            <a:p>
              <a:pPr algn="ctr"/>
              <a:endParaRPr lang="de-DE"/>
            </a:p>
          </p:txBody>
        </p:sp>
      </p:gr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2323" y="3130891"/>
            <a:ext cx="4549114" cy="2299050"/>
          </a:xfrm>
          <a:prstGeom prst="rect">
            <a:avLst/>
          </a:prstGeom>
        </p:spPr>
      </p:pic>
      <p:sp>
        <p:nvSpPr>
          <p:cNvPr id="10" name="Rectangle 9"/>
          <p:cNvSpPr/>
          <p:nvPr/>
        </p:nvSpPr>
        <p:spPr>
          <a:xfrm>
            <a:off x="6840926" y="1268413"/>
            <a:ext cx="5360726" cy="830997"/>
          </a:xfrm>
          <a:prstGeom prst="rect">
            <a:avLst/>
          </a:prstGeom>
        </p:spPr>
        <p:txBody>
          <a:bodyPr wrap="square">
            <a:spAutoFit/>
          </a:bodyPr>
          <a:lstStyle/>
          <a:p>
            <a:pPr algn="l" rtl="0"/>
            <a:r>
              <a:rPr lang="en-US" sz="2400">
                <a:solidFill>
                  <a:schemeClr val="bg1"/>
                </a:solidFill>
              </a:rPr>
              <a:t>Automated discovery and mapping of business connectivity</a:t>
            </a:r>
          </a:p>
        </p:txBody>
      </p:sp>
      <p:sp>
        <p:nvSpPr>
          <p:cNvPr id="12" name="Rectangle 11"/>
          <p:cNvSpPr/>
          <p:nvPr/>
        </p:nvSpPr>
        <p:spPr>
          <a:xfrm>
            <a:off x="6830738" y="2053127"/>
            <a:ext cx="5360727" cy="830997"/>
          </a:xfrm>
          <a:prstGeom prst="rect">
            <a:avLst/>
          </a:prstGeom>
        </p:spPr>
        <p:txBody>
          <a:bodyPr wrap="square" anchor="t">
            <a:spAutoFit/>
          </a:bodyPr>
          <a:lstStyle/>
          <a:p>
            <a:pPr algn="l" rtl="0"/>
            <a:r>
              <a:rPr lang="en-US" sz="2400">
                <a:solidFill>
                  <a:schemeClr val="bg1"/>
                </a:solidFill>
              </a:rPr>
              <a:t>Translation of business requirements to networking terms</a:t>
            </a:r>
          </a:p>
        </p:txBody>
      </p:sp>
      <p:sp>
        <p:nvSpPr>
          <p:cNvPr id="14" name="Rectangle 13"/>
          <p:cNvSpPr/>
          <p:nvPr/>
        </p:nvSpPr>
        <p:spPr>
          <a:xfrm>
            <a:off x="6827367" y="4872411"/>
            <a:ext cx="5834077" cy="461665"/>
          </a:xfrm>
          <a:prstGeom prst="rect">
            <a:avLst/>
          </a:prstGeom>
        </p:spPr>
        <p:txBody>
          <a:bodyPr wrap="square">
            <a:spAutoFit/>
          </a:bodyPr>
          <a:lstStyle/>
          <a:p>
            <a:pPr algn="l" rtl="0"/>
            <a:r>
              <a:rPr lang="en-US" sz="2400">
                <a:solidFill>
                  <a:schemeClr val="bg1"/>
                </a:solidFill>
              </a:rPr>
              <a:t>Secure application decommissioning</a:t>
            </a:r>
          </a:p>
        </p:txBody>
      </p:sp>
      <p:sp>
        <p:nvSpPr>
          <p:cNvPr id="18" name="Rectangle 17"/>
          <p:cNvSpPr/>
          <p:nvPr/>
        </p:nvSpPr>
        <p:spPr>
          <a:xfrm>
            <a:off x="6830739" y="4217934"/>
            <a:ext cx="4673088" cy="461665"/>
          </a:xfrm>
          <a:prstGeom prst="rect">
            <a:avLst/>
          </a:prstGeom>
        </p:spPr>
        <p:txBody>
          <a:bodyPr wrap="square">
            <a:spAutoFit/>
          </a:bodyPr>
          <a:lstStyle/>
          <a:p>
            <a:pPr algn="l" rtl="0"/>
            <a:r>
              <a:rPr lang="en-US" sz="2400">
                <a:solidFill>
                  <a:schemeClr val="bg1"/>
                </a:solidFill>
              </a:rPr>
              <a:t>Business-centric risk analysis</a:t>
            </a:r>
          </a:p>
        </p:txBody>
      </p:sp>
      <p:sp>
        <p:nvSpPr>
          <p:cNvPr id="20" name="Rectangle 19"/>
          <p:cNvSpPr/>
          <p:nvPr/>
        </p:nvSpPr>
        <p:spPr>
          <a:xfrm>
            <a:off x="6821412" y="2908980"/>
            <a:ext cx="5326446" cy="461665"/>
          </a:xfrm>
          <a:prstGeom prst="rect">
            <a:avLst/>
          </a:prstGeom>
        </p:spPr>
        <p:txBody>
          <a:bodyPr wrap="square">
            <a:spAutoFit/>
          </a:bodyPr>
          <a:lstStyle/>
          <a:p>
            <a:pPr algn="l" rtl="0"/>
            <a:r>
              <a:rPr lang="en-US" sz="2400">
                <a:solidFill>
                  <a:schemeClr val="bg1"/>
                </a:solidFill>
              </a:rPr>
              <a:t>Impact assessment to avoid outages</a:t>
            </a:r>
          </a:p>
        </p:txBody>
      </p:sp>
      <p:pic>
        <p:nvPicPr>
          <p:cNvPr id="21" name="Picture 2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80230" y="3355966"/>
            <a:ext cx="886968" cy="886968"/>
          </a:xfrm>
          <a:prstGeom prst="rect">
            <a:avLst/>
          </a:prstGeom>
        </p:spPr>
      </p:pic>
      <p:sp>
        <p:nvSpPr>
          <p:cNvPr id="23" name="Rectangle 22"/>
          <p:cNvSpPr/>
          <p:nvPr/>
        </p:nvSpPr>
        <p:spPr>
          <a:xfrm>
            <a:off x="6846503" y="3563457"/>
            <a:ext cx="5360727" cy="461665"/>
          </a:xfrm>
          <a:prstGeom prst="rect">
            <a:avLst/>
          </a:prstGeom>
        </p:spPr>
        <p:txBody>
          <a:bodyPr wrap="square">
            <a:spAutoFit/>
          </a:bodyPr>
          <a:lstStyle/>
          <a:p>
            <a:pPr algn="l" rtl="0"/>
            <a:r>
              <a:rPr lang="en-US" sz="2400">
                <a:solidFill>
                  <a:schemeClr val="bg1"/>
                </a:solidFill>
              </a:rPr>
              <a:t>Rapid datacenter and cloud migration</a:t>
            </a:r>
          </a:p>
        </p:txBody>
      </p:sp>
      <p:pic>
        <p:nvPicPr>
          <p:cNvPr id="16" name="Picture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80230" y="1235067"/>
            <a:ext cx="890376" cy="890376"/>
          </a:xfrm>
          <a:prstGeom prst="rect">
            <a:avLst/>
          </a:prstGeom>
        </p:spPr>
      </p:pic>
      <p:pic>
        <p:nvPicPr>
          <p:cNvPr id="17" name="Picture 1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880230" y="2701494"/>
            <a:ext cx="886968" cy="886968"/>
          </a:xfrm>
          <a:prstGeom prst="rect">
            <a:avLst/>
          </a:prstGeom>
        </p:spPr>
      </p:pic>
      <p:pic>
        <p:nvPicPr>
          <p:cNvPr id="25" name="Picture 2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880230" y="2034841"/>
            <a:ext cx="886968" cy="886968"/>
          </a:xfrm>
          <a:prstGeom prst="rect">
            <a:avLst/>
          </a:prstGeom>
        </p:spPr>
      </p:pic>
      <p:pic>
        <p:nvPicPr>
          <p:cNvPr id="26" name="Picture 2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880230" y="4659759"/>
            <a:ext cx="886968" cy="886968"/>
          </a:xfrm>
          <a:prstGeom prst="rect">
            <a:avLst/>
          </a:prstGeom>
        </p:spPr>
      </p:pic>
      <p:pic>
        <p:nvPicPr>
          <p:cNvPr id="27" name="Picture 2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880230" y="4010438"/>
            <a:ext cx="886968" cy="886968"/>
          </a:xfrm>
          <a:prstGeom prst="rect">
            <a:avLst/>
          </a:prstGeom>
        </p:spPr>
      </p:pic>
    </p:spTree>
    <p:extLst>
      <p:ext uri="{BB962C8B-B14F-4D97-AF65-F5344CB8AC3E}">
        <p14:creationId xmlns:p14="http://schemas.microsoft.com/office/powerpoint/2010/main" val="33311339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95325" y="1268414"/>
            <a:ext cx="4775309" cy="4478045"/>
          </a:xfrm>
        </p:spPr>
        <p:txBody>
          <a:bodyPr/>
          <a:lstStyle/>
          <a:p>
            <a:pPr marL="0" indent="0">
              <a:buNone/>
            </a:pPr>
            <a:r>
              <a:rPr lang="en-US" sz="2400"/>
              <a:t>Process firewall changes with zero-touch automation.</a:t>
            </a:r>
          </a:p>
        </p:txBody>
      </p:sp>
      <p:sp>
        <p:nvSpPr>
          <p:cNvPr id="3" name="Date Placeholder 2"/>
          <p:cNvSpPr>
            <a:spLocks noGrp="1"/>
          </p:cNvSpPr>
          <p:nvPr>
            <p:ph type="dt" sz="half" idx="10"/>
          </p:nvPr>
        </p:nvSpPr>
        <p:spPr/>
        <p:txBody>
          <a:bodyPr/>
          <a:lstStyle/>
          <a:p>
            <a:fld id="{38B47C28-1AF1-4B98-A9A8-2E8452DE56C5}" type="slidenum">
              <a:rPr lang="en-US" smtClean="0"/>
              <a:pPr/>
              <a:t>11</a:t>
            </a:fld>
            <a:r>
              <a:rPr lang="en-US"/>
              <a:t> | Confidential</a:t>
            </a:r>
          </a:p>
        </p:txBody>
      </p:sp>
      <p:sp>
        <p:nvSpPr>
          <p:cNvPr id="4" name="Title 3"/>
          <p:cNvSpPr>
            <a:spLocks noGrp="1"/>
          </p:cNvSpPr>
          <p:nvPr>
            <p:ph type="title"/>
          </p:nvPr>
        </p:nvSpPr>
        <p:spPr/>
        <p:txBody>
          <a:bodyPr/>
          <a:lstStyle/>
          <a:p>
            <a:r>
              <a:rPr lang="en-US" cap="all"/>
              <a:t>Security Policy Change Automation</a:t>
            </a:r>
          </a:p>
        </p:txBody>
      </p:sp>
      <p:grpSp>
        <p:nvGrpSpPr>
          <p:cNvPr id="5" name="Gruppieren 21"/>
          <p:cNvGrpSpPr/>
          <p:nvPr/>
        </p:nvGrpSpPr>
        <p:grpSpPr>
          <a:xfrm>
            <a:off x="145082" y="2938232"/>
            <a:ext cx="5652402" cy="2832616"/>
            <a:chOff x="4868794" y="1427158"/>
            <a:chExt cx="9013272" cy="4598061"/>
          </a:xfrm>
        </p:grpSpPr>
        <p:sp>
          <p:nvSpPr>
            <p:cNvPr id="6" name="Freeform 19"/>
            <p:cNvSpPr>
              <a:spLocks/>
            </p:cNvSpPr>
            <p:nvPr/>
          </p:nvSpPr>
          <p:spPr bwMode="auto">
            <a:xfrm>
              <a:off x="5775879" y="1427158"/>
              <a:ext cx="7567764" cy="4454079"/>
            </a:xfrm>
            <a:prstGeom prst="roundRect">
              <a:avLst>
                <a:gd name="adj" fmla="val 2056"/>
              </a:avLst>
            </a:prstGeom>
            <a:solidFill>
              <a:srgbClr val="2632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7" name="Freeform 21"/>
            <p:cNvSpPr>
              <a:spLocks/>
            </p:cNvSpPr>
            <p:nvPr/>
          </p:nvSpPr>
          <p:spPr bwMode="auto">
            <a:xfrm>
              <a:off x="4868794" y="5794848"/>
              <a:ext cx="9013272" cy="230371"/>
            </a:xfrm>
            <a:custGeom>
              <a:avLst/>
              <a:gdLst>
                <a:gd name="T0" fmla="*/ 0 w 530"/>
                <a:gd name="T1" fmla="*/ 0 h 27"/>
                <a:gd name="T2" fmla="*/ 0 w 530"/>
                <a:gd name="T3" fmla="*/ 11 h 27"/>
                <a:gd name="T4" fmla="*/ 106 w 530"/>
                <a:gd name="T5" fmla="*/ 27 h 27"/>
                <a:gd name="T6" fmla="*/ 424 w 530"/>
                <a:gd name="T7" fmla="*/ 27 h 27"/>
                <a:gd name="T8" fmla="*/ 530 w 530"/>
                <a:gd name="T9" fmla="*/ 11 h 27"/>
                <a:gd name="T10" fmla="*/ 530 w 530"/>
                <a:gd name="T11" fmla="*/ 0 h 27"/>
                <a:gd name="T12" fmla="*/ 0 w 530"/>
                <a:gd name="T13" fmla="*/ 0 h 27"/>
              </a:gdLst>
              <a:ahLst/>
              <a:cxnLst>
                <a:cxn ang="0">
                  <a:pos x="T0" y="T1"/>
                </a:cxn>
                <a:cxn ang="0">
                  <a:pos x="T2" y="T3"/>
                </a:cxn>
                <a:cxn ang="0">
                  <a:pos x="T4" y="T5"/>
                </a:cxn>
                <a:cxn ang="0">
                  <a:pos x="T6" y="T7"/>
                </a:cxn>
                <a:cxn ang="0">
                  <a:pos x="T8" y="T9"/>
                </a:cxn>
                <a:cxn ang="0">
                  <a:pos x="T10" y="T11"/>
                </a:cxn>
                <a:cxn ang="0">
                  <a:pos x="T12" y="T13"/>
                </a:cxn>
              </a:cxnLst>
              <a:rect l="0" t="0" r="r" b="b"/>
              <a:pathLst>
                <a:path w="530" h="27">
                  <a:moveTo>
                    <a:pt x="0" y="0"/>
                  </a:moveTo>
                  <a:cubicBezTo>
                    <a:pt x="0" y="11"/>
                    <a:pt x="0" y="11"/>
                    <a:pt x="0" y="11"/>
                  </a:cubicBezTo>
                  <a:cubicBezTo>
                    <a:pt x="0" y="20"/>
                    <a:pt x="47" y="27"/>
                    <a:pt x="106" y="27"/>
                  </a:cubicBezTo>
                  <a:cubicBezTo>
                    <a:pt x="424" y="27"/>
                    <a:pt x="424" y="27"/>
                    <a:pt x="424" y="27"/>
                  </a:cubicBezTo>
                  <a:cubicBezTo>
                    <a:pt x="482" y="27"/>
                    <a:pt x="530" y="20"/>
                    <a:pt x="530" y="11"/>
                  </a:cubicBezTo>
                  <a:cubicBezTo>
                    <a:pt x="530" y="0"/>
                    <a:pt x="530" y="0"/>
                    <a:pt x="530" y="0"/>
                  </a:cubicBezTo>
                  <a:lnTo>
                    <a:pt x="0" y="0"/>
                  </a:lnTo>
                  <a:close/>
                </a:path>
              </a:pathLst>
            </a:custGeom>
            <a:solidFill>
              <a:srgbClr val="BCBCC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8" name="Rechteck 26"/>
            <p:cNvSpPr/>
            <p:nvPr/>
          </p:nvSpPr>
          <p:spPr bwMode="auto">
            <a:xfrm>
              <a:off x="4868794" y="5784574"/>
              <a:ext cx="9013272" cy="86888"/>
            </a:xfrm>
            <a:prstGeom prst="rect">
              <a:avLst/>
            </a:prstGeom>
            <a:solidFill>
              <a:srgbClr val="CCCCD6"/>
            </a:solidFill>
            <a:ln w="12700">
              <a:noFill/>
              <a:round/>
              <a:headEnd/>
              <a:tailEnd/>
            </a:ln>
          </p:spPr>
          <p:txBody>
            <a:bodyPr rtlCol="0" anchor="ctr"/>
            <a:lstStyle/>
            <a:p>
              <a:pPr algn="ctr"/>
              <a:endParaRPr lang="de-DE"/>
            </a:p>
          </p:txBody>
        </p:sp>
      </p:grpSp>
      <p:sp>
        <p:nvSpPr>
          <p:cNvPr id="10" name="Rectangle 9"/>
          <p:cNvSpPr/>
          <p:nvPr/>
        </p:nvSpPr>
        <p:spPr>
          <a:xfrm>
            <a:off x="6846503" y="1288296"/>
            <a:ext cx="5360726" cy="461665"/>
          </a:xfrm>
          <a:prstGeom prst="rect">
            <a:avLst/>
          </a:prstGeom>
        </p:spPr>
        <p:txBody>
          <a:bodyPr wrap="square">
            <a:spAutoFit/>
          </a:bodyPr>
          <a:lstStyle/>
          <a:p>
            <a:pPr algn="l" rtl="0"/>
            <a:r>
              <a:rPr lang="en-US" sz="2400">
                <a:solidFill>
                  <a:schemeClr val="bg1"/>
                </a:solidFill>
              </a:rPr>
              <a:t>Security policy workflow automation </a:t>
            </a:r>
          </a:p>
        </p:txBody>
      </p:sp>
      <p:sp>
        <p:nvSpPr>
          <p:cNvPr id="12" name="Rectangle 11"/>
          <p:cNvSpPr/>
          <p:nvPr/>
        </p:nvSpPr>
        <p:spPr>
          <a:xfrm>
            <a:off x="6846502" y="1942773"/>
            <a:ext cx="5834077" cy="461665"/>
          </a:xfrm>
          <a:prstGeom prst="rect">
            <a:avLst/>
          </a:prstGeom>
        </p:spPr>
        <p:txBody>
          <a:bodyPr wrap="square">
            <a:spAutoFit/>
          </a:bodyPr>
          <a:lstStyle/>
          <a:p>
            <a:pPr algn="l" rtl="0"/>
            <a:r>
              <a:rPr lang="en-US" sz="2400">
                <a:solidFill>
                  <a:schemeClr val="bg1"/>
                </a:solidFill>
              </a:rPr>
              <a:t>Topology analysis and optimal rule design</a:t>
            </a:r>
          </a:p>
        </p:txBody>
      </p:sp>
      <p:sp>
        <p:nvSpPr>
          <p:cNvPr id="14" name="Rectangle 13"/>
          <p:cNvSpPr/>
          <p:nvPr/>
        </p:nvSpPr>
        <p:spPr>
          <a:xfrm>
            <a:off x="6846503" y="4560681"/>
            <a:ext cx="5122048" cy="461665"/>
          </a:xfrm>
          <a:prstGeom prst="rect">
            <a:avLst/>
          </a:prstGeom>
        </p:spPr>
        <p:txBody>
          <a:bodyPr wrap="square">
            <a:spAutoFit/>
          </a:bodyPr>
          <a:lstStyle/>
          <a:p>
            <a:pPr algn="l" rtl="0"/>
            <a:r>
              <a:rPr lang="en-US" sz="2400">
                <a:solidFill>
                  <a:schemeClr val="bg1"/>
                </a:solidFill>
              </a:rPr>
              <a:t>SLA tracking and complete audit trail</a:t>
            </a:r>
          </a:p>
        </p:txBody>
      </p:sp>
      <p:sp>
        <p:nvSpPr>
          <p:cNvPr id="16" name="Rectangle 15"/>
          <p:cNvSpPr/>
          <p:nvPr/>
        </p:nvSpPr>
        <p:spPr>
          <a:xfrm>
            <a:off x="6846503" y="5215156"/>
            <a:ext cx="4673088" cy="461665"/>
          </a:xfrm>
          <a:prstGeom prst="rect">
            <a:avLst/>
          </a:prstGeom>
        </p:spPr>
        <p:txBody>
          <a:bodyPr wrap="square">
            <a:spAutoFit/>
          </a:bodyPr>
          <a:lstStyle/>
          <a:p>
            <a:pPr algn="l" rtl="0"/>
            <a:r>
              <a:rPr lang="en-US" sz="2400">
                <a:solidFill>
                  <a:schemeClr val="bg1"/>
                </a:solidFill>
              </a:rPr>
              <a:t>Integration with ticketing systems</a:t>
            </a:r>
          </a:p>
        </p:txBody>
      </p:sp>
      <p:sp>
        <p:nvSpPr>
          <p:cNvPr id="18" name="Rectangle 17"/>
          <p:cNvSpPr/>
          <p:nvPr/>
        </p:nvSpPr>
        <p:spPr>
          <a:xfrm>
            <a:off x="6846503" y="3906204"/>
            <a:ext cx="4673088" cy="461665"/>
          </a:xfrm>
          <a:prstGeom prst="rect">
            <a:avLst/>
          </a:prstGeom>
        </p:spPr>
        <p:txBody>
          <a:bodyPr wrap="square">
            <a:spAutoFit/>
          </a:bodyPr>
          <a:lstStyle/>
          <a:p>
            <a:pPr algn="l" rtl="0"/>
            <a:r>
              <a:rPr lang="en-US" sz="2400">
                <a:solidFill>
                  <a:schemeClr val="bg1"/>
                </a:solidFill>
              </a:rPr>
              <a:t>Change validation and reconciliation</a:t>
            </a:r>
          </a:p>
        </p:txBody>
      </p:sp>
      <p:sp>
        <p:nvSpPr>
          <p:cNvPr id="20" name="Rectangle 19"/>
          <p:cNvSpPr/>
          <p:nvPr/>
        </p:nvSpPr>
        <p:spPr>
          <a:xfrm>
            <a:off x="6837176" y="2597250"/>
            <a:ext cx="5326446" cy="461665"/>
          </a:xfrm>
          <a:prstGeom prst="rect">
            <a:avLst/>
          </a:prstGeom>
        </p:spPr>
        <p:txBody>
          <a:bodyPr wrap="square">
            <a:spAutoFit/>
          </a:bodyPr>
          <a:lstStyle/>
          <a:p>
            <a:pPr algn="l" rtl="0"/>
            <a:r>
              <a:rPr lang="en-US" sz="2400">
                <a:solidFill>
                  <a:schemeClr val="bg1"/>
                </a:solidFill>
              </a:rPr>
              <a:t>Proactive risk and compliance verification</a:t>
            </a:r>
          </a:p>
        </p:txBody>
      </p:sp>
      <p:sp>
        <p:nvSpPr>
          <p:cNvPr id="23" name="Rectangle 22"/>
          <p:cNvSpPr/>
          <p:nvPr/>
        </p:nvSpPr>
        <p:spPr>
          <a:xfrm>
            <a:off x="6846501" y="3251727"/>
            <a:ext cx="5360727" cy="461665"/>
          </a:xfrm>
          <a:prstGeom prst="rect">
            <a:avLst/>
          </a:prstGeom>
        </p:spPr>
        <p:txBody>
          <a:bodyPr wrap="square">
            <a:spAutoFit/>
          </a:bodyPr>
          <a:lstStyle/>
          <a:p>
            <a:pPr algn="l" rtl="0"/>
            <a:r>
              <a:rPr lang="en-US" sz="2400">
                <a:solidFill>
                  <a:schemeClr val="bg1"/>
                </a:solidFill>
              </a:rPr>
              <a:t>Automated policy push</a:t>
            </a:r>
          </a:p>
        </p:txBody>
      </p:sp>
      <p:pic>
        <p:nvPicPr>
          <p:cNvPr id="24" name="Picture 23"/>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855960" y="3058914"/>
            <a:ext cx="4445712" cy="2493353"/>
          </a:xfrm>
          <a:prstGeom prst="rect">
            <a:avLst/>
          </a:prstGeom>
          <a:ln>
            <a:solidFill>
              <a:srgbClr val="44ADE2"/>
            </a:solidFill>
          </a:ln>
          <a:effectLst/>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87146" y="1090765"/>
            <a:ext cx="886968" cy="886968"/>
          </a:xfrm>
          <a:prstGeom prst="rect">
            <a:avLst/>
          </a:prstGeom>
        </p:spPr>
      </p:pic>
      <p:pic>
        <p:nvPicPr>
          <p:cNvPr id="26" name="Picture 2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87146" y="1744604"/>
            <a:ext cx="886968" cy="886968"/>
          </a:xfrm>
          <a:prstGeom prst="rect">
            <a:avLst/>
          </a:prstGeom>
        </p:spPr>
      </p:pic>
      <p:pic>
        <p:nvPicPr>
          <p:cNvPr id="28" name="Picture 2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887146" y="5013800"/>
            <a:ext cx="886968" cy="886968"/>
          </a:xfrm>
          <a:prstGeom prst="rect">
            <a:avLst/>
          </a:prstGeom>
        </p:spPr>
      </p:pic>
      <p:pic>
        <p:nvPicPr>
          <p:cNvPr id="29" name="Picture 2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887146" y="4359960"/>
            <a:ext cx="886968" cy="886968"/>
          </a:xfrm>
          <a:prstGeom prst="rect">
            <a:avLst/>
          </a:prstGeom>
        </p:spPr>
      </p:pic>
      <p:pic>
        <p:nvPicPr>
          <p:cNvPr id="30" name="Picture 2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887146" y="3706121"/>
            <a:ext cx="886968" cy="886968"/>
          </a:xfrm>
          <a:prstGeom prst="rect">
            <a:avLst/>
          </a:prstGeom>
        </p:spPr>
      </p:pic>
      <p:pic>
        <p:nvPicPr>
          <p:cNvPr id="31" name="Picture 3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887146" y="2398443"/>
            <a:ext cx="886968" cy="886968"/>
          </a:xfrm>
          <a:prstGeom prst="rect">
            <a:avLst/>
          </a:prstGeom>
        </p:spPr>
      </p:pic>
      <p:pic>
        <p:nvPicPr>
          <p:cNvPr id="32" name="Picture 3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887146" y="3052282"/>
            <a:ext cx="886968" cy="886968"/>
          </a:xfrm>
          <a:prstGeom prst="rect">
            <a:avLst/>
          </a:prstGeom>
        </p:spPr>
      </p:pic>
    </p:spTree>
    <p:extLst>
      <p:ext uri="{BB962C8B-B14F-4D97-AF65-F5344CB8AC3E}">
        <p14:creationId xmlns:p14="http://schemas.microsoft.com/office/powerpoint/2010/main" val="37018918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p:cNvPicPr>
            <a:picLocks noChangeAspect="1"/>
          </p:cNvPicPr>
          <p:nvPr/>
        </p:nvPicPr>
        <p:blipFill rotWithShape="1">
          <a:blip r:embed="rId3" cstate="print">
            <a:extLst>
              <a:ext uri="{28A0092B-C50C-407E-A947-70E740481C1C}">
                <a14:useLocalDpi xmlns:a14="http://schemas.microsoft.com/office/drawing/2010/main" val="0"/>
              </a:ext>
            </a:extLst>
          </a:blip>
          <a:srcRect b="10125"/>
          <a:stretch/>
        </p:blipFill>
        <p:spPr>
          <a:xfrm>
            <a:off x="0" y="293688"/>
            <a:ext cx="9715197" cy="5827412"/>
          </a:xfrm>
          <a:prstGeom prst="rect">
            <a:avLst/>
          </a:prstGeom>
        </p:spPr>
      </p:pic>
      <p:sp>
        <p:nvSpPr>
          <p:cNvPr id="27" name="Rectangle 22"/>
          <p:cNvSpPr/>
          <p:nvPr/>
        </p:nvSpPr>
        <p:spPr>
          <a:xfrm>
            <a:off x="10294" y="293689"/>
            <a:ext cx="9704903" cy="5827412"/>
          </a:xfrm>
          <a:prstGeom prst="rect">
            <a:avLst/>
          </a:prstGeom>
          <a:solidFill>
            <a:srgbClr val="44ADE2">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 name="מציין מיקום תוכן 2"/>
          <p:cNvSpPr>
            <a:spLocks noGrp="1"/>
          </p:cNvSpPr>
          <p:nvPr>
            <p:ph idx="1"/>
          </p:nvPr>
        </p:nvSpPr>
        <p:spPr>
          <a:xfrm>
            <a:off x="663050" y="1268415"/>
            <a:ext cx="8213667" cy="1528574"/>
          </a:xfrm>
        </p:spPr>
        <p:txBody>
          <a:bodyPr/>
          <a:lstStyle/>
          <a:p>
            <a:r>
              <a:rPr lang="en-US" sz="2000" b="1"/>
              <a:t>Offloads daily tasks from firewall/network admins</a:t>
            </a:r>
          </a:p>
          <a:p>
            <a:pPr marL="234950" indent="0">
              <a:lnSpc>
                <a:spcPct val="100000"/>
              </a:lnSpc>
              <a:spcBef>
                <a:spcPts val="0"/>
              </a:spcBef>
              <a:buNone/>
            </a:pPr>
            <a:r>
              <a:rPr lang="en-US" sz="2000"/>
              <a:t>Gives end-users self-service access to firewall connectivity data, saving time and improving service.</a:t>
            </a:r>
          </a:p>
          <a:p>
            <a:r>
              <a:rPr lang="en-US" sz="2000" b="1"/>
              <a:t>Provides easy, convenient access to </a:t>
            </a:r>
            <a:r>
              <a:rPr lang="en-US" sz="2000" b="1" err="1"/>
              <a:t>AlgoSec</a:t>
            </a:r>
            <a:endParaRPr lang="en-US" sz="2000" b="1"/>
          </a:p>
          <a:p>
            <a:pPr marL="234950" lvl="1" indent="0">
              <a:lnSpc>
                <a:spcPct val="100000"/>
              </a:lnSpc>
              <a:spcBef>
                <a:spcPts val="0"/>
              </a:spcBef>
              <a:buNone/>
            </a:pPr>
            <a:r>
              <a:rPr lang="en-US" sz="2000"/>
              <a:t>Allows firewall/network admins to quickly perform security policy management tasks from the convenience of a chat room or mobile device.</a:t>
            </a:r>
          </a:p>
          <a:p>
            <a:pPr marL="222250" indent="-222250">
              <a:lnSpc>
                <a:spcPct val="100000"/>
              </a:lnSpc>
              <a:spcBef>
                <a:spcPts val="0"/>
              </a:spcBef>
            </a:pPr>
            <a:r>
              <a:rPr lang="en-US" sz="2000" b="1"/>
              <a:t>Ideal for checking on: </a:t>
            </a:r>
            <a:endParaRPr lang="he-IL" sz="2000" b="1"/>
          </a:p>
        </p:txBody>
      </p:sp>
      <p:sp>
        <p:nvSpPr>
          <p:cNvPr id="4" name="Date Placeholder 3">
            <a:extLst>
              <a:ext uri="{FF2B5EF4-FFF2-40B4-BE49-F238E27FC236}">
                <a16:creationId xmlns:a16="http://schemas.microsoft.com/office/drawing/2014/main" id="{3EBDC837-6728-4C11-ABEE-CAE7098DF966}"/>
              </a:ext>
            </a:extLst>
          </p:cNvPr>
          <p:cNvSpPr>
            <a:spLocks noGrp="1"/>
          </p:cNvSpPr>
          <p:nvPr>
            <p:ph type="dt" sz="half" idx="10"/>
          </p:nvPr>
        </p:nvSpPr>
        <p:spPr/>
        <p:txBody>
          <a:bodyPr/>
          <a:lstStyle/>
          <a:p>
            <a:fld id="{38B47C28-1AF1-4B98-A9A8-2E8452DE56C5}" type="slidenum">
              <a:rPr lang="en-US" smtClean="0"/>
              <a:pPr/>
              <a:t>12</a:t>
            </a:fld>
            <a:endParaRPr lang="en-US"/>
          </a:p>
        </p:txBody>
      </p:sp>
      <p:sp>
        <p:nvSpPr>
          <p:cNvPr id="5" name="Title 4">
            <a:extLst>
              <a:ext uri="{FF2B5EF4-FFF2-40B4-BE49-F238E27FC236}">
                <a16:creationId xmlns:a16="http://schemas.microsoft.com/office/drawing/2014/main" id="{2C629858-9553-4670-8F51-BECD92286809}"/>
              </a:ext>
            </a:extLst>
          </p:cNvPr>
          <p:cNvSpPr>
            <a:spLocks noGrp="1"/>
          </p:cNvSpPr>
          <p:nvPr>
            <p:ph type="title"/>
          </p:nvPr>
        </p:nvSpPr>
        <p:spPr>
          <a:xfrm>
            <a:off x="652147" y="384111"/>
            <a:ext cx="10526504" cy="627891"/>
          </a:xfrm>
        </p:spPr>
        <p:txBody>
          <a:bodyPr/>
          <a:lstStyle/>
          <a:p>
            <a:r>
              <a:rPr lang="en-US"/>
              <a:t>CHATOPS WITH ALGOBOT</a:t>
            </a:r>
          </a:p>
        </p:txBody>
      </p:sp>
      <p:sp>
        <p:nvSpPr>
          <p:cNvPr id="7" name="מלבן 6"/>
          <p:cNvSpPr/>
          <p:nvPr/>
        </p:nvSpPr>
        <p:spPr>
          <a:xfrm>
            <a:off x="874964" y="4569357"/>
            <a:ext cx="1659210" cy="523220"/>
          </a:xfrm>
          <a:prstGeom prst="rect">
            <a:avLst/>
          </a:prstGeom>
        </p:spPr>
        <p:txBody>
          <a:bodyPr wrap="square">
            <a:spAutoFit/>
          </a:bodyPr>
          <a:lstStyle/>
          <a:p>
            <a:pPr algn="ctr"/>
            <a:r>
              <a:rPr lang="en-US" sz="1400" b="1">
                <a:solidFill>
                  <a:schemeClr val="bg1"/>
                </a:solidFill>
              </a:rPr>
              <a:t>Application Connectivity</a:t>
            </a:r>
          </a:p>
        </p:txBody>
      </p:sp>
      <p:sp>
        <p:nvSpPr>
          <p:cNvPr id="26" name="מלבן 25"/>
          <p:cNvSpPr/>
          <p:nvPr/>
        </p:nvSpPr>
        <p:spPr>
          <a:xfrm>
            <a:off x="2499698" y="4569357"/>
            <a:ext cx="1569256" cy="523220"/>
          </a:xfrm>
          <a:prstGeom prst="rect">
            <a:avLst/>
          </a:prstGeom>
        </p:spPr>
        <p:txBody>
          <a:bodyPr wrap="square">
            <a:spAutoFit/>
          </a:bodyPr>
          <a:lstStyle/>
          <a:p>
            <a:pPr algn="ctr"/>
            <a:r>
              <a:rPr lang="en-US" sz="1400" b="1">
                <a:solidFill>
                  <a:schemeClr val="bg1"/>
                </a:solidFill>
              </a:rPr>
              <a:t>Network connectivity</a:t>
            </a:r>
            <a:endParaRPr lang="en-US" sz="1400">
              <a:solidFill>
                <a:schemeClr val="bg1"/>
              </a:solidFill>
            </a:endParaRPr>
          </a:p>
        </p:txBody>
      </p:sp>
      <p:sp>
        <p:nvSpPr>
          <p:cNvPr id="28" name="מלבן 27"/>
          <p:cNvSpPr/>
          <p:nvPr/>
        </p:nvSpPr>
        <p:spPr>
          <a:xfrm>
            <a:off x="4144187" y="4569357"/>
            <a:ext cx="1138220" cy="738664"/>
          </a:xfrm>
          <a:prstGeom prst="rect">
            <a:avLst/>
          </a:prstGeom>
        </p:spPr>
        <p:txBody>
          <a:bodyPr wrap="square">
            <a:spAutoFit/>
          </a:bodyPr>
          <a:lstStyle/>
          <a:p>
            <a:pPr algn="ctr"/>
            <a:r>
              <a:rPr lang="en-US" sz="1400" b="1">
                <a:solidFill>
                  <a:schemeClr val="bg1"/>
                </a:solidFill>
              </a:rPr>
              <a:t>Firewall change requests</a:t>
            </a:r>
          </a:p>
        </p:txBody>
      </p:sp>
      <p:sp>
        <p:nvSpPr>
          <p:cNvPr id="30" name="מלבן 29"/>
          <p:cNvSpPr/>
          <p:nvPr/>
        </p:nvSpPr>
        <p:spPr>
          <a:xfrm>
            <a:off x="5324643" y="4569357"/>
            <a:ext cx="1551866" cy="738664"/>
          </a:xfrm>
          <a:prstGeom prst="rect">
            <a:avLst/>
          </a:prstGeom>
        </p:spPr>
        <p:txBody>
          <a:bodyPr wrap="square">
            <a:spAutoFit/>
          </a:bodyPr>
          <a:lstStyle/>
          <a:p>
            <a:pPr algn="ctr"/>
            <a:r>
              <a:rPr lang="en-US" sz="1400" b="1">
                <a:solidFill>
                  <a:schemeClr val="bg1"/>
                </a:solidFill>
              </a:rPr>
              <a:t>Impact of maintenance tasks on applications</a:t>
            </a:r>
          </a:p>
        </p:txBody>
      </p:sp>
      <p:sp>
        <p:nvSpPr>
          <p:cNvPr id="32" name="מלבן 31"/>
          <p:cNvSpPr/>
          <p:nvPr/>
        </p:nvSpPr>
        <p:spPr>
          <a:xfrm>
            <a:off x="6881173" y="4569357"/>
            <a:ext cx="1291003" cy="523220"/>
          </a:xfrm>
          <a:prstGeom prst="rect">
            <a:avLst/>
          </a:prstGeom>
        </p:spPr>
        <p:txBody>
          <a:bodyPr wrap="square">
            <a:spAutoFit/>
          </a:bodyPr>
          <a:lstStyle/>
          <a:p>
            <a:pPr algn="ctr"/>
            <a:r>
              <a:rPr lang="en-US" sz="1400" b="1">
                <a:solidFill>
                  <a:schemeClr val="bg1"/>
                </a:solidFill>
              </a:rPr>
              <a:t>Security incidents</a:t>
            </a:r>
          </a:p>
        </p:txBody>
      </p:sp>
      <p:sp>
        <p:nvSpPr>
          <p:cNvPr id="10" name="מלבן 9"/>
          <p:cNvSpPr/>
          <p:nvPr/>
        </p:nvSpPr>
        <p:spPr>
          <a:xfrm>
            <a:off x="-3289" y="5328715"/>
            <a:ext cx="8928846" cy="427531"/>
          </a:xfrm>
          <a:prstGeom prst="rect">
            <a:avLst/>
          </a:prstGeom>
          <a:solidFill>
            <a:srgbClr val="FFFFFF">
              <a:alpha val="82745"/>
            </a:srgb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highlight>
                <a:srgbClr val="FFFFFF"/>
              </a:highlight>
            </a:endParaRPr>
          </a:p>
        </p:txBody>
      </p:sp>
      <p:sp>
        <p:nvSpPr>
          <p:cNvPr id="33" name="TextBox 32">
            <a:extLst>
              <a:ext uri="{FF2B5EF4-FFF2-40B4-BE49-F238E27FC236}">
                <a16:creationId xmlns:a16="http://schemas.microsoft.com/office/drawing/2014/main" id="{F45BDEA1-DE8E-49A6-BAA8-8FFEABDE5756}"/>
              </a:ext>
            </a:extLst>
          </p:cNvPr>
          <p:cNvSpPr txBox="1"/>
          <p:nvPr/>
        </p:nvSpPr>
        <p:spPr>
          <a:xfrm>
            <a:off x="713850" y="5331594"/>
            <a:ext cx="5528486" cy="430887"/>
          </a:xfrm>
          <a:prstGeom prst="rect">
            <a:avLst/>
          </a:prstGeom>
          <a:noFill/>
        </p:spPr>
        <p:txBody>
          <a:bodyPr wrap="square" rtlCol="0">
            <a:spAutoFit/>
          </a:bodyPr>
          <a:lstStyle/>
          <a:p>
            <a:r>
              <a:rPr lang="en-US" sz="2200" b="1">
                <a:solidFill>
                  <a:schemeClr val="accent1"/>
                </a:solidFill>
              </a:rPr>
              <a:t>And it’s multilingual too!</a:t>
            </a:r>
          </a:p>
        </p:txBody>
      </p:sp>
      <p:sp>
        <p:nvSpPr>
          <p:cNvPr id="20" name="Rectangle 5"/>
          <p:cNvSpPr/>
          <p:nvPr/>
        </p:nvSpPr>
        <p:spPr>
          <a:xfrm>
            <a:off x="8918953" y="255931"/>
            <a:ext cx="3269732" cy="5902926"/>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en-US">
              <a:solidFill>
                <a:schemeClr val="accent1"/>
              </a:solidFill>
            </a:endParaRPr>
          </a:p>
        </p:txBody>
      </p:sp>
      <p:sp>
        <p:nvSpPr>
          <p:cNvPr id="11" name="מלבן 10"/>
          <p:cNvSpPr/>
          <p:nvPr/>
        </p:nvSpPr>
        <p:spPr>
          <a:xfrm>
            <a:off x="8925557" y="5846669"/>
            <a:ext cx="3266443" cy="2744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36"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12659" y="3896928"/>
            <a:ext cx="810492" cy="810492"/>
          </a:xfrm>
          <a:prstGeom prst="rect">
            <a:avLst/>
          </a:prstGeom>
        </p:spPr>
      </p:pic>
      <p:pic>
        <p:nvPicPr>
          <p:cNvPr id="38" name="Picture 7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75418" y="3877408"/>
            <a:ext cx="824403" cy="830012"/>
          </a:xfrm>
          <a:prstGeom prst="rect">
            <a:avLst/>
          </a:prstGeom>
        </p:spPr>
      </p:pic>
      <p:sp>
        <p:nvSpPr>
          <p:cNvPr id="39" name="אליפסה 38"/>
          <p:cNvSpPr/>
          <p:nvPr/>
        </p:nvSpPr>
        <p:spPr>
          <a:xfrm>
            <a:off x="1472928" y="4084049"/>
            <a:ext cx="463281" cy="457622"/>
          </a:xfrm>
          <a:prstGeom prst="ellipse">
            <a:avLst/>
          </a:prstGeom>
          <a:solidFill>
            <a:schemeClr val="accent2"/>
          </a:solid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40" name="אליפסה 39"/>
          <p:cNvSpPr/>
          <p:nvPr/>
        </p:nvSpPr>
        <p:spPr>
          <a:xfrm>
            <a:off x="4481656" y="4084049"/>
            <a:ext cx="463281" cy="457622"/>
          </a:xfrm>
          <a:prstGeom prst="ellipse">
            <a:avLst/>
          </a:prstGeom>
          <a:solidFill>
            <a:schemeClr val="accent2"/>
          </a:solid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42" name="אליפסה 41"/>
          <p:cNvSpPr/>
          <p:nvPr/>
        </p:nvSpPr>
        <p:spPr>
          <a:xfrm>
            <a:off x="5868935" y="4084049"/>
            <a:ext cx="463281" cy="457622"/>
          </a:xfrm>
          <a:prstGeom prst="ellipse">
            <a:avLst/>
          </a:prstGeom>
          <a:solidFill>
            <a:schemeClr val="accent2"/>
          </a:solid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41" name="תמונה 40"/>
          <p:cNvPicPr>
            <a:picLocks noChangeAspect="1"/>
          </p:cNvPicPr>
          <p:nvPr/>
        </p:nvPicPr>
        <p:blipFill>
          <a:blip r:embed="rId6"/>
          <a:stretch>
            <a:fillRect/>
          </a:stretch>
        </p:blipFill>
        <p:spPr>
          <a:xfrm>
            <a:off x="5965829" y="4178056"/>
            <a:ext cx="280250" cy="276991"/>
          </a:xfrm>
          <a:prstGeom prst="rect">
            <a:avLst/>
          </a:prstGeom>
        </p:spPr>
      </p:pic>
      <p:pic>
        <p:nvPicPr>
          <p:cNvPr id="43" name="תמונה 42"/>
          <p:cNvPicPr>
            <a:picLocks noChangeAspect="1"/>
          </p:cNvPicPr>
          <p:nvPr/>
        </p:nvPicPr>
        <p:blipFill>
          <a:blip r:embed="rId7"/>
          <a:stretch>
            <a:fillRect/>
          </a:stretch>
        </p:blipFill>
        <p:spPr>
          <a:xfrm>
            <a:off x="1539676" y="4148937"/>
            <a:ext cx="329783" cy="301106"/>
          </a:xfrm>
          <a:prstGeom prst="rect">
            <a:avLst/>
          </a:prstGeom>
        </p:spPr>
      </p:pic>
      <p:pic>
        <p:nvPicPr>
          <p:cNvPr id="45" name="תמונה 44"/>
          <p:cNvPicPr>
            <a:picLocks noChangeAspect="1"/>
          </p:cNvPicPr>
          <p:nvPr/>
        </p:nvPicPr>
        <p:blipFill>
          <a:blip r:embed="rId8"/>
          <a:stretch>
            <a:fillRect/>
          </a:stretch>
        </p:blipFill>
        <p:spPr>
          <a:xfrm>
            <a:off x="4567993" y="4183135"/>
            <a:ext cx="290605" cy="277591"/>
          </a:xfrm>
          <a:prstGeom prst="rect">
            <a:avLst/>
          </a:prstGeom>
        </p:spPr>
      </p:pic>
      <p:pic>
        <p:nvPicPr>
          <p:cNvPr id="12" name="Picture 11">
            <a:extLst>
              <a:ext uri="{FF2B5EF4-FFF2-40B4-BE49-F238E27FC236}">
                <a16:creationId xmlns:a16="http://schemas.microsoft.com/office/drawing/2014/main" id="{D6CDF2CB-A6F5-4703-9F2E-40C9E0C77BD8}"/>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172727" y="4580346"/>
            <a:ext cx="791544" cy="795463"/>
          </a:xfrm>
          <a:prstGeom prst="rect">
            <a:avLst/>
          </a:prstGeom>
        </p:spPr>
      </p:pic>
      <p:pic>
        <p:nvPicPr>
          <p:cNvPr id="22" name="Picture 11" descr="A screenshot of a cell phone&#10;&#10;Description generated with very high confidence">
            <a:extLst>
              <a:ext uri="{FF2B5EF4-FFF2-40B4-BE49-F238E27FC236}">
                <a16:creationId xmlns:a16="http://schemas.microsoft.com/office/drawing/2014/main" id="{0D34E9AD-312B-46DF-92E0-B217615FC840}"/>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624091" y="421673"/>
            <a:ext cx="1869170" cy="3655490"/>
          </a:xfrm>
          <a:prstGeom prst="rect">
            <a:avLst/>
          </a:prstGeom>
        </p:spPr>
      </p:pic>
      <p:pic>
        <p:nvPicPr>
          <p:cNvPr id="14" name="Graphic 13">
            <a:extLst>
              <a:ext uri="{FF2B5EF4-FFF2-40B4-BE49-F238E27FC236}">
                <a16:creationId xmlns:a16="http://schemas.microsoft.com/office/drawing/2014/main" id="{90FBD984-6C30-466B-9557-687845B668A5}"/>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9959104" y="4210388"/>
            <a:ext cx="1083012" cy="324470"/>
          </a:xfrm>
          <a:prstGeom prst="rect">
            <a:avLst/>
          </a:prstGeom>
        </p:spPr>
      </p:pic>
      <p:sp>
        <p:nvSpPr>
          <p:cNvPr id="31" name="Rectangle 5">
            <a:extLst>
              <a:ext uri="{FF2B5EF4-FFF2-40B4-BE49-F238E27FC236}">
                <a16:creationId xmlns:a16="http://schemas.microsoft.com/office/drawing/2014/main" id="{B5B201E4-C085-4132-BDE5-569C69484BCD}"/>
              </a:ext>
            </a:extLst>
          </p:cNvPr>
          <p:cNvSpPr/>
          <p:nvPr/>
        </p:nvSpPr>
        <p:spPr>
          <a:xfrm>
            <a:off x="8924760" y="6059642"/>
            <a:ext cx="1014776" cy="502344"/>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en-US">
              <a:solidFill>
                <a:schemeClr val="accent1"/>
              </a:solidFill>
            </a:endParaRPr>
          </a:p>
        </p:txBody>
      </p:sp>
      <p:pic>
        <p:nvPicPr>
          <p:cNvPr id="8" name="Picture 7">
            <a:extLst>
              <a:ext uri="{FF2B5EF4-FFF2-40B4-BE49-F238E27FC236}">
                <a16:creationId xmlns:a16="http://schemas.microsoft.com/office/drawing/2014/main" id="{920FA6A1-52A1-437D-A218-89B1A4A9C7A3}"/>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745637" y="4323900"/>
            <a:ext cx="2035371" cy="2531369"/>
          </a:xfrm>
          <a:prstGeom prst="rect">
            <a:avLst/>
          </a:prstGeom>
        </p:spPr>
      </p:pic>
    </p:spTree>
    <p:extLst>
      <p:ext uri="{BB962C8B-B14F-4D97-AF65-F5344CB8AC3E}">
        <p14:creationId xmlns:p14="http://schemas.microsoft.com/office/powerpoint/2010/main" val="32608097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 name="Group 4">
            <a:extLst>
              <a:ext uri="{FF2B5EF4-FFF2-40B4-BE49-F238E27FC236}">
                <a16:creationId xmlns:a16="http://schemas.microsoft.com/office/drawing/2014/main" id="{6291CC39-FFB1-46EA-9489-A9E8EA247B88}"/>
              </a:ext>
            </a:extLst>
          </p:cNvPr>
          <p:cNvGrpSpPr>
            <a:grpSpLocks noChangeAspect="1"/>
          </p:cNvGrpSpPr>
          <p:nvPr/>
        </p:nvGrpSpPr>
        <p:grpSpPr bwMode="auto">
          <a:xfrm>
            <a:off x="3835401" y="1384300"/>
            <a:ext cx="4487863" cy="4471988"/>
            <a:chOff x="2416" y="872"/>
            <a:chExt cx="2827" cy="2817"/>
          </a:xfrm>
        </p:grpSpPr>
        <p:sp>
          <p:nvSpPr>
            <p:cNvPr id="39" name="AutoShape 3">
              <a:extLst>
                <a:ext uri="{FF2B5EF4-FFF2-40B4-BE49-F238E27FC236}">
                  <a16:creationId xmlns:a16="http://schemas.microsoft.com/office/drawing/2014/main" id="{B4B4C4C3-85B6-492C-9C97-3E8A99DCD15D}"/>
                </a:ext>
              </a:extLst>
            </p:cNvPr>
            <p:cNvSpPr>
              <a:spLocks noChangeAspect="1" noChangeArrowheads="1" noTextEdit="1"/>
            </p:cNvSpPr>
            <p:nvPr/>
          </p:nvSpPr>
          <p:spPr bwMode="auto">
            <a:xfrm>
              <a:off x="2419" y="872"/>
              <a:ext cx="2824" cy="28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3077" name="Picture 5">
              <a:extLst>
                <a:ext uri="{FF2B5EF4-FFF2-40B4-BE49-F238E27FC236}">
                  <a16:creationId xmlns:a16="http://schemas.microsoft.com/office/drawing/2014/main" id="{2FD074BD-4635-4261-A92C-EEBBF3259592}"/>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465" y="2490"/>
              <a:ext cx="1559" cy="1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8" name="Picture 6">
              <a:extLst>
                <a:ext uri="{FF2B5EF4-FFF2-40B4-BE49-F238E27FC236}">
                  <a16:creationId xmlns:a16="http://schemas.microsoft.com/office/drawing/2014/main" id="{6B37DC6F-234B-48E5-AAA5-B5CB67298F6E}"/>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416" y="1286"/>
              <a:ext cx="763" cy="1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9" name="Picture 7">
              <a:extLst>
                <a:ext uri="{FF2B5EF4-FFF2-40B4-BE49-F238E27FC236}">
                  <a16:creationId xmlns:a16="http://schemas.microsoft.com/office/drawing/2014/main" id="{F873BA6A-5328-4012-B552-A6C5A11EC767}"/>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089" y="875"/>
              <a:ext cx="1571" cy="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0" name="Picture 8">
              <a:extLst>
                <a:ext uri="{FF2B5EF4-FFF2-40B4-BE49-F238E27FC236}">
                  <a16:creationId xmlns:a16="http://schemas.microsoft.com/office/drawing/2014/main" id="{4B88DA17-8B98-4FC5-9EDC-A00BEF5B0256}"/>
                </a:ext>
              </a:extLst>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384" y="1196"/>
              <a:ext cx="856" cy="14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1" name="Picture 9">
              <a:extLst>
                <a:ext uri="{FF2B5EF4-FFF2-40B4-BE49-F238E27FC236}">
                  <a16:creationId xmlns:a16="http://schemas.microsoft.com/office/drawing/2014/main" id="{A6831EC7-B05C-4826-97B9-4E2132503D9A}"/>
                </a:ext>
              </a:extLst>
            </p:cNvPr>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937" y="2560"/>
              <a:ext cx="1245" cy="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2" name="Title 5"/>
          <p:cNvSpPr>
            <a:spLocks noGrp="1"/>
          </p:cNvSpPr>
          <p:nvPr>
            <p:ph type="title"/>
          </p:nvPr>
        </p:nvSpPr>
        <p:spPr>
          <a:xfrm>
            <a:off x="381133" y="393366"/>
            <a:ext cx="8868195" cy="1004967"/>
          </a:xfrm>
        </p:spPr>
        <p:txBody>
          <a:bodyPr/>
          <a:lstStyle/>
          <a:p>
            <a:r>
              <a:rPr lang="en-US" sz="3600"/>
              <a:t>THE SECURITY POLICY MANAGEMENT LIFECYCLE</a:t>
            </a:r>
            <a:endParaRPr lang="en-US" sz="3600">
              <a:solidFill>
                <a:schemeClr val="bg1"/>
              </a:solidFill>
            </a:endParaRPr>
          </a:p>
        </p:txBody>
      </p:sp>
      <p:grpSp>
        <p:nvGrpSpPr>
          <p:cNvPr id="41" name="Group 40"/>
          <p:cNvGrpSpPr/>
          <p:nvPr/>
        </p:nvGrpSpPr>
        <p:grpSpPr>
          <a:xfrm>
            <a:off x="195168" y="1418226"/>
            <a:ext cx="4693862" cy="2272337"/>
            <a:chOff x="195168" y="1780176"/>
            <a:chExt cx="4693862" cy="2272337"/>
          </a:xfrm>
        </p:grpSpPr>
        <p:grpSp>
          <p:nvGrpSpPr>
            <p:cNvPr id="30" name="Group 29"/>
            <p:cNvGrpSpPr/>
            <p:nvPr/>
          </p:nvGrpSpPr>
          <p:grpSpPr>
            <a:xfrm>
              <a:off x="195168" y="1780176"/>
              <a:ext cx="3673674" cy="1219275"/>
              <a:chOff x="-86172" y="2634154"/>
              <a:chExt cx="3673674" cy="1219275"/>
            </a:xfrm>
          </p:grpSpPr>
          <p:sp>
            <p:nvSpPr>
              <p:cNvPr id="55" name="Line Callout 2 (No Border) 54"/>
              <p:cNvSpPr/>
              <p:nvPr/>
            </p:nvSpPr>
            <p:spPr>
              <a:xfrm flipH="1">
                <a:off x="2430213" y="2971939"/>
                <a:ext cx="1157289" cy="423032"/>
              </a:xfrm>
              <a:prstGeom prst="callout2">
                <a:avLst>
                  <a:gd name="adj1" fmla="val 9141"/>
                  <a:gd name="adj2" fmla="val 26174"/>
                  <a:gd name="adj3" fmla="val 8779"/>
                  <a:gd name="adj4" fmla="val -8063"/>
                  <a:gd name="adj5" fmla="val 95772"/>
                  <a:gd name="adj6" fmla="val -43706"/>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lumMod val="50000"/>
                    </a:schemeClr>
                  </a:solidFill>
                </a:endParaRPr>
              </a:p>
            </p:txBody>
          </p:sp>
          <p:sp>
            <p:nvSpPr>
              <p:cNvPr id="57" name="Rectangle 56"/>
              <p:cNvSpPr/>
              <p:nvPr/>
            </p:nvSpPr>
            <p:spPr>
              <a:xfrm>
                <a:off x="-86172" y="2653100"/>
                <a:ext cx="2703482" cy="1200329"/>
              </a:xfrm>
              <a:prstGeom prst="rect">
                <a:avLst/>
              </a:prstGeom>
            </p:spPr>
            <p:txBody>
              <a:bodyPr wrap="square">
                <a:spAutoFit/>
              </a:bodyPr>
              <a:lstStyle/>
              <a:p>
                <a:pPr lvl="0" algn="r"/>
                <a:r>
                  <a:rPr lang="en-US">
                    <a:solidFill>
                      <a:srgbClr val="58595B"/>
                    </a:solidFill>
                  </a:rPr>
                  <a:t>Decommission redundant firewall rules and application connectivity</a:t>
                </a:r>
              </a:p>
              <a:p>
                <a:r>
                  <a:rPr lang="en-US">
                    <a:solidFill>
                      <a:srgbClr val="58595B"/>
                    </a:solidFill>
                  </a:rPr>
                  <a:t> </a:t>
                </a:r>
              </a:p>
            </p:txBody>
          </p:sp>
          <p:pic>
            <p:nvPicPr>
              <p:cNvPr id="5" name="Picture 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610716" y="2634154"/>
                <a:ext cx="768096" cy="768096"/>
              </a:xfrm>
              <a:prstGeom prst="rect">
                <a:avLst/>
              </a:prstGeom>
            </p:spPr>
          </p:pic>
        </p:grpSp>
        <p:sp>
          <p:nvSpPr>
            <p:cNvPr id="34" name="Rectangle 33"/>
            <p:cNvSpPr/>
            <p:nvPr/>
          </p:nvSpPr>
          <p:spPr>
            <a:xfrm rot="17440971">
              <a:off x="3962629" y="3126112"/>
              <a:ext cx="1309674" cy="543128"/>
            </a:xfrm>
            <a:prstGeom prst="rect">
              <a:avLst/>
            </a:prstGeom>
          </p:spPr>
          <p:txBody>
            <a:bodyPr wrap="square">
              <a:prstTxWarp prst="textArchUp">
                <a:avLst/>
              </a:prstTxWarp>
              <a:spAutoFit/>
            </a:bodyPr>
            <a:lstStyle/>
            <a:p>
              <a:pPr algn="ctr">
                <a:lnSpc>
                  <a:spcPct val="85000"/>
                </a:lnSpc>
              </a:pPr>
              <a:r>
                <a:rPr lang="en-US" b="1">
                  <a:solidFill>
                    <a:schemeClr val="bg1"/>
                  </a:solidFill>
                </a:rPr>
                <a:t>Decommission</a:t>
              </a:r>
            </a:p>
          </p:txBody>
        </p:sp>
      </p:grpSp>
      <p:grpSp>
        <p:nvGrpSpPr>
          <p:cNvPr id="31" name="Group 30"/>
          <p:cNvGrpSpPr/>
          <p:nvPr/>
        </p:nvGrpSpPr>
        <p:grpSpPr>
          <a:xfrm>
            <a:off x="6339699" y="4171368"/>
            <a:ext cx="5844642" cy="2261023"/>
            <a:chOff x="6339699" y="4473882"/>
            <a:chExt cx="5844642" cy="2261023"/>
          </a:xfrm>
        </p:grpSpPr>
        <p:grpSp>
          <p:nvGrpSpPr>
            <p:cNvPr id="23" name="Group 22"/>
            <p:cNvGrpSpPr/>
            <p:nvPr/>
          </p:nvGrpSpPr>
          <p:grpSpPr>
            <a:xfrm>
              <a:off x="7728967" y="4473882"/>
              <a:ext cx="4455374" cy="2261023"/>
              <a:chOff x="7728967" y="4473882"/>
              <a:chExt cx="4455374" cy="2261023"/>
            </a:xfrm>
          </p:grpSpPr>
          <p:sp>
            <p:nvSpPr>
              <p:cNvPr id="50" name="Line Callout 2 (No Border) 49"/>
              <p:cNvSpPr/>
              <p:nvPr/>
            </p:nvSpPr>
            <p:spPr>
              <a:xfrm flipV="1">
                <a:off x="7728967" y="5384932"/>
                <a:ext cx="1157289" cy="423032"/>
              </a:xfrm>
              <a:prstGeom prst="callout2">
                <a:avLst>
                  <a:gd name="adj1" fmla="val -128620"/>
                  <a:gd name="adj2" fmla="val 68357"/>
                  <a:gd name="adj3" fmla="val -128498"/>
                  <a:gd name="adj4" fmla="val 13174"/>
                  <a:gd name="adj5" fmla="val 19801"/>
                  <a:gd name="adj6" fmla="val -28738"/>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lumMod val="50000"/>
                    </a:schemeClr>
                  </a:solidFill>
                </a:endParaRPr>
              </a:p>
            </p:txBody>
          </p:sp>
          <p:sp>
            <p:nvSpPr>
              <p:cNvPr id="52" name="Rectangle 51"/>
              <p:cNvSpPr/>
              <p:nvPr/>
            </p:nvSpPr>
            <p:spPr>
              <a:xfrm>
                <a:off x="9201700" y="4591825"/>
                <a:ext cx="2982641" cy="1938992"/>
              </a:xfrm>
              <a:prstGeom prst="rect">
                <a:avLst/>
              </a:prstGeom>
            </p:spPr>
            <p:txBody>
              <a:bodyPr wrap="square">
                <a:spAutoFit/>
              </a:bodyPr>
              <a:lstStyle/>
              <a:p>
                <a:pPr>
                  <a:lnSpc>
                    <a:spcPts val="1800"/>
                  </a:lnSpc>
                </a:pPr>
                <a:r>
                  <a:rPr lang="en-US" sz="1600">
                    <a:solidFill>
                      <a:srgbClr val="58595B"/>
                    </a:solidFill>
                  </a:rPr>
                  <a:t>Automatically migrate firewall rules</a:t>
                </a:r>
              </a:p>
              <a:p>
                <a:pPr>
                  <a:lnSpc>
                    <a:spcPts val="1300"/>
                  </a:lnSpc>
                  <a:spcBef>
                    <a:spcPts val="1800"/>
                  </a:spcBef>
                </a:pPr>
                <a:r>
                  <a:rPr lang="en-US" sz="1600">
                    <a:solidFill>
                      <a:srgbClr val="58595B"/>
                    </a:solidFill>
                  </a:rPr>
                  <a:t>Zero-touch change management</a:t>
                </a:r>
              </a:p>
              <a:p>
                <a:pPr>
                  <a:lnSpc>
                    <a:spcPts val="2000"/>
                  </a:lnSpc>
                  <a:spcBef>
                    <a:spcPts val="1800"/>
                  </a:spcBef>
                </a:pPr>
                <a:r>
                  <a:rPr lang="en-US" sz="1600">
                    <a:solidFill>
                      <a:srgbClr val="58595B"/>
                    </a:solidFill>
                  </a:rPr>
                  <a:t>Automated policy push</a:t>
                </a:r>
              </a:p>
              <a:p>
                <a:pPr>
                  <a:lnSpc>
                    <a:spcPts val="2200"/>
                  </a:lnSpc>
                  <a:spcBef>
                    <a:spcPts val="1800"/>
                  </a:spcBef>
                </a:pPr>
                <a:r>
                  <a:rPr lang="en-US" sz="1600">
                    <a:solidFill>
                      <a:srgbClr val="58595B"/>
                    </a:solidFill>
                  </a:rPr>
                  <a:t>Smart validation</a:t>
                </a:r>
              </a:p>
            </p:txBody>
          </p:sp>
          <p:pic>
            <p:nvPicPr>
              <p:cNvPr id="3" name="Picture 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453147" y="5966809"/>
                <a:ext cx="768096" cy="768096"/>
              </a:xfrm>
              <a:prstGeom prst="rect">
                <a:avLst/>
              </a:prstGeom>
            </p:spPr>
          </p:pic>
          <p:pic>
            <p:nvPicPr>
              <p:cNvPr id="16" name="Picture 1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456682" y="5475262"/>
                <a:ext cx="768096" cy="768096"/>
              </a:xfrm>
              <a:prstGeom prst="rect">
                <a:avLst/>
              </a:prstGeom>
            </p:spPr>
          </p:pic>
          <p:pic>
            <p:nvPicPr>
              <p:cNvPr id="2" name="Picture 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453147" y="4473882"/>
                <a:ext cx="768096" cy="768096"/>
              </a:xfrm>
              <a:prstGeom prst="rect">
                <a:avLst/>
              </a:prstGeom>
            </p:spPr>
          </p:pic>
          <p:pic>
            <p:nvPicPr>
              <p:cNvPr id="8" name="Picture 7"/>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447538" y="4965428"/>
                <a:ext cx="786384" cy="786384"/>
              </a:xfrm>
              <a:prstGeom prst="rect">
                <a:avLst/>
              </a:prstGeom>
            </p:spPr>
          </p:pic>
        </p:grpSp>
        <p:sp>
          <p:nvSpPr>
            <p:cNvPr id="37" name="Rectangle 36"/>
            <p:cNvSpPr/>
            <p:nvPr/>
          </p:nvSpPr>
          <p:spPr>
            <a:xfrm rot="19334429">
              <a:off x="6339699" y="5085058"/>
              <a:ext cx="1476468" cy="329834"/>
            </a:xfrm>
            <a:prstGeom prst="rect">
              <a:avLst/>
            </a:prstGeom>
          </p:spPr>
          <p:txBody>
            <a:bodyPr wrap="square">
              <a:prstTxWarp prst="textArchDown">
                <a:avLst/>
              </a:prstTxWarp>
              <a:spAutoFit/>
            </a:bodyPr>
            <a:lstStyle/>
            <a:p>
              <a:pPr algn="ctr">
                <a:lnSpc>
                  <a:spcPct val="85000"/>
                </a:lnSpc>
              </a:pPr>
              <a:r>
                <a:rPr lang="en-US" b="1">
                  <a:solidFill>
                    <a:schemeClr val="bg1"/>
                  </a:solidFill>
                </a:rPr>
                <a:t>Migrate &amp; Deploy</a:t>
              </a:r>
            </a:p>
          </p:txBody>
        </p:sp>
      </p:grpSp>
      <p:sp>
        <p:nvSpPr>
          <p:cNvPr id="101" name="Freeform 18"/>
          <p:cNvSpPr>
            <a:spLocks/>
          </p:cNvSpPr>
          <p:nvPr/>
        </p:nvSpPr>
        <p:spPr bwMode="auto">
          <a:xfrm>
            <a:off x="5250913" y="2829799"/>
            <a:ext cx="1605682" cy="1602294"/>
          </a:xfrm>
          <a:custGeom>
            <a:avLst/>
            <a:gdLst>
              <a:gd name="T0" fmla="*/ 43 w 86"/>
              <a:gd name="T1" fmla="*/ 0 h 86"/>
              <a:gd name="T2" fmla="*/ 0 w 86"/>
              <a:gd name="T3" fmla="*/ 43 h 86"/>
              <a:gd name="T4" fmla="*/ 1 w 86"/>
              <a:gd name="T5" fmla="*/ 49 h 86"/>
              <a:gd name="T6" fmla="*/ 45 w 86"/>
              <a:gd name="T7" fmla="*/ 11 h 86"/>
              <a:gd name="T8" fmla="*/ 45 w 86"/>
              <a:gd name="T9" fmla="*/ 63 h 86"/>
              <a:gd name="T10" fmla="*/ 32 w 86"/>
              <a:gd name="T11" fmla="*/ 63 h 86"/>
              <a:gd name="T12" fmla="*/ 32 w 86"/>
              <a:gd name="T13" fmla="*/ 56 h 86"/>
              <a:gd name="T14" fmla="*/ 18 w 86"/>
              <a:gd name="T15" fmla="*/ 56 h 86"/>
              <a:gd name="T16" fmla="*/ 18 w 86"/>
              <a:gd name="T17" fmla="*/ 49 h 86"/>
              <a:gd name="T18" fmla="*/ 32 w 86"/>
              <a:gd name="T19" fmla="*/ 49 h 86"/>
              <a:gd name="T20" fmla="*/ 32 w 86"/>
              <a:gd name="T21" fmla="*/ 27 h 86"/>
              <a:gd name="T22" fmla="*/ 8 w 86"/>
              <a:gd name="T23" fmla="*/ 67 h 86"/>
              <a:gd name="T24" fmla="*/ 43 w 86"/>
              <a:gd name="T25" fmla="*/ 86 h 86"/>
              <a:gd name="T26" fmla="*/ 86 w 86"/>
              <a:gd name="T27" fmla="*/ 43 h 86"/>
              <a:gd name="T28" fmla="*/ 43 w 86"/>
              <a:gd name="T29" fmla="*/ 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6" h="86">
                <a:moveTo>
                  <a:pt x="43" y="0"/>
                </a:moveTo>
                <a:cubicBezTo>
                  <a:pt x="19" y="0"/>
                  <a:pt x="0" y="19"/>
                  <a:pt x="0" y="43"/>
                </a:cubicBezTo>
                <a:cubicBezTo>
                  <a:pt x="0" y="45"/>
                  <a:pt x="0" y="47"/>
                  <a:pt x="1" y="49"/>
                </a:cubicBezTo>
                <a:cubicBezTo>
                  <a:pt x="4" y="38"/>
                  <a:pt x="13" y="17"/>
                  <a:pt x="45" y="11"/>
                </a:cubicBezTo>
                <a:cubicBezTo>
                  <a:pt x="45" y="63"/>
                  <a:pt x="45" y="63"/>
                  <a:pt x="45" y="63"/>
                </a:cubicBezTo>
                <a:cubicBezTo>
                  <a:pt x="32" y="63"/>
                  <a:pt x="32" y="63"/>
                  <a:pt x="32" y="63"/>
                </a:cubicBezTo>
                <a:cubicBezTo>
                  <a:pt x="32" y="56"/>
                  <a:pt x="32" y="56"/>
                  <a:pt x="32" y="56"/>
                </a:cubicBezTo>
                <a:cubicBezTo>
                  <a:pt x="18" y="56"/>
                  <a:pt x="18" y="56"/>
                  <a:pt x="18" y="56"/>
                </a:cubicBezTo>
                <a:cubicBezTo>
                  <a:pt x="18" y="49"/>
                  <a:pt x="18" y="49"/>
                  <a:pt x="18" y="49"/>
                </a:cubicBezTo>
                <a:cubicBezTo>
                  <a:pt x="32" y="49"/>
                  <a:pt x="32" y="49"/>
                  <a:pt x="32" y="49"/>
                </a:cubicBezTo>
                <a:cubicBezTo>
                  <a:pt x="32" y="27"/>
                  <a:pt x="32" y="27"/>
                  <a:pt x="32" y="27"/>
                </a:cubicBezTo>
                <a:cubicBezTo>
                  <a:pt x="32" y="27"/>
                  <a:pt x="6" y="37"/>
                  <a:pt x="8" y="67"/>
                </a:cubicBezTo>
                <a:cubicBezTo>
                  <a:pt x="16" y="78"/>
                  <a:pt x="28" y="86"/>
                  <a:pt x="43" y="86"/>
                </a:cubicBezTo>
                <a:cubicBezTo>
                  <a:pt x="66" y="86"/>
                  <a:pt x="86" y="66"/>
                  <a:pt x="86" y="43"/>
                </a:cubicBezTo>
                <a:cubicBezTo>
                  <a:pt x="86" y="19"/>
                  <a:pt x="66" y="0"/>
                  <a:pt x="43" y="0"/>
                </a:cubicBezTo>
                <a:close/>
              </a:path>
            </a:pathLst>
          </a:custGeom>
          <a:solidFill>
            <a:srgbClr val="40AD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nvGrpSpPr>
          <p:cNvPr id="40" name="Group 39"/>
          <p:cNvGrpSpPr/>
          <p:nvPr/>
        </p:nvGrpSpPr>
        <p:grpSpPr>
          <a:xfrm>
            <a:off x="-46519" y="3044378"/>
            <a:ext cx="5921153" cy="3389633"/>
            <a:chOff x="-42537" y="3422904"/>
            <a:chExt cx="5921153" cy="3389633"/>
          </a:xfrm>
        </p:grpSpPr>
        <p:sp>
          <p:nvSpPr>
            <p:cNvPr id="38" name="Rectangle 37"/>
            <p:cNvSpPr/>
            <p:nvPr/>
          </p:nvSpPr>
          <p:spPr>
            <a:xfrm rot="1947596">
              <a:off x="4468434" y="4878441"/>
              <a:ext cx="1410182" cy="638573"/>
            </a:xfrm>
            <a:prstGeom prst="rect">
              <a:avLst/>
            </a:prstGeom>
          </p:spPr>
          <p:txBody>
            <a:bodyPr wrap="square">
              <a:prstTxWarp prst="textArchDown">
                <a:avLst/>
              </a:prstTxWarp>
              <a:spAutoFit/>
            </a:bodyPr>
            <a:lstStyle/>
            <a:p>
              <a:pPr algn="ctr">
                <a:lnSpc>
                  <a:spcPct val="85000"/>
                </a:lnSpc>
              </a:pPr>
              <a:r>
                <a:rPr lang="en-US" b="1">
                  <a:solidFill>
                    <a:schemeClr val="bg1"/>
                  </a:solidFill>
                </a:rPr>
                <a:t>Maintain</a:t>
              </a:r>
            </a:p>
          </p:txBody>
        </p:sp>
        <p:grpSp>
          <p:nvGrpSpPr>
            <p:cNvPr id="27" name="Group 26"/>
            <p:cNvGrpSpPr/>
            <p:nvPr/>
          </p:nvGrpSpPr>
          <p:grpSpPr>
            <a:xfrm>
              <a:off x="-42537" y="3422904"/>
              <a:ext cx="4435101" cy="3389633"/>
              <a:chOff x="-42537" y="3422904"/>
              <a:chExt cx="4435101" cy="3389633"/>
            </a:xfrm>
          </p:grpSpPr>
          <p:sp>
            <p:nvSpPr>
              <p:cNvPr id="56" name="Line Callout 2 (No Border) 55"/>
              <p:cNvSpPr/>
              <p:nvPr/>
            </p:nvSpPr>
            <p:spPr>
              <a:xfrm flipH="1" flipV="1">
                <a:off x="3235275" y="6097744"/>
                <a:ext cx="1157289" cy="423032"/>
              </a:xfrm>
              <a:prstGeom prst="callout2">
                <a:avLst>
                  <a:gd name="adj1" fmla="val 27423"/>
                  <a:gd name="adj2" fmla="val 70448"/>
                  <a:gd name="adj3" fmla="val 28497"/>
                  <a:gd name="adj4" fmla="val -6821"/>
                  <a:gd name="adj5" fmla="val 152090"/>
                  <a:gd name="adj6" fmla="val -3962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lumMod val="50000"/>
                    </a:schemeClr>
                  </a:solidFill>
                </a:endParaRPr>
              </a:p>
            </p:txBody>
          </p:sp>
          <p:grpSp>
            <p:nvGrpSpPr>
              <p:cNvPr id="53" name="Group 52"/>
              <p:cNvGrpSpPr/>
              <p:nvPr/>
            </p:nvGrpSpPr>
            <p:grpSpPr>
              <a:xfrm>
                <a:off x="-42537" y="3422904"/>
                <a:ext cx="3711384" cy="3389633"/>
                <a:chOff x="5223943" y="2477767"/>
                <a:chExt cx="3711384" cy="3389633"/>
              </a:xfrm>
            </p:grpSpPr>
            <p:grpSp>
              <p:nvGrpSpPr>
                <p:cNvPr id="54" name="Group 53"/>
                <p:cNvGrpSpPr/>
                <p:nvPr/>
              </p:nvGrpSpPr>
              <p:grpSpPr>
                <a:xfrm>
                  <a:off x="5223943" y="2477767"/>
                  <a:ext cx="3711384" cy="3389633"/>
                  <a:chOff x="-41484" y="4121705"/>
                  <a:chExt cx="3711384" cy="3389633"/>
                </a:xfrm>
              </p:grpSpPr>
              <p:pic>
                <p:nvPicPr>
                  <p:cNvPr id="61" name="Picture 60"/>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901804" y="6743242"/>
                    <a:ext cx="768096" cy="768096"/>
                  </a:xfrm>
                  <a:prstGeom prst="rect">
                    <a:avLst/>
                  </a:prstGeom>
                </p:spPr>
              </p:pic>
              <p:sp>
                <p:nvSpPr>
                  <p:cNvPr id="63" name="Rectangle 62"/>
                  <p:cNvSpPr/>
                  <p:nvPr/>
                </p:nvSpPr>
                <p:spPr>
                  <a:xfrm>
                    <a:off x="-41484" y="4313083"/>
                    <a:ext cx="2945169" cy="2970044"/>
                  </a:xfrm>
                  <a:prstGeom prst="rect">
                    <a:avLst/>
                  </a:prstGeom>
                </p:spPr>
                <p:txBody>
                  <a:bodyPr wrap="square">
                    <a:spAutoFit/>
                  </a:bodyPr>
                  <a:lstStyle/>
                  <a:p>
                    <a:pPr algn="r">
                      <a:spcBef>
                        <a:spcPts val="1200"/>
                      </a:spcBef>
                    </a:pPr>
                    <a:r>
                      <a:rPr lang="en-US" sz="1600">
                        <a:solidFill>
                          <a:srgbClr val="58595B"/>
                        </a:solidFill>
                      </a:rPr>
                      <a:t>Policy monitoring</a:t>
                    </a:r>
                  </a:p>
                  <a:p>
                    <a:pPr algn="r">
                      <a:spcBef>
                        <a:spcPts val="1800"/>
                      </a:spcBef>
                    </a:pPr>
                    <a:r>
                      <a:rPr lang="en-US" sz="1600">
                        <a:solidFill>
                          <a:srgbClr val="58595B"/>
                        </a:solidFill>
                      </a:rPr>
                      <a:t>Enforce security posture</a:t>
                    </a:r>
                  </a:p>
                  <a:p>
                    <a:pPr algn="r">
                      <a:spcBef>
                        <a:spcPts val="1800"/>
                      </a:spcBef>
                    </a:pPr>
                    <a:r>
                      <a:rPr lang="en-US" sz="1600">
                        <a:solidFill>
                          <a:srgbClr val="58595B"/>
                        </a:solidFill>
                      </a:rPr>
                      <a:t>Out-of-the box auditing and compliance reports </a:t>
                    </a:r>
                  </a:p>
                  <a:p>
                    <a:pPr algn="r">
                      <a:spcBef>
                        <a:spcPts val="1800"/>
                      </a:spcBef>
                    </a:pPr>
                    <a:r>
                      <a:rPr lang="en-US" sz="1600">
                        <a:solidFill>
                          <a:srgbClr val="58595B"/>
                        </a:solidFill>
                      </a:rPr>
                      <a:t>Link firewall rules to applications</a:t>
                    </a:r>
                  </a:p>
                  <a:p>
                    <a:pPr algn="r">
                      <a:spcBef>
                        <a:spcPts val="1800"/>
                      </a:spcBef>
                    </a:pPr>
                    <a:r>
                      <a:rPr lang="en-US" sz="1600">
                        <a:solidFill>
                          <a:srgbClr val="58595B"/>
                        </a:solidFill>
                      </a:rPr>
                      <a:t>Policy clean up and optimization</a:t>
                    </a:r>
                  </a:p>
                  <a:p>
                    <a:pPr algn="r">
                      <a:spcBef>
                        <a:spcPts val="1800"/>
                      </a:spcBef>
                    </a:pPr>
                    <a:r>
                      <a:rPr lang="en-US" sz="1600">
                        <a:solidFill>
                          <a:srgbClr val="58595B"/>
                        </a:solidFill>
                      </a:rPr>
                      <a:t>Firewall rule recertification</a:t>
                    </a:r>
                  </a:p>
                </p:txBody>
              </p:sp>
              <p:pic>
                <p:nvPicPr>
                  <p:cNvPr id="65" name="Picture 64"/>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2901804" y="6272417"/>
                    <a:ext cx="768096" cy="768096"/>
                  </a:xfrm>
                  <a:prstGeom prst="rect">
                    <a:avLst/>
                  </a:prstGeom>
                </p:spPr>
              </p:pic>
              <p:pic>
                <p:nvPicPr>
                  <p:cNvPr id="66" name="Picture 65"/>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2901804" y="5194601"/>
                    <a:ext cx="768096" cy="768096"/>
                  </a:xfrm>
                  <a:prstGeom prst="rect">
                    <a:avLst/>
                  </a:prstGeom>
                </p:spPr>
              </p:pic>
              <p:pic>
                <p:nvPicPr>
                  <p:cNvPr id="67" name="Picture 66"/>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2901804" y="4585956"/>
                    <a:ext cx="768096" cy="768096"/>
                  </a:xfrm>
                  <a:prstGeom prst="rect">
                    <a:avLst/>
                  </a:prstGeom>
                </p:spPr>
              </p:pic>
              <p:pic>
                <p:nvPicPr>
                  <p:cNvPr id="68" name="Picture 67"/>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2901804" y="4121705"/>
                    <a:ext cx="768096" cy="768096"/>
                  </a:xfrm>
                  <a:prstGeom prst="rect">
                    <a:avLst/>
                  </a:prstGeom>
                </p:spPr>
              </p:pic>
            </p:grpSp>
            <p:pic>
              <p:nvPicPr>
                <p:cNvPr id="60" name="Picture 59"/>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8167231" y="4154167"/>
                  <a:ext cx="768096" cy="768096"/>
                </a:xfrm>
                <a:prstGeom prst="rect">
                  <a:avLst/>
                </a:prstGeom>
              </p:spPr>
            </p:pic>
          </p:grpSp>
        </p:grpSp>
      </p:grpSp>
      <p:grpSp>
        <p:nvGrpSpPr>
          <p:cNvPr id="10" name="Group 9"/>
          <p:cNvGrpSpPr/>
          <p:nvPr/>
        </p:nvGrpSpPr>
        <p:grpSpPr>
          <a:xfrm>
            <a:off x="6942902" y="2174488"/>
            <a:ext cx="4930023" cy="1967600"/>
            <a:chOff x="6942902" y="2536438"/>
            <a:chExt cx="4930023" cy="1967600"/>
          </a:xfrm>
        </p:grpSpPr>
        <p:grpSp>
          <p:nvGrpSpPr>
            <p:cNvPr id="29" name="Group 28"/>
            <p:cNvGrpSpPr/>
            <p:nvPr/>
          </p:nvGrpSpPr>
          <p:grpSpPr>
            <a:xfrm>
              <a:off x="6942902" y="2536438"/>
              <a:ext cx="4930023" cy="1952955"/>
              <a:chOff x="6942902" y="2536438"/>
              <a:chExt cx="4930023" cy="1952955"/>
            </a:xfrm>
          </p:grpSpPr>
          <p:grpSp>
            <p:nvGrpSpPr>
              <p:cNvPr id="25" name="Group 24"/>
              <p:cNvGrpSpPr/>
              <p:nvPr/>
            </p:nvGrpSpPr>
            <p:grpSpPr>
              <a:xfrm>
                <a:off x="7914410" y="2536438"/>
                <a:ext cx="3958515" cy="1935194"/>
                <a:chOff x="7910360" y="2525191"/>
                <a:chExt cx="3958515" cy="1935194"/>
              </a:xfrm>
            </p:grpSpPr>
            <p:sp>
              <p:nvSpPr>
                <p:cNvPr id="48" name="Line Callout 2 (No Border) 47"/>
                <p:cNvSpPr/>
                <p:nvPr/>
              </p:nvSpPr>
              <p:spPr>
                <a:xfrm>
                  <a:off x="7910360" y="2840446"/>
                  <a:ext cx="1157289" cy="423032"/>
                </a:xfrm>
                <a:prstGeom prst="callout2">
                  <a:avLst>
                    <a:gd name="adj1" fmla="val 18384"/>
                    <a:gd name="adj2" fmla="val 52941"/>
                    <a:gd name="adj3" fmla="val 18471"/>
                    <a:gd name="adj4" fmla="val 25958"/>
                    <a:gd name="adj5" fmla="val 36728"/>
                    <a:gd name="adj6" fmla="val 15950"/>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lumMod val="50000"/>
                      </a:schemeClr>
                    </a:solidFill>
                  </a:endParaRPr>
                </a:p>
              </p:txBody>
            </p:sp>
            <p:sp>
              <p:nvSpPr>
                <p:cNvPr id="51" name="Rectangle 50"/>
                <p:cNvSpPr/>
                <p:nvPr/>
              </p:nvSpPr>
              <p:spPr>
                <a:xfrm>
                  <a:off x="9219713" y="2672203"/>
                  <a:ext cx="2649162" cy="1788182"/>
                </a:xfrm>
                <a:prstGeom prst="rect">
                  <a:avLst/>
                </a:prstGeom>
              </p:spPr>
              <p:txBody>
                <a:bodyPr wrap="square">
                  <a:spAutoFit/>
                </a:bodyPr>
                <a:lstStyle/>
                <a:p>
                  <a:pPr>
                    <a:lnSpc>
                      <a:spcPct val="85000"/>
                    </a:lnSpc>
                    <a:spcAft>
                      <a:spcPts val="600"/>
                    </a:spcAft>
                  </a:pPr>
                  <a:r>
                    <a:rPr lang="en-US" sz="1600">
                      <a:solidFill>
                        <a:srgbClr val="58595B"/>
                      </a:solidFill>
                    </a:rPr>
                    <a:t>Translate application connectivity into firewall rules</a:t>
                  </a:r>
                </a:p>
                <a:p>
                  <a:pPr>
                    <a:lnSpc>
                      <a:spcPct val="85000"/>
                    </a:lnSpc>
                    <a:spcAft>
                      <a:spcPts val="600"/>
                    </a:spcAft>
                  </a:pPr>
                  <a:endParaRPr lang="en-US" sz="1600">
                    <a:solidFill>
                      <a:srgbClr val="58595B"/>
                    </a:solidFill>
                  </a:endParaRPr>
                </a:p>
                <a:p>
                  <a:pPr>
                    <a:lnSpc>
                      <a:spcPct val="85000"/>
                    </a:lnSpc>
                    <a:spcAft>
                      <a:spcPts val="600"/>
                    </a:spcAft>
                  </a:pPr>
                  <a:r>
                    <a:rPr lang="en-US" sz="1600">
                      <a:solidFill>
                        <a:srgbClr val="58595B"/>
                      </a:solidFill>
                    </a:rPr>
                    <a:t>Assess risk and compliance</a:t>
                  </a:r>
                </a:p>
                <a:p>
                  <a:pPr>
                    <a:lnSpc>
                      <a:spcPct val="85000"/>
                    </a:lnSpc>
                    <a:spcAft>
                      <a:spcPts val="600"/>
                    </a:spcAft>
                  </a:pPr>
                  <a:r>
                    <a:rPr lang="en-US" sz="1600">
                      <a:solidFill>
                        <a:srgbClr val="58595B"/>
                      </a:solidFill>
                    </a:rPr>
                    <a:t>Tie cyber attacks and vulnerabilities to business processes</a:t>
                  </a:r>
                </a:p>
              </p:txBody>
            </p:sp>
            <p:pic>
              <p:nvPicPr>
                <p:cNvPr id="64" name="Picture 63"/>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8455152" y="3200752"/>
                  <a:ext cx="768096" cy="768096"/>
                </a:xfrm>
                <a:prstGeom prst="rect">
                  <a:avLst/>
                </a:prstGeom>
              </p:spPr>
            </p:pic>
            <p:pic>
              <p:nvPicPr>
                <p:cNvPr id="17" name="Picture 16"/>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8444241" y="2525191"/>
                  <a:ext cx="786384" cy="786384"/>
                </a:xfrm>
                <a:prstGeom prst="rect">
                  <a:avLst/>
                </a:prstGeom>
              </p:spPr>
            </p:pic>
          </p:grpSp>
          <p:sp>
            <p:nvSpPr>
              <p:cNvPr id="36" name="Rectangle 35"/>
              <p:cNvSpPr/>
              <p:nvPr/>
            </p:nvSpPr>
            <p:spPr>
              <a:xfrm rot="4343670">
                <a:off x="6553805" y="3223477"/>
                <a:ext cx="1655013" cy="876820"/>
              </a:xfrm>
              <a:prstGeom prst="rect">
                <a:avLst/>
              </a:prstGeom>
            </p:spPr>
            <p:txBody>
              <a:bodyPr wrap="square">
                <a:prstTxWarp prst="textArchUp">
                  <a:avLst/>
                </a:prstTxWarp>
                <a:spAutoFit/>
              </a:bodyPr>
              <a:lstStyle/>
              <a:p>
                <a:pPr algn="ctr">
                  <a:lnSpc>
                    <a:spcPct val="85000"/>
                  </a:lnSpc>
                </a:pPr>
                <a:r>
                  <a:rPr lang="en-US" b="1">
                    <a:solidFill>
                      <a:schemeClr val="bg1"/>
                    </a:solidFill>
                  </a:rPr>
                  <a:t>Plan &amp; Assess</a:t>
                </a:r>
              </a:p>
            </p:txBody>
          </p:sp>
        </p:grpSp>
        <p:pic>
          <p:nvPicPr>
            <p:cNvPr id="6" name="Picture 5"/>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8460452" y="3735942"/>
              <a:ext cx="768096" cy="768096"/>
            </a:xfrm>
            <a:prstGeom prst="rect">
              <a:avLst/>
            </a:prstGeom>
          </p:spPr>
        </p:pic>
      </p:grpSp>
      <p:sp>
        <p:nvSpPr>
          <p:cNvPr id="58" name="Date Placeholder 2"/>
          <p:cNvSpPr>
            <a:spLocks noGrp="1"/>
          </p:cNvSpPr>
          <p:nvPr>
            <p:ph type="dt" sz="half" idx="11"/>
          </p:nvPr>
        </p:nvSpPr>
        <p:spPr>
          <a:xfrm>
            <a:off x="695325" y="6356350"/>
            <a:ext cx="2743200" cy="205317"/>
          </a:xfrm>
        </p:spPr>
        <p:txBody>
          <a:bodyPr/>
          <a:lstStyle/>
          <a:p>
            <a:fld id="{38B47C28-1AF1-4B98-A9A8-2E8452DE56C5}" type="slidenum">
              <a:rPr lang="en-US" smtClean="0"/>
              <a:pPr/>
              <a:t>13</a:t>
            </a:fld>
            <a:endParaRPr lang="en-US"/>
          </a:p>
        </p:txBody>
      </p:sp>
      <p:grpSp>
        <p:nvGrpSpPr>
          <p:cNvPr id="18" name="Group 17"/>
          <p:cNvGrpSpPr/>
          <p:nvPr/>
        </p:nvGrpSpPr>
        <p:grpSpPr>
          <a:xfrm>
            <a:off x="5409248" y="840377"/>
            <a:ext cx="6691939" cy="1420280"/>
            <a:chOff x="5409248" y="840377"/>
            <a:chExt cx="6691939" cy="1420280"/>
          </a:xfrm>
        </p:grpSpPr>
        <p:grpSp>
          <p:nvGrpSpPr>
            <p:cNvPr id="28" name="Group 27"/>
            <p:cNvGrpSpPr/>
            <p:nvPr/>
          </p:nvGrpSpPr>
          <p:grpSpPr>
            <a:xfrm>
              <a:off x="5409248" y="840377"/>
              <a:ext cx="6691939" cy="1401516"/>
              <a:chOff x="5409248" y="1202327"/>
              <a:chExt cx="6691939" cy="1401516"/>
            </a:xfrm>
          </p:grpSpPr>
          <p:grpSp>
            <p:nvGrpSpPr>
              <p:cNvPr id="7" name="Group 6"/>
              <p:cNvGrpSpPr/>
              <p:nvPr/>
            </p:nvGrpSpPr>
            <p:grpSpPr>
              <a:xfrm>
                <a:off x="6868854" y="1202327"/>
                <a:ext cx="5232333" cy="1308610"/>
                <a:chOff x="6848716" y="1201845"/>
                <a:chExt cx="4547858" cy="1308610"/>
              </a:xfrm>
            </p:grpSpPr>
            <p:sp>
              <p:nvSpPr>
                <p:cNvPr id="35" name="Line Callout 2 (No Border) 34"/>
                <p:cNvSpPr/>
                <p:nvPr/>
              </p:nvSpPr>
              <p:spPr>
                <a:xfrm>
                  <a:off x="6848716" y="1429805"/>
                  <a:ext cx="1157289" cy="423032"/>
                </a:xfrm>
                <a:prstGeom prst="callout2">
                  <a:avLst>
                    <a:gd name="adj1" fmla="val 32981"/>
                    <a:gd name="adj2" fmla="val 123173"/>
                    <a:gd name="adj3" fmla="val 33154"/>
                    <a:gd name="adj4" fmla="val -22669"/>
                    <a:gd name="adj5" fmla="val 78822"/>
                    <a:gd name="adj6" fmla="val -38436"/>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58595B"/>
                    </a:solidFill>
                  </a:endParaRPr>
                </a:p>
              </p:txBody>
            </p:sp>
            <p:sp>
              <p:nvSpPr>
                <p:cNvPr id="49" name="Rectangle 48"/>
                <p:cNvSpPr/>
                <p:nvPr/>
              </p:nvSpPr>
              <p:spPr>
                <a:xfrm>
                  <a:off x="8893374" y="1294738"/>
                  <a:ext cx="2503200" cy="1215717"/>
                </a:xfrm>
                <a:prstGeom prst="rect">
                  <a:avLst/>
                </a:prstGeom>
              </p:spPr>
              <p:txBody>
                <a:bodyPr wrap="square">
                  <a:spAutoFit/>
                </a:bodyPr>
                <a:lstStyle/>
                <a:p>
                  <a:pPr>
                    <a:lnSpc>
                      <a:spcPct val="85000"/>
                    </a:lnSpc>
                    <a:spcAft>
                      <a:spcPts val="600"/>
                    </a:spcAft>
                  </a:pPr>
                  <a:r>
                    <a:rPr lang="en-US" sz="1600">
                      <a:solidFill>
                        <a:srgbClr val="58595B"/>
                      </a:solidFill>
                    </a:rPr>
                    <a:t>Auto-discover and map application connectivity and security infrastructure</a:t>
                  </a:r>
                </a:p>
                <a:p>
                  <a:pPr>
                    <a:lnSpc>
                      <a:spcPct val="85000"/>
                    </a:lnSpc>
                    <a:spcAft>
                      <a:spcPts val="600"/>
                    </a:spcAft>
                  </a:pPr>
                  <a:r>
                    <a:rPr lang="en-US" sz="1600">
                      <a:solidFill>
                        <a:srgbClr val="58595B"/>
                      </a:solidFill>
                    </a:rPr>
                    <a:t>Enable developers to define connectivity programmatically </a:t>
                  </a:r>
                </a:p>
              </p:txBody>
            </p:sp>
            <p:pic>
              <p:nvPicPr>
                <p:cNvPr id="15" name="Picture 14"/>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8233426" y="1201845"/>
                  <a:ext cx="667616" cy="768096"/>
                </a:xfrm>
                <a:prstGeom prst="rect">
                  <a:avLst/>
                </a:prstGeom>
              </p:spPr>
            </p:pic>
          </p:grpSp>
          <p:sp>
            <p:nvSpPr>
              <p:cNvPr id="33" name="Rectangle 32"/>
              <p:cNvSpPr/>
              <p:nvPr/>
            </p:nvSpPr>
            <p:spPr>
              <a:xfrm rot="212389">
                <a:off x="5409248" y="2211806"/>
                <a:ext cx="1575221" cy="392037"/>
              </a:xfrm>
              <a:prstGeom prst="rect">
                <a:avLst/>
              </a:prstGeom>
            </p:spPr>
            <p:txBody>
              <a:bodyPr wrap="square">
                <a:prstTxWarp prst="textArchUp">
                  <a:avLst/>
                </a:prstTxWarp>
                <a:spAutoFit/>
              </a:bodyPr>
              <a:lstStyle/>
              <a:p>
                <a:pPr algn="ctr">
                  <a:lnSpc>
                    <a:spcPct val="85000"/>
                  </a:lnSpc>
                </a:pPr>
                <a:r>
                  <a:rPr lang="en-US" b="1">
                    <a:solidFill>
                      <a:schemeClr val="bg1"/>
                    </a:solidFill>
                  </a:rPr>
                  <a:t>Discover or Define</a:t>
                </a:r>
              </a:p>
            </p:txBody>
          </p:sp>
        </p:grpSp>
        <p:pic>
          <p:nvPicPr>
            <p:cNvPr id="14" name="Picture 13"/>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8462944" y="1474273"/>
              <a:ext cx="786384" cy="786384"/>
            </a:xfrm>
            <a:prstGeom prst="rect">
              <a:avLst/>
            </a:prstGeom>
          </p:spPr>
        </p:pic>
      </p:grpSp>
    </p:spTree>
    <p:extLst>
      <p:ext uri="{BB962C8B-B14F-4D97-AF65-F5344CB8AC3E}">
        <p14:creationId xmlns:p14="http://schemas.microsoft.com/office/powerpoint/2010/main" val="4478394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5325" y="446923"/>
            <a:ext cx="10515600" cy="526743"/>
          </a:xfrm>
        </p:spPr>
        <p:txBody>
          <a:bodyPr/>
          <a:lstStyle/>
          <a:p>
            <a:r>
              <a:rPr lang="en-US"/>
              <a:t>Laser-Focused on Delivery</a:t>
            </a:r>
          </a:p>
        </p:txBody>
      </p:sp>
      <p:sp>
        <p:nvSpPr>
          <p:cNvPr id="4" name="Date Placeholder 3"/>
          <p:cNvSpPr>
            <a:spLocks noGrp="1"/>
          </p:cNvSpPr>
          <p:nvPr>
            <p:ph type="dt" sz="half" idx="10"/>
          </p:nvPr>
        </p:nvSpPr>
        <p:spPr>
          <a:xfrm>
            <a:off x="695325" y="6405654"/>
            <a:ext cx="2743200" cy="205317"/>
          </a:xfrm>
        </p:spPr>
        <p:txBody>
          <a:bodyPr/>
          <a:lstStyle/>
          <a:p>
            <a:fld id="{38B47C28-1AF1-4B98-A9A8-2E8452DE56C5}" type="slidenum">
              <a:rPr lang="en-US" smtClean="0"/>
              <a:pPr/>
              <a:t>14</a:t>
            </a:fld>
            <a:r>
              <a:rPr lang="en-US"/>
              <a:t> | Confidential</a:t>
            </a:r>
          </a:p>
        </p:txBody>
      </p:sp>
      <p:sp>
        <p:nvSpPr>
          <p:cNvPr id="28" name="Rectangle 27"/>
          <p:cNvSpPr/>
          <p:nvPr/>
        </p:nvSpPr>
        <p:spPr>
          <a:xfrm>
            <a:off x="8356656" y="4647204"/>
            <a:ext cx="3155174" cy="1477328"/>
          </a:xfrm>
          <a:prstGeom prst="rect">
            <a:avLst/>
          </a:prstGeom>
        </p:spPr>
        <p:txBody>
          <a:bodyPr wrap="square">
            <a:spAutoFit/>
          </a:bodyPr>
          <a:lstStyle/>
          <a:p>
            <a:pPr algn="ctr"/>
            <a:r>
              <a:rPr lang="en-US">
                <a:solidFill>
                  <a:schemeClr val="tx2"/>
                </a:solidFill>
              </a:rPr>
              <a:t>Wide range of training classes – on-demand, virtual and on-premise to help you gain the expertise you need to get value quickly</a:t>
            </a:r>
            <a:endParaRPr lang="en-US"/>
          </a:p>
        </p:txBody>
      </p:sp>
      <p:sp>
        <p:nvSpPr>
          <p:cNvPr id="30" name="Rectangle 29"/>
          <p:cNvSpPr/>
          <p:nvPr/>
        </p:nvSpPr>
        <p:spPr>
          <a:xfrm>
            <a:off x="604153" y="4647204"/>
            <a:ext cx="2999220" cy="1477328"/>
          </a:xfrm>
          <a:prstGeom prst="rect">
            <a:avLst/>
          </a:prstGeom>
        </p:spPr>
        <p:txBody>
          <a:bodyPr wrap="square">
            <a:spAutoFit/>
          </a:bodyPr>
          <a:lstStyle/>
          <a:p>
            <a:pPr algn="ctr"/>
            <a:r>
              <a:rPr lang="en-US">
                <a:solidFill>
                  <a:schemeClr val="tx2"/>
                </a:solidFill>
              </a:rPr>
              <a:t>Phased approach to deployment in production delivers the quickest and most cost-effective path to ROI</a:t>
            </a:r>
          </a:p>
          <a:p>
            <a:pPr algn="ctr"/>
            <a:endParaRPr lang="en-US">
              <a:solidFill>
                <a:schemeClr val="tx2"/>
              </a:solidFill>
            </a:endParaRPr>
          </a:p>
        </p:txBody>
      </p:sp>
      <p:sp>
        <p:nvSpPr>
          <p:cNvPr id="31" name="Rectangle 30"/>
          <p:cNvSpPr/>
          <p:nvPr/>
        </p:nvSpPr>
        <p:spPr>
          <a:xfrm>
            <a:off x="4200988" y="4647204"/>
            <a:ext cx="3435700" cy="1200329"/>
          </a:xfrm>
          <a:prstGeom prst="rect">
            <a:avLst/>
          </a:prstGeom>
        </p:spPr>
        <p:txBody>
          <a:bodyPr wrap="square">
            <a:spAutoFit/>
          </a:bodyPr>
          <a:lstStyle/>
          <a:p>
            <a:pPr algn="ctr"/>
            <a:r>
              <a:rPr lang="en-US">
                <a:solidFill>
                  <a:schemeClr val="tx2"/>
                </a:solidFill>
              </a:rPr>
              <a:t>Our experts can tailor our solution to your environment and business objectives, and empower you to continue on your own</a:t>
            </a:r>
            <a:endParaRPr lang="en-US"/>
          </a:p>
        </p:txBody>
      </p:sp>
      <p:sp>
        <p:nvSpPr>
          <p:cNvPr id="32" name="Rectangle 31"/>
          <p:cNvSpPr/>
          <p:nvPr/>
        </p:nvSpPr>
        <p:spPr>
          <a:xfrm>
            <a:off x="695324" y="1314125"/>
            <a:ext cx="10370993" cy="84294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t>Our team is measured on YOUR post-production satisfaction</a:t>
            </a:r>
          </a:p>
        </p:txBody>
      </p:sp>
      <p:sp>
        <p:nvSpPr>
          <p:cNvPr id="39" name="Richtungspfeil 11"/>
          <p:cNvSpPr/>
          <p:nvPr/>
        </p:nvSpPr>
        <p:spPr bwMode="gray">
          <a:xfrm>
            <a:off x="695325" y="2497536"/>
            <a:ext cx="3499568" cy="1130081"/>
          </a:xfrm>
          <a:prstGeom prst="homePlate">
            <a:avLst/>
          </a:prstGeom>
          <a:solidFill>
            <a:srgbClr val="A6CD39"/>
          </a:solidFill>
          <a:ln>
            <a:solidFill>
              <a:srgbClr val="EAEA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A6CD39"/>
              </a:solidFill>
            </a:endParaRPr>
          </a:p>
        </p:txBody>
      </p:sp>
      <p:sp>
        <p:nvSpPr>
          <p:cNvPr id="40" name="Eingekerbter Richtungspfeil 12"/>
          <p:cNvSpPr/>
          <p:nvPr/>
        </p:nvSpPr>
        <p:spPr bwMode="gray">
          <a:xfrm>
            <a:off x="4084783" y="2497534"/>
            <a:ext cx="3778493" cy="1130081"/>
          </a:xfrm>
          <a:prstGeom prst="chevron">
            <a:avLst/>
          </a:prstGeom>
          <a:solidFill>
            <a:srgbClr val="A6CD39"/>
          </a:solidFill>
          <a:ln>
            <a:solidFill>
              <a:srgbClr val="EAEA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A6CD39"/>
              </a:solidFill>
            </a:endParaRPr>
          </a:p>
        </p:txBody>
      </p:sp>
      <p:sp>
        <p:nvSpPr>
          <p:cNvPr id="41" name="Eingekerbter Richtungspfeil 12"/>
          <p:cNvSpPr/>
          <p:nvPr/>
        </p:nvSpPr>
        <p:spPr bwMode="gray">
          <a:xfrm>
            <a:off x="7841674" y="2497534"/>
            <a:ext cx="3798318" cy="1130081"/>
          </a:xfrm>
          <a:prstGeom prst="chevron">
            <a:avLst/>
          </a:prstGeom>
          <a:solidFill>
            <a:srgbClr val="A6CD39"/>
          </a:solidFill>
          <a:ln>
            <a:solidFill>
              <a:srgbClr val="EAEA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A6CD39"/>
              </a:solidFill>
            </a:endParaRPr>
          </a:p>
        </p:txBody>
      </p:sp>
      <p:pic>
        <p:nvPicPr>
          <p:cNvPr id="42" name="Picture 41"/>
          <p:cNvPicPr>
            <a:picLocks noChangeAspect="1"/>
          </p:cNvPicPr>
          <p:nvPr/>
        </p:nvPicPr>
        <p:blipFill>
          <a:blip r:embed="rId3">
            <a:biLevel thresh="50000"/>
            <a:extLst>
              <a:ext uri="{28A0092B-C50C-407E-A947-70E740481C1C}">
                <a14:useLocalDpi xmlns:a14="http://schemas.microsoft.com/office/drawing/2010/main" val="0"/>
              </a:ext>
            </a:extLst>
          </a:blip>
          <a:stretch>
            <a:fillRect/>
          </a:stretch>
        </p:blipFill>
        <p:spPr>
          <a:xfrm>
            <a:off x="9257442" y="2513934"/>
            <a:ext cx="1097280" cy="1097280"/>
          </a:xfrm>
          <a:prstGeom prst="rect">
            <a:avLst/>
          </a:prstGeom>
        </p:spPr>
      </p:pic>
      <p:pic>
        <p:nvPicPr>
          <p:cNvPr id="43" name="Picture 42"/>
          <p:cNvPicPr>
            <a:picLocks noChangeAspect="1"/>
          </p:cNvPicPr>
          <p:nvPr/>
        </p:nvPicPr>
        <p:blipFill>
          <a:blip r:embed="rId4">
            <a:biLevel thresh="50000"/>
            <a:extLst>
              <a:ext uri="{28A0092B-C50C-407E-A947-70E740481C1C}">
                <a14:useLocalDpi xmlns:a14="http://schemas.microsoft.com/office/drawing/2010/main" val="0"/>
              </a:ext>
            </a:extLst>
          </a:blip>
          <a:stretch>
            <a:fillRect/>
          </a:stretch>
        </p:blipFill>
        <p:spPr>
          <a:xfrm>
            <a:off x="5425808" y="2497532"/>
            <a:ext cx="1096442" cy="1096442"/>
          </a:xfrm>
          <a:prstGeom prst="rect">
            <a:avLst/>
          </a:prstGeom>
        </p:spPr>
      </p:pic>
      <p:pic>
        <p:nvPicPr>
          <p:cNvPr id="44" name="Picture 43"/>
          <p:cNvPicPr>
            <a:picLocks noChangeAspect="1"/>
          </p:cNvPicPr>
          <p:nvPr/>
        </p:nvPicPr>
        <p:blipFill>
          <a:blip r:embed="rId5" cstate="print">
            <a:biLevel thresh="50000"/>
            <a:extLst>
              <a:ext uri="{28A0092B-C50C-407E-A947-70E740481C1C}">
                <a14:useLocalDpi xmlns:a14="http://schemas.microsoft.com/office/drawing/2010/main" val="0"/>
              </a:ext>
            </a:extLst>
          </a:blip>
          <a:stretch>
            <a:fillRect/>
          </a:stretch>
        </p:blipFill>
        <p:spPr>
          <a:xfrm>
            <a:off x="1436721" y="2560084"/>
            <a:ext cx="1046076" cy="1046076"/>
          </a:xfrm>
          <a:prstGeom prst="rect">
            <a:avLst/>
          </a:prstGeom>
        </p:spPr>
      </p:pic>
      <p:sp>
        <p:nvSpPr>
          <p:cNvPr id="45" name="TextBox 44"/>
          <p:cNvSpPr txBox="1"/>
          <p:nvPr/>
        </p:nvSpPr>
        <p:spPr>
          <a:xfrm>
            <a:off x="693279" y="3750705"/>
            <a:ext cx="2820969" cy="830997"/>
          </a:xfrm>
          <a:prstGeom prst="rect">
            <a:avLst/>
          </a:prstGeom>
          <a:noFill/>
        </p:spPr>
        <p:txBody>
          <a:bodyPr wrap="square" rtlCol="0">
            <a:spAutoFit/>
          </a:bodyPr>
          <a:lstStyle>
            <a:defPPr>
              <a:defRPr lang="en-US"/>
            </a:defPPr>
            <a:lvl1pPr algn="ctr">
              <a:defRPr sz="2400" b="1"/>
            </a:lvl1pPr>
          </a:lstStyle>
          <a:p>
            <a:r>
              <a:rPr lang="en-US">
                <a:solidFill>
                  <a:schemeClr val="tx2"/>
                </a:solidFill>
              </a:rPr>
              <a:t>DEPLOYMENT </a:t>
            </a:r>
          </a:p>
          <a:p>
            <a:r>
              <a:rPr lang="en-US">
                <a:solidFill>
                  <a:schemeClr val="tx2"/>
                </a:solidFill>
              </a:rPr>
              <a:t>METHODOLOGY</a:t>
            </a:r>
          </a:p>
        </p:txBody>
      </p:sp>
      <p:sp>
        <p:nvSpPr>
          <p:cNvPr id="46" name="TextBox 45"/>
          <p:cNvSpPr txBox="1"/>
          <p:nvPr/>
        </p:nvSpPr>
        <p:spPr>
          <a:xfrm>
            <a:off x="3862370" y="3963946"/>
            <a:ext cx="4112936" cy="461665"/>
          </a:xfrm>
          <a:prstGeom prst="rect">
            <a:avLst/>
          </a:prstGeom>
          <a:noFill/>
        </p:spPr>
        <p:txBody>
          <a:bodyPr wrap="square" rtlCol="0">
            <a:spAutoFit/>
          </a:bodyPr>
          <a:lstStyle>
            <a:defPPr>
              <a:defRPr lang="en-US"/>
            </a:defPPr>
            <a:lvl1pPr algn="ctr">
              <a:defRPr sz="2400" b="1"/>
            </a:lvl1pPr>
          </a:lstStyle>
          <a:p>
            <a:r>
              <a:rPr lang="en-US">
                <a:solidFill>
                  <a:schemeClr val="tx2"/>
                </a:solidFill>
              </a:rPr>
              <a:t>PROFESSIONAL SERVICES</a:t>
            </a:r>
          </a:p>
        </p:txBody>
      </p:sp>
      <p:sp>
        <p:nvSpPr>
          <p:cNvPr id="47" name="TextBox 46"/>
          <p:cNvSpPr txBox="1"/>
          <p:nvPr/>
        </p:nvSpPr>
        <p:spPr>
          <a:xfrm>
            <a:off x="8228733" y="3963946"/>
            <a:ext cx="3411020" cy="461665"/>
          </a:xfrm>
          <a:prstGeom prst="rect">
            <a:avLst/>
          </a:prstGeom>
          <a:noFill/>
        </p:spPr>
        <p:txBody>
          <a:bodyPr wrap="square" rtlCol="0">
            <a:spAutoFit/>
          </a:bodyPr>
          <a:lstStyle>
            <a:defPPr>
              <a:defRPr lang="en-US"/>
            </a:defPPr>
            <a:lvl1pPr algn="ctr">
              <a:defRPr sz="2400" b="1"/>
            </a:lvl1pPr>
          </a:lstStyle>
          <a:p>
            <a:r>
              <a:rPr lang="en-US">
                <a:solidFill>
                  <a:schemeClr val="tx2"/>
                </a:solidFill>
              </a:rPr>
              <a:t>TRAINING</a:t>
            </a:r>
          </a:p>
        </p:txBody>
      </p:sp>
    </p:spTree>
    <p:extLst>
      <p:ext uri="{BB962C8B-B14F-4D97-AF65-F5344CB8AC3E}">
        <p14:creationId xmlns:p14="http://schemas.microsoft.com/office/powerpoint/2010/main" val="5443526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t="23971" b="39341"/>
          <a:stretch/>
        </p:blipFill>
        <p:spPr>
          <a:xfrm>
            <a:off x="0" y="292673"/>
            <a:ext cx="12192000" cy="3354783"/>
          </a:xfrm>
          <a:prstGeom prst="rect">
            <a:avLst/>
          </a:prstGeom>
        </p:spPr>
      </p:pic>
      <p:sp>
        <p:nvSpPr>
          <p:cNvPr id="15" name="Rectangle 14"/>
          <p:cNvSpPr/>
          <p:nvPr/>
        </p:nvSpPr>
        <p:spPr>
          <a:xfrm flipH="1">
            <a:off x="-4" y="293690"/>
            <a:ext cx="12192001" cy="974723"/>
          </a:xfrm>
          <a:prstGeom prst="rect">
            <a:avLst/>
          </a:prstGeom>
          <a:gradFill flip="none" rotWithShape="1">
            <a:gsLst>
              <a:gs pos="0">
                <a:schemeClr val="tx1">
                  <a:shade val="67500"/>
                  <a:satMod val="115000"/>
                  <a:alpha val="0"/>
                </a:schemeClr>
              </a:gs>
              <a:gs pos="100000">
                <a:schemeClr val="tx1">
                  <a:shade val="100000"/>
                  <a:satMod val="11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9"/>
          <p:cNvSpPr>
            <a:spLocks noGrp="1"/>
          </p:cNvSpPr>
          <p:nvPr>
            <p:ph type="title"/>
          </p:nvPr>
        </p:nvSpPr>
        <p:spPr/>
        <p:txBody>
          <a:bodyPr/>
          <a:lstStyle/>
          <a:p>
            <a:r>
              <a:rPr lang="en-US">
                <a:solidFill>
                  <a:schemeClr val="bg1"/>
                </a:solidFill>
              </a:rPr>
              <a:t>Why AlgoSec?</a:t>
            </a:r>
          </a:p>
        </p:txBody>
      </p:sp>
      <p:sp>
        <p:nvSpPr>
          <p:cNvPr id="3" name="Date Placeholder 2"/>
          <p:cNvSpPr>
            <a:spLocks noGrp="1"/>
          </p:cNvSpPr>
          <p:nvPr>
            <p:ph type="dt" sz="half" idx="10"/>
          </p:nvPr>
        </p:nvSpPr>
        <p:spPr/>
        <p:txBody>
          <a:bodyPr/>
          <a:lstStyle/>
          <a:p>
            <a:fld id="{38B47C28-1AF1-4B98-A9A8-2E8452DE56C5}" type="slidenum">
              <a:rPr lang="en-US" smtClean="0"/>
              <a:pPr/>
              <a:t>15</a:t>
            </a:fld>
            <a:r>
              <a:rPr lang="en-US"/>
              <a:t> | Confidential</a:t>
            </a:r>
          </a:p>
        </p:txBody>
      </p:sp>
      <p:sp>
        <p:nvSpPr>
          <p:cNvPr id="50" name="Rectangle 49"/>
          <p:cNvSpPr/>
          <p:nvPr/>
        </p:nvSpPr>
        <p:spPr>
          <a:xfrm>
            <a:off x="402879" y="3933173"/>
            <a:ext cx="3649576" cy="1754326"/>
          </a:xfrm>
          <a:prstGeom prst="rect">
            <a:avLst/>
          </a:prstGeom>
        </p:spPr>
        <p:txBody>
          <a:bodyPr wrap="square">
            <a:spAutoFit/>
          </a:bodyPr>
          <a:lstStyle/>
          <a:p>
            <a:r>
              <a:rPr lang="en-US" sz="2400" b="1">
                <a:solidFill>
                  <a:srgbClr val="44ADE2"/>
                </a:solidFill>
              </a:rPr>
              <a:t>Business-Driven Security Policy Management</a:t>
            </a:r>
          </a:p>
          <a:p>
            <a:pPr marL="342900" indent="-342900">
              <a:buFont typeface="Arial" panose="020B0604020202020204" pitchFamily="34" charset="0"/>
              <a:buChar char="•"/>
            </a:pPr>
            <a:r>
              <a:rPr lang="en-US" sz="2000">
                <a:solidFill>
                  <a:schemeClr val="tx2"/>
                </a:solidFill>
              </a:rPr>
              <a:t>Focus on business applications</a:t>
            </a:r>
          </a:p>
          <a:p>
            <a:pPr marL="342900" indent="-342900">
              <a:buFont typeface="Arial" panose="020B0604020202020204" pitchFamily="34" charset="0"/>
              <a:buChar char="•"/>
            </a:pPr>
            <a:r>
              <a:rPr lang="en-US" sz="2000">
                <a:solidFill>
                  <a:schemeClr val="tx2"/>
                </a:solidFill>
              </a:rPr>
              <a:t>Business-centric risk analysis</a:t>
            </a:r>
          </a:p>
          <a:p>
            <a:pPr marL="342900" indent="-342900">
              <a:buFont typeface="Arial" panose="020B0604020202020204" pitchFamily="34" charset="0"/>
              <a:buChar char="•"/>
            </a:pPr>
            <a:r>
              <a:rPr lang="en-US" sz="2000">
                <a:solidFill>
                  <a:schemeClr val="tx2"/>
                </a:solidFill>
              </a:rPr>
              <a:t>ROI in Under a Year</a:t>
            </a:r>
          </a:p>
        </p:txBody>
      </p:sp>
      <p:sp>
        <p:nvSpPr>
          <p:cNvPr id="34" name="Rectangle 33"/>
          <p:cNvSpPr/>
          <p:nvPr/>
        </p:nvSpPr>
        <p:spPr>
          <a:xfrm>
            <a:off x="4210698" y="3933173"/>
            <a:ext cx="4517663" cy="2308324"/>
          </a:xfrm>
          <a:prstGeom prst="rect">
            <a:avLst/>
          </a:prstGeom>
        </p:spPr>
        <p:txBody>
          <a:bodyPr wrap="square">
            <a:spAutoFit/>
          </a:bodyPr>
          <a:lstStyle/>
          <a:p>
            <a:r>
              <a:rPr lang="en-US" sz="2400" b="1">
                <a:solidFill>
                  <a:srgbClr val="44ADE2"/>
                </a:solidFill>
              </a:rPr>
              <a:t>Superior Technology</a:t>
            </a:r>
          </a:p>
          <a:p>
            <a:pPr marL="342900" indent="-342900">
              <a:buFont typeface="Arial" panose="020B0604020202020204" pitchFamily="34" charset="0"/>
              <a:buChar char="•"/>
            </a:pPr>
            <a:r>
              <a:rPr lang="en-US" sz="2000">
                <a:solidFill>
                  <a:schemeClr val="tx2"/>
                </a:solidFill>
              </a:rPr>
              <a:t>Industry-leading topology analysis</a:t>
            </a:r>
          </a:p>
          <a:p>
            <a:pPr marL="342900" indent="-342900">
              <a:buFont typeface="Arial" panose="020B0604020202020204" pitchFamily="34" charset="0"/>
              <a:buChar char="•"/>
            </a:pPr>
            <a:r>
              <a:rPr lang="en-US" sz="2000">
                <a:solidFill>
                  <a:schemeClr val="tx2"/>
                </a:solidFill>
              </a:rPr>
              <a:t>Rich automated workflows </a:t>
            </a:r>
          </a:p>
          <a:p>
            <a:pPr marL="342900" indent="-342900">
              <a:buFont typeface="Arial" panose="020B0604020202020204" pitchFamily="34" charset="0"/>
              <a:buChar char="•"/>
            </a:pPr>
            <a:r>
              <a:rPr lang="en-US" sz="2000">
                <a:solidFill>
                  <a:schemeClr val="tx2"/>
                </a:solidFill>
              </a:rPr>
              <a:t>Depth and breadth of supported devices</a:t>
            </a:r>
          </a:p>
          <a:p>
            <a:pPr marL="342900" indent="-342900">
              <a:buFont typeface="Arial" panose="020B0604020202020204" pitchFamily="34" charset="0"/>
              <a:buChar char="•"/>
            </a:pPr>
            <a:r>
              <a:rPr lang="en-US" sz="2000">
                <a:solidFill>
                  <a:schemeClr val="tx2"/>
                </a:solidFill>
              </a:rPr>
              <a:t>Truly integrated solution</a:t>
            </a:r>
          </a:p>
          <a:p>
            <a:pPr marL="800100" lvl="1" indent="-342900">
              <a:buFont typeface="Arial" panose="020B0604020202020204" pitchFamily="34" charset="0"/>
              <a:buChar char="•"/>
            </a:pPr>
            <a:endParaRPr lang="en-US" sz="2000">
              <a:solidFill>
                <a:schemeClr val="accent1"/>
              </a:solidFill>
            </a:endParaRPr>
          </a:p>
        </p:txBody>
      </p:sp>
      <p:sp>
        <p:nvSpPr>
          <p:cNvPr id="36" name="Rectangle 35"/>
          <p:cNvSpPr/>
          <p:nvPr/>
        </p:nvSpPr>
        <p:spPr>
          <a:xfrm>
            <a:off x="8729657" y="3933173"/>
            <a:ext cx="3271843" cy="2369880"/>
          </a:xfrm>
          <a:prstGeom prst="rect">
            <a:avLst/>
          </a:prstGeom>
        </p:spPr>
        <p:txBody>
          <a:bodyPr wrap="square">
            <a:spAutoFit/>
          </a:bodyPr>
          <a:lstStyle/>
          <a:p>
            <a:r>
              <a:rPr lang="en-US" sz="2400" b="1">
                <a:solidFill>
                  <a:srgbClr val="44ADE2"/>
                </a:solidFill>
              </a:rPr>
              <a:t>“Obsessed” with </a:t>
            </a:r>
            <a:br>
              <a:rPr lang="en-US" sz="2400" b="1">
                <a:solidFill>
                  <a:srgbClr val="44ADE2"/>
                </a:solidFill>
              </a:rPr>
            </a:br>
            <a:r>
              <a:rPr lang="en-US" sz="2400" b="1">
                <a:solidFill>
                  <a:srgbClr val="44ADE2"/>
                </a:solidFill>
              </a:rPr>
              <a:t>Customer Satisfaction</a:t>
            </a:r>
          </a:p>
          <a:p>
            <a:pPr marL="342900" indent="-342900">
              <a:buFont typeface="Arial" panose="020B0604020202020204" pitchFamily="34" charset="0"/>
              <a:buChar char="•"/>
            </a:pPr>
            <a:r>
              <a:rPr lang="en-US" sz="2000">
                <a:solidFill>
                  <a:srgbClr val="58595B"/>
                </a:solidFill>
              </a:rPr>
              <a:t>Money back guarantee since 2005</a:t>
            </a:r>
          </a:p>
          <a:p>
            <a:pPr marL="342900" indent="-342900">
              <a:buFont typeface="Arial" panose="020B0604020202020204" pitchFamily="34" charset="0"/>
              <a:buChar char="•"/>
            </a:pPr>
            <a:r>
              <a:rPr lang="en-US" sz="2000">
                <a:solidFill>
                  <a:srgbClr val="58595B"/>
                </a:solidFill>
              </a:rPr>
              <a:t>Post-sale success focus</a:t>
            </a:r>
          </a:p>
          <a:p>
            <a:pPr marL="342900" indent="-342900">
              <a:buFont typeface="Arial" panose="020B0604020202020204" pitchFamily="34" charset="0"/>
              <a:buChar char="•"/>
            </a:pPr>
            <a:r>
              <a:rPr lang="en-US" sz="2000">
                <a:solidFill>
                  <a:srgbClr val="58595B"/>
                </a:solidFill>
              </a:rPr>
              <a:t>Trusted by 20 of the Fortune 50</a:t>
            </a:r>
          </a:p>
        </p:txBody>
      </p:sp>
    </p:spTree>
    <p:extLst>
      <p:ext uri="{BB962C8B-B14F-4D97-AF65-F5344CB8AC3E}">
        <p14:creationId xmlns:p14="http://schemas.microsoft.com/office/powerpoint/2010/main" val="6757438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Why now?</a:t>
            </a:r>
          </a:p>
        </p:txBody>
      </p:sp>
      <p:sp>
        <p:nvSpPr>
          <p:cNvPr id="4" name="Date Placeholder 3"/>
          <p:cNvSpPr>
            <a:spLocks noGrp="1"/>
          </p:cNvSpPr>
          <p:nvPr>
            <p:ph type="dt" sz="half" idx="10"/>
          </p:nvPr>
        </p:nvSpPr>
        <p:spPr>
          <a:xfrm>
            <a:off x="661459" y="6390216"/>
            <a:ext cx="2743200" cy="205317"/>
          </a:xfrm>
        </p:spPr>
        <p:txBody>
          <a:bodyPr/>
          <a:lstStyle/>
          <a:p>
            <a:fld id="{38B47C28-1AF1-4B98-A9A8-2E8452DE56C5}" type="slidenum">
              <a:rPr lang="en-US" smtClean="0"/>
              <a:pPr/>
              <a:t>16</a:t>
            </a:fld>
            <a:r>
              <a:rPr lang="en-US"/>
              <a:t> | Confidential</a:t>
            </a:r>
          </a:p>
        </p:txBody>
      </p:sp>
      <p:sp>
        <p:nvSpPr>
          <p:cNvPr id="5" name="Rectangle 4"/>
          <p:cNvSpPr/>
          <p:nvPr/>
        </p:nvSpPr>
        <p:spPr>
          <a:xfrm>
            <a:off x="602189" y="1608666"/>
            <a:ext cx="3409950" cy="19272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a:solidFill>
                <a:schemeClr val="bg1"/>
              </a:solidFill>
            </a:endParaRPr>
          </a:p>
          <a:p>
            <a:pPr algn="ctr"/>
            <a:r>
              <a:rPr lang="en-US" sz="2200">
                <a:solidFill>
                  <a:schemeClr val="bg1"/>
                </a:solidFill>
              </a:rPr>
              <a:t>Strengthen your cybersecurity posture by reducing your attack surface</a:t>
            </a:r>
          </a:p>
        </p:txBody>
      </p:sp>
      <p:sp>
        <p:nvSpPr>
          <p:cNvPr id="11" name="Rectangle 10"/>
          <p:cNvSpPr/>
          <p:nvPr/>
        </p:nvSpPr>
        <p:spPr>
          <a:xfrm>
            <a:off x="602189" y="4259792"/>
            <a:ext cx="3409950" cy="19272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a:solidFill>
                <a:schemeClr val="bg1"/>
              </a:solidFill>
            </a:endParaRPr>
          </a:p>
          <a:p>
            <a:pPr algn="ctr"/>
            <a:r>
              <a:rPr lang="en-US" sz="2200">
                <a:solidFill>
                  <a:schemeClr val="bg1"/>
                </a:solidFill>
              </a:rPr>
              <a:t>Ensure continuous compliance and reduce your risk of audit failure</a:t>
            </a:r>
          </a:p>
        </p:txBody>
      </p:sp>
      <p:sp>
        <p:nvSpPr>
          <p:cNvPr id="15" name="Rectangle 14"/>
          <p:cNvSpPr/>
          <p:nvPr/>
        </p:nvSpPr>
        <p:spPr>
          <a:xfrm>
            <a:off x="8084714" y="1603918"/>
            <a:ext cx="3409950" cy="19272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a:solidFill>
                <a:schemeClr val="bg1"/>
              </a:solidFill>
            </a:endParaRPr>
          </a:p>
          <a:p>
            <a:pPr algn="ctr"/>
            <a:r>
              <a:rPr lang="en-US" sz="2200">
                <a:solidFill>
                  <a:schemeClr val="bg1"/>
                </a:solidFill>
              </a:rPr>
              <a:t>Avoid costly outages from wrongly configured network devices </a:t>
            </a:r>
          </a:p>
        </p:txBody>
      </p:sp>
      <p:sp>
        <p:nvSpPr>
          <p:cNvPr id="17" name="Rectangle 16"/>
          <p:cNvSpPr/>
          <p:nvPr/>
        </p:nvSpPr>
        <p:spPr>
          <a:xfrm>
            <a:off x="8084714" y="4259792"/>
            <a:ext cx="3409950" cy="19272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a:solidFill>
                <a:schemeClr val="bg1"/>
              </a:solidFill>
            </a:endParaRPr>
          </a:p>
          <a:p>
            <a:pPr algn="ctr"/>
            <a:r>
              <a:rPr lang="en-US" sz="2200">
                <a:solidFill>
                  <a:schemeClr val="bg1"/>
                </a:solidFill>
              </a:rPr>
              <a:t>Address the security talent shortage with intelligent automation</a:t>
            </a:r>
          </a:p>
        </p:txBody>
      </p:sp>
      <p:sp>
        <p:nvSpPr>
          <p:cNvPr id="20" name="Rectangle 19"/>
          <p:cNvSpPr/>
          <p:nvPr/>
        </p:nvSpPr>
        <p:spPr>
          <a:xfrm>
            <a:off x="4331970" y="1625631"/>
            <a:ext cx="3409950" cy="19272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a:solidFill>
                  <a:schemeClr val="bg1"/>
                </a:solidFill>
              </a:rPr>
              <a:t>Bring modern agility to security policy management</a:t>
            </a:r>
          </a:p>
        </p:txBody>
      </p:sp>
      <p:sp>
        <p:nvSpPr>
          <p:cNvPr id="22" name="Rectangle 21"/>
          <p:cNvSpPr/>
          <p:nvPr/>
        </p:nvSpPr>
        <p:spPr>
          <a:xfrm>
            <a:off x="4331970" y="4276757"/>
            <a:ext cx="3409950" cy="19272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a:solidFill>
                <a:schemeClr val="bg1"/>
              </a:solidFill>
            </a:endParaRPr>
          </a:p>
          <a:p>
            <a:pPr algn="ctr"/>
            <a:r>
              <a:rPr lang="en-US" sz="2200">
                <a:solidFill>
                  <a:schemeClr val="bg1"/>
                </a:solidFill>
              </a:rPr>
              <a:t>Tie cyber threats to business processes to gain boardroom mindshare</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68265" y="730815"/>
            <a:ext cx="1737360" cy="1737360"/>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21009" y="730815"/>
            <a:ext cx="1737360" cy="1737360"/>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35351" y="730815"/>
            <a:ext cx="1737360" cy="1737360"/>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38484" y="3414677"/>
            <a:ext cx="1737360" cy="1737360"/>
          </a:xfrm>
          <a:prstGeom prst="rect">
            <a:avLst/>
          </a:prstGeom>
        </p:spPr>
      </p:pic>
      <p:pic>
        <p:nvPicPr>
          <p:cNvPr id="10" name="Pictur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923971" y="3387645"/>
            <a:ext cx="1737360" cy="1737360"/>
          </a:xfrm>
          <a:prstGeom prst="rect">
            <a:avLst/>
          </a:prstGeom>
        </p:spPr>
      </p:pic>
      <p:pic>
        <p:nvPicPr>
          <p:cNvPr id="16" name="Picture 1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151120" y="3414677"/>
            <a:ext cx="1737360" cy="1737360"/>
          </a:xfrm>
          <a:prstGeom prst="rect">
            <a:avLst/>
          </a:prstGeom>
        </p:spPr>
      </p:pic>
    </p:spTree>
    <p:extLst>
      <p:ext uri="{BB962C8B-B14F-4D97-AF65-F5344CB8AC3E}">
        <p14:creationId xmlns:p14="http://schemas.microsoft.com/office/powerpoint/2010/main" val="37300363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Content Placeholder 5"/>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0" y="271662"/>
            <a:ext cx="12192000" cy="6586338"/>
          </a:xfrm>
        </p:spPr>
      </p:pic>
      <p:sp>
        <p:nvSpPr>
          <p:cNvPr id="4" name="Date Placeholder 3"/>
          <p:cNvSpPr>
            <a:spLocks noGrp="1"/>
          </p:cNvSpPr>
          <p:nvPr>
            <p:ph type="dt" sz="half" idx="10"/>
          </p:nvPr>
        </p:nvSpPr>
        <p:spPr/>
        <p:txBody>
          <a:bodyPr/>
          <a:lstStyle/>
          <a:p>
            <a:fld id="{38B47C28-1AF1-4B98-A9A8-2E8452DE56C5}" type="slidenum">
              <a:rPr lang="en-US" smtClean="0"/>
              <a:pPr/>
              <a:t>17</a:t>
            </a:fld>
            <a:r>
              <a:rPr lang="en-US"/>
              <a:t> | Confidential</a:t>
            </a: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33287" y="6220947"/>
            <a:ext cx="1154379" cy="425429"/>
          </a:xfrm>
          <a:prstGeom prst="rect">
            <a:avLst/>
          </a:prstGeom>
        </p:spPr>
      </p:pic>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009465" y="2561990"/>
            <a:ext cx="1232426" cy="1663774"/>
          </a:xfrm>
          <a:prstGeom prst="rect">
            <a:avLst/>
          </a:prstGeom>
        </p:spPr>
      </p:pic>
      <p:pic>
        <p:nvPicPr>
          <p:cNvPr id="15" name="Picture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283915" y="2874420"/>
            <a:ext cx="2053502" cy="973826"/>
          </a:xfrm>
          <a:prstGeom prst="rect">
            <a:avLst/>
          </a:prstGeom>
        </p:spPr>
      </p:pic>
      <p:pic>
        <p:nvPicPr>
          <p:cNvPr id="2050" name="Picture 2" descr="Algosec CRN winner">
            <a:extLst>
              <a:ext uri="{FF2B5EF4-FFF2-40B4-BE49-F238E27FC236}">
                <a16:creationId xmlns:a16="http://schemas.microsoft.com/office/drawing/2014/main" id="{DC1970F5-3A0B-4283-9C48-C577801C24B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076679" y="2522047"/>
            <a:ext cx="3038925" cy="167664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algosec_Cyber_security_WINNER_gold_2018">
            <a:extLst>
              <a:ext uri="{FF2B5EF4-FFF2-40B4-BE49-F238E27FC236}">
                <a16:creationId xmlns:a16="http://schemas.microsoft.com/office/drawing/2014/main" id="{268889C4-D028-4552-AD30-D1544D9DF28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2129" y="2561990"/>
            <a:ext cx="3015590" cy="1663774"/>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Awards">
            <a:extLst>
              <a:ext uri="{FF2B5EF4-FFF2-40B4-BE49-F238E27FC236}">
                <a16:creationId xmlns:a16="http://schemas.microsoft.com/office/drawing/2014/main" id="{3DA8E2B2-38F1-40EB-9D61-FE759CAB06B6}"/>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7109" t="11696" r="6214" b="21044"/>
          <a:stretch/>
        </p:blipFill>
        <p:spPr bwMode="auto">
          <a:xfrm>
            <a:off x="4514721" y="2819336"/>
            <a:ext cx="2510972" cy="10750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17295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Content Placeholder 11" descr="A close up of a piece of paper&#10;&#10;Description automatically generated">
            <a:extLst>
              <a:ext uri="{FF2B5EF4-FFF2-40B4-BE49-F238E27FC236}">
                <a16:creationId xmlns:a16="http://schemas.microsoft.com/office/drawing/2014/main" id="{D88A42ED-B03D-48E4-8E33-2666262E3AB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283976"/>
            <a:ext cx="12192000" cy="6584951"/>
          </a:xfrm>
        </p:spPr>
      </p:pic>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8B47C28-1AF1-4B98-A9A8-2E8452DE56C5}" type="slidenum">
              <a:rPr kumimoji="0" lang="en-US" sz="1000" b="0" i="0" u="none" strike="noStrike" kern="1200" cap="none" spc="0" normalizeH="0" baseline="0" noProof="0" smtClean="0">
                <a:ln>
                  <a:noFill/>
                </a:ln>
                <a:solidFill>
                  <a:srgbClr val="58595B"/>
                </a:solidFill>
                <a:effectLst/>
                <a:uLnTx/>
                <a:uFillTx/>
                <a:latin typeface="Calibri Light"/>
                <a:ea typeface="+mn-ea"/>
                <a:cs typeface="Arial"/>
              </a:rPr>
              <a:pPr marL="0" marR="0" lvl="0" indent="0" algn="l" defTabSz="914400" rtl="0" eaLnBrk="1" fontAlgn="auto" latinLnBrk="0" hangingPunct="1">
                <a:lnSpc>
                  <a:spcPct val="100000"/>
                </a:lnSpc>
                <a:spcBef>
                  <a:spcPts val="0"/>
                </a:spcBef>
                <a:spcAft>
                  <a:spcPts val="0"/>
                </a:spcAft>
                <a:buClrTx/>
                <a:buSzTx/>
                <a:buFontTx/>
                <a:buNone/>
                <a:tabLst/>
                <a:defRPr/>
              </a:pPr>
              <a:t>18</a:t>
            </a:fld>
            <a:r>
              <a:rPr kumimoji="0" lang="en-US" sz="1000" b="0" i="0" u="none" strike="noStrike" kern="1200" cap="none" spc="0" normalizeH="0" baseline="0" noProof="0">
                <a:ln>
                  <a:noFill/>
                </a:ln>
                <a:solidFill>
                  <a:srgbClr val="58595B"/>
                </a:solidFill>
                <a:effectLst/>
                <a:uLnTx/>
                <a:uFillTx/>
                <a:latin typeface="Calibri Light"/>
                <a:ea typeface="+mn-ea"/>
                <a:cs typeface="Arial"/>
              </a:rPr>
              <a:t> | Confidential</a:t>
            </a:r>
          </a:p>
        </p:txBody>
      </p:sp>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33287" y="6220947"/>
            <a:ext cx="1154379" cy="425429"/>
          </a:xfrm>
          <a:prstGeom prst="rect">
            <a:avLst/>
          </a:prstGeom>
        </p:spPr>
      </p:pic>
    </p:spTree>
    <p:extLst>
      <p:ext uri="{BB962C8B-B14F-4D97-AF65-F5344CB8AC3E}">
        <p14:creationId xmlns:p14="http://schemas.microsoft.com/office/powerpoint/2010/main" val="64974112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01273E7A-46FB-4782-8C9F-72A3D4C0B8D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217715"/>
            <a:ext cx="12192000" cy="6640286"/>
          </a:xfrm>
          <a:prstGeom prst="rect">
            <a:avLst/>
          </a:prstGeom>
        </p:spPr>
      </p:pic>
      <p:pic>
        <p:nvPicPr>
          <p:cNvPr id="3" name="Picture 2">
            <a:extLst>
              <a:ext uri="{FF2B5EF4-FFF2-40B4-BE49-F238E27FC236}">
                <a16:creationId xmlns:a16="http://schemas.microsoft.com/office/drawing/2014/main" id="{9284AED4-4A7C-4BEA-8F84-0A4AD04ADD35}"/>
              </a:ext>
            </a:extLst>
          </p:cNvPr>
          <p:cNvPicPr>
            <a:picLocks noChangeAspect="1"/>
          </p:cNvPicPr>
          <p:nvPr/>
        </p:nvPicPr>
        <p:blipFill>
          <a:blip r:embed="rId4"/>
          <a:stretch>
            <a:fillRect/>
          </a:stretch>
        </p:blipFill>
        <p:spPr>
          <a:xfrm>
            <a:off x="445568" y="2392135"/>
            <a:ext cx="2348417" cy="4352925"/>
          </a:xfrm>
          <a:prstGeom prst="rect">
            <a:avLst/>
          </a:prstGeom>
        </p:spPr>
      </p:pic>
      <p:pic>
        <p:nvPicPr>
          <p:cNvPr id="21" name="Picture 20">
            <a:extLst>
              <a:ext uri="{FF2B5EF4-FFF2-40B4-BE49-F238E27FC236}">
                <a16:creationId xmlns:a16="http://schemas.microsoft.com/office/drawing/2014/main" id="{5C49B156-D73D-479B-A3FA-2D0D0897447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3333" y="-146006"/>
            <a:ext cx="3466217" cy="3412891"/>
          </a:xfrm>
          <a:prstGeom prst="rect">
            <a:avLst/>
          </a:prstGeom>
        </p:spPr>
      </p:pic>
    </p:spTree>
    <p:extLst>
      <p:ext uri="{BB962C8B-B14F-4D97-AF65-F5344CB8AC3E}">
        <p14:creationId xmlns:p14="http://schemas.microsoft.com/office/powerpoint/2010/main" val="39215969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320803" y="1678189"/>
            <a:ext cx="5858081" cy="3781768"/>
          </a:xfrm>
        </p:spPr>
        <p:txBody>
          <a:bodyPr/>
          <a:lstStyle/>
          <a:p>
            <a:pPr marL="0" indent="0">
              <a:spcBef>
                <a:spcPts val="1800"/>
              </a:spcBef>
              <a:buNone/>
            </a:pPr>
            <a:r>
              <a:rPr lang="en-US" sz="3000" b="1"/>
              <a:t>Founded 2004</a:t>
            </a:r>
          </a:p>
          <a:p>
            <a:pPr marL="0" indent="0">
              <a:spcBef>
                <a:spcPts val="1800"/>
              </a:spcBef>
              <a:buNone/>
            </a:pPr>
            <a:r>
              <a:rPr lang="en-US" sz="3000" b="1"/>
              <a:t>1800+ Enterprise Customers </a:t>
            </a:r>
          </a:p>
          <a:p>
            <a:pPr marL="0" indent="0">
              <a:spcBef>
                <a:spcPts val="1800"/>
              </a:spcBef>
              <a:buNone/>
            </a:pPr>
            <a:r>
              <a:rPr lang="en-US" sz="3000" b="1"/>
              <a:t>Serving 20 of the Fortune 50 </a:t>
            </a:r>
          </a:p>
          <a:p>
            <a:pPr marL="0" indent="0">
              <a:spcBef>
                <a:spcPts val="1800"/>
              </a:spcBef>
              <a:buNone/>
            </a:pPr>
            <a:r>
              <a:rPr lang="it-IT" sz="3000" b="1"/>
              <a:t>24/7 Support via 3 Global Centers</a:t>
            </a:r>
          </a:p>
          <a:p>
            <a:pPr marL="0" indent="0">
              <a:spcBef>
                <a:spcPts val="1800"/>
              </a:spcBef>
              <a:buNone/>
            </a:pPr>
            <a:r>
              <a:rPr lang="en-US" sz="3000" b="1"/>
              <a:t>Passionate about Customer Satisfaction</a:t>
            </a:r>
          </a:p>
          <a:p>
            <a:pPr marL="0" indent="0">
              <a:spcBef>
                <a:spcPts val="1800"/>
              </a:spcBef>
              <a:buNone/>
            </a:pPr>
            <a:endParaRPr lang="en-US" sz="3000" b="1"/>
          </a:p>
        </p:txBody>
      </p:sp>
      <p:sp>
        <p:nvSpPr>
          <p:cNvPr id="5" name="Slide Number Placeholder 4"/>
          <p:cNvSpPr>
            <a:spLocks noGrp="1"/>
          </p:cNvSpPr>
          <p:nvPr>
            <p:ph type="sldNum" sz="quarter" idx="4294967295"/>
          </p:nvPr>
        </p:nvSpPr>
        <p:spPr>
          <a:xfrm>
            <a:off x="11698288" y="6477000"/>
            <a:ext cx="493712" cy="287338"/>
          </a:xfrm>
          <a:prstGeom prst="rect">
            <a:avLst/>
          </a:prstGeom>
        </p:spPr>
        <p:txBody>
          <a:bodyPr/>
          <a:lstStyle/>
          <a:p>
            <a:fld id="{213BA291-1E6B-4F99-ADE9-76069C0DF5A8}" type="slidenum">
              <a:rPr lang="he-IL" smtClean="0">
                <a:solidFill>
                  <a:prstClr val="white"/>
                </a:solidFill>
              </a:rPr>
              <a:pPr/>
              <a:t>2</a:t>
            </a:fld>
            <a:endParaRPr lang="he-IL">
              <a:solidFill>
                <a:prstClr val="white"/>
              </a:solidFill>
            </a:endParaRPr>
          </a:p>
        </p:txBody>
      </p:sp>
      <p:sp>
        <p:nvSpPr>
          <p:cNvPr id="6" name="Rectangle 5"/>
          <p:cNvSpPr/>
          <p:nvPr/>
        </p:nvSpPr>
        <p:spPr>
          <a:xfrm>
            <a:off x="6794055" y="254316"/>
            <a:ext cx="5401235" cy="5649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en-US">
              <a:solidFill>
                <a:schemeClr val="accent1"/>
              </a:solidFill>
            </a:endParaRPr>
          </a:p>
        </p:txBody>
      </p:sp>
      <p:sp>
        <p:nvSpPr>
          <p:cNvPr id="43" name="Rectangle 42"/>
          <p:cNvSpPr/>
          <p:nvPr/>
        </p:nvSpPr>
        <p:spPr>
          <a:xfrm flipH="1">
            <a:off x="-2" y="293689"/>
            <a:ext cx="4771345" cy="808737"/>
          </a:xfrm>
          <a:prstGeom prst="rect">
            <a:avLst/>
          </a:prstGeom>
          <a:gradFill flip="none" rotWithShape="1">
            <a:gsLst>
              <a:gs pos="0">
                <a:schemeClr val="tx1"/>
              </a:gs>
              <a:gs pos="100000">
                <a:schemeClr val="accent2"/>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p:cNvSpPr>
            <a:spLocks noGrp="1"/>
          </p:cNvSpPr>
          <p:nvPr>
            <p:ph type="title"/>
          </p:nvPr>
        </p:nvSpPr>
        <p:spPr>
          <a:xfrm>
            <a:off x="695325" y="474535"/>
            <a:ext cx="5857875" cy="627891"/>
          </a:xfrm>
        </p:spPr>
        <p:txBody>
          <a:bodyPr/>
          <a:lstStyle/>
          <a:p>
            <a:r>
              <a:rPr lang="en-US" cap="all"/>
              <a:t>Corporate Overview</a:t>
            </a:r>
          </a:p>
        </p:txBody>
      </p:sp>
      <p:grpSp>
        <p:nvGrpSpPr>
          <p:cNvPr id="409" name="Group 408"/>
          <p:cNvGrpSpPr/>
          <p:nvPr/>
        </p:nvGrpSpPr>
        <p:grpSpPr>
          <a:xfrm>
            <a:off x="7069733" y="789134"/>
            <a:ext cx="1210741" cy="255646"/>
            <a:chOff x="3632200" y="2373313"/>
            <a:chExt cx="1879600" cy="396875"/>
          </a:xfrm>
        </p:grpSpPr>
        <p:sp>
          <p:nvSpPr>
            <p:cNvPr id="410" name="Freeform 18"/>
            <p:cNvSpPr>
              <a:spLocks noEditPoints="1"/>
            </p:cNvSpPr>
            <p:nvPr/>
          </p:nvSpPr>
          <p:spPr bwMode="auto">
            <a:xfrm>
              <a:off x="3933825" y="2433638"/>
              <a:ext cx="336550" cy="254000"/>
            </a:xfrm>
            <a:custGeom>
              <a:avLst/>
              <a:gdLst>
                <a:gd name="T0" fmla="*/ 124 w 212"/>
                <a:gd name="T1" fmla="*/ 96 h 160"/>
                <a:gd name="T2" fmla="*/ 88 w 212"/>
                <a:gd name="T3" fmla="*/ 96 h 160"/>
                <a:gd name="T4" fmla="*/ 106 w 212"/>
                <a:gd name="T5" fmla="*/ 58 h 160"/>
                <a:gd name="T6" fmla="*/ 124 w 212"/>
                <a:gd name="T7" fmla="*/ 96 h 160"/>
                <a:gd name="T8" fmla="*/ 124 w 212"/>
                <a:gd name="T9" fmla="*/ 96 h 160"/>
                <a:gd name="T10" fmla="*/ 72 w 212"/>
                <a:gd name="T11" fmla="*/ 142 h 160"/>
                <a:gd name="T12" fmla="*/ 140 w 212"/>
                <a:gd name="T13" fmla="*/ 142 h 160"/>
                <a:gd name="T14" fmla="*/ 148 w 212"/>
                <a:gd name="T15" fmla="*/ 160 h 160"/>
                <a:gd name="T16" fmla="*/ 212 w 212"/>
                <a:gd name="T17" fmla="*/ 160 h 160"/>
                <a:gd name="T18" fmla="*/ 138 w 212"/>
                <a:gd name="T19" fmla="*/ 0 h 160"/>
                <a:gd name="T20" fmla="*/ 76 w 212"/>
                <a:gd name="T21" fmla="*/ 0 h 160"/>
                <a:gd name="T22" fmla="*/ 0 w 212"/>
                <a:gd name="T23" fmla="*/ 160 h 160"/>
                <a:gd name="T24" fmla="*/ 64 w 212"/>
                <a:gd name="T25" fmla="*/ 160 h 160"/>
                <a:gd name="T26" fmla="*/ 72 w 212"/>
                <a:gd name="T27" fmla="*/ 142 h 160"/>
                <a:gd name="T28" fmla="*/ 72 w 212"/>
                <a:gd name="T29" fmla="*/ 142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12" h="160">
                  <a:moveTo>
                    <a:pt x="124" y="96"/>
                  </a:moveTo>
                  <a:lnTo>
                    <a:pt x="88" y="96"/>
                  </a:lnTo>
                  <a:lnTo>
                    <a:pt x="106" y="58"/>
                  </a:lnTo>
                  <a:lnTo>
                    <a:pt x="124" y="96"/>
                  </a:lnTo>
                  <a:lnTo>
                    <a:pt x="124" y="96"/>
                  </a:lnTo>
                  <a:close/>
                  <a:moveTo>
                    <a:pt x="72" y="142"/>
                  </a:moveTo>
                  <a:lnTo>
                    <a:pt x="140" y="142"/>
                  </a:lnTo>
                  <a:lnTo>
                    <a:pt x="148" y="160"/>
                  </a:lnTo>
                  <a:lnTo>
                    <a:pt x="212" y="160"/>
                  </a:lnTo>
                  <a:lnTo>
                    <a:pt x="138" y="0"/>
                  </a:lnTo>
                  <a:lnTo>
                    <a:pt x="76" y="0"/>
                  </a:lnTo>
                  <a:lnTo>
                    <a:pt x="0" y="160"/>
                  </a:lnTo>
                  <a:lnTo>
                    <a:pt x="64" y="160"/>
                  </a:lnTo>
                  <a:lnTo>
                    <a:pt x="72" y="142"/>
                  </a:lnTo>
                  <a:lnTo>
                    <a:pt x="72" y="142"/>
                  </a:lnTo>
                  <a:close/>
                </a:path>
              </a:pathLst>
            </a:custGeom>
            <a:solidFill>
              <a:srgbClr val="009F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11" name="Freeform 19"/>
            <p:cNvSpPr>
              <a:spLocks/>
            </p:cNvSpPr>
            <p:nvPr/>
          </p:nvSpPr>
          <p:spPr bwMode="auto">
            <a:xfrm>
              <a:off x="3632200" y="2433638"/>
              <a:ext cx="295275" cy="254000"/>
            </a:xfrm>
            <a:custGeom>
              <a:avLst/>
              <a:gdLst>
                <a:gd name="T0" fmla="*/ 56 w 186"/>
                <a:gd name="T1" fmla="*/ 86 h 160"/>
                <a:gd name="T2" fmla="*/ 132 w 186"/>
                <a:gd name="T3" fmla="*/ 160 h 160"/>
                <a:gd name="T4" fmla="*/ 186 w 186"/>
                <a:gd name="T5" fmla="*/ 160 h 160"/>
                <a:gd name="T6" fmla="*/ 186 w 186"/>
                <a:gd name="T7" fmla="*/ 0 h 160"/>
                <a:gd name="T8" fmla="*/ 128 w 186"/>
                <a:gd name="T9" fmla="*/ 0 h 160"/>
                <a:gd name="T10" fmla="*/ 128 w 186"/>
                <a:gd name="T11" fmla="*/ 74 h 160"/>
                <a:gd name="T12" fmla="*/ 52 w 186"/>
                <a:gd name="T13" fmla="*/ 0 h 160"/>
                <a:gd name="T14" fmla="*/ 0 w 186"/>
                <a:gd name="T15" fmla="*/ 0 h 160"/>
                <a:gd name="T16" fmla="*/ 0 w 186"/>
                <a:gd name="T17" fmla="*/ 160 h 160"/>
                <a:gd name="T18" fmla="*/ 56 w 186"/>
                <a:gd name="T19" fmla="*/ 160 h 160"/>
                <a:gd name="T20" fmla="*/ 56 w 186"/>
                <a:gd name="T21" fmla="*/ 86 h 160"/>
                <a:gd name="T22" fmla="*/ 56 w 186"/>
                <a:gd name="T23" fmla="*/ 86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6" h="160">
                  <a:moveTo>
                    <a:pt x="56" y="86"/>
                  </a:moveTo>
                  <a:lnTo>
                    <a:pt x="132" y="160"/>
                  </a:lnTo>
                  <a:lnTo>
                    <a:pt x="186" y="160"/>
                  </a:lnTo>
                  <a:lnTo>
                    <a:pt x="186" y="0"/>
                  </a:lnTo>
                  <a:lnTo>
                    <a:pt x="128" y="0"/>
                  </a:lnTo>
                  <a:lnTo>
                    <a:pt x="128" y="74"/>
                  </a:lnTo>
                  <a:lnTo>
                    <a:pt x="52" y="0"/>
                  </a:lnTo>
                  <a:lnTo>
                    <a:pt x="0" y="0"/>
                  </a:lnTo>
                  <a:lnTo>
                    <a:pt x="0" y="160"/>
                  </a:lnTo>
                  <a:lnTo>
                    <a:pt x="56" y="160"/>
                  </a:lnTo>
                  <a:lnTo>
                    <a:pt x="56" y="86"/>
                  </a:lnTo>
                  <a:lnTo>
                    <a:pt x="56" y="86"/>
                  </a:lnTo>
                  <a:close/>
                </a:path>
              </a:pathLst>
            </a:custGeom>
            <a:solidFill>
              <a:srgbClr val="009F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12" name="Freeform 20"/>
            <p:cNvSpPr>
              <a:spLocks/>
            </p:cNvSpPr>
            <p:nvPr/>
          </p:nvSpPr>
          <p:spPr bwMode="auto">
            <a:xfrm>
              <a:off x="4267200" y="2433638"/>
              <a:ext cx="276225" cy="254000"/>
            </a:xfrm>
            <a:custGeom>
              <a:avLst/>
              <a:gdLst>
                <a:gd name="T0" fmla="*/ 40 w 174"/>
                <a:gd name="T1" fmla="*/ 102 h 160"/>
                <a:gd name="T2" fmla="*/ 40 w 174"/>
                <a:gd name="T3" fmla="*/ 102 h 160"/>
                <a:gd name="T4" fmla="*/ 26 w 174"/>
                <a:gd name="T5" fmla="*/ 100 h 160"/>
                <a:gd name="T6" fmla="*/ 16 w 174"/>
                <a:gd name="T7" fmla="*/ 96 h 160"/>
                <a:gd name="T8" fmla="*/ 10 w 174"/>
                <a:gd name="T9" fmla="*/ 92 h 160"/>
                <a:gd name="T10" fmla="*/ 4 w 174"/>
                <a:gd name="T11" fmla="*/ 84 h 160"/>
                <a:gd name="T12" fmla="*/ 2 w 174"/>
                <a:gd name="T13" fmla="*/ 76 h 160"/>
                <a:gd name="T14" fmla="*/ 0 w 174"/>
                <a:gd name="T15" fmla="*/ 68 h 160"/>
                <a:gd name="T16" fmla="*/ 0 w 174"/>
                <a:gd name="T17" fmla="*/ 50 h 160"/>
                <a:gd name="T18" fmla="*/ 0 w 174"/>
                <a:gd name="T19" fmla="*/ 50 h 160"/>
                <a:gd name="T20" fmla="*/ 0 w 174"/>
                <a:gd name="T21" fmla="*/ 32 h 160"/>
                <a:gd name="T22" fmla="*/ 2 w 174"/>
                <a:gd name="T23" fmla="*/ 24 h 160"/>
                <a:gd name="T24" fmla="*/ 4 w 174"/>
                <a:gd name="T25" fmla="*/ 16 h 160"/>
                <a:gd name="T26" fmla="*/ 10 w 174"/>
                <a:gd name="T27" fmla="*/ 10 h 160"/>
                <a:gd name="T28" fmla="*/ 16 w 174"/>
                <a:gd name="T29" fmla="*/ 6 h 160"/>
                <a:gd name="T30" fmla="*/ 26 w 174"/>
                <a:gd name="T31" fmla="*/ 2 h 160"/>
                <a:gd name="T32" fmla="*/ 40 w 174"/>
                <a:gd name="T33" fmla="*/ 0 h 160"/>
                <a:gd name="T34" fmla="*/ 162 w 174"/>
                <a:gd name="T35" fmla="*/ 0 h 160"/>
                <a:gd name="T36" fmla="*/ 162 w 174"/>
                <a:gd name="T37" fmla="*/ 46 h 160"/>
                <a:gd name="T38" fmla="*/ 48 w 174"/>
                <a:gd name="T39" fmla="*/ 46 h 160"/>
                <a:gd name="T40" fmla="*/ 48 w 174"/>
                <a:gd name="T41" fmla="*/ 58 h 160"/>
                <a:gd name="T42" fmla="*/ 134 w 174"/>
                <a:gd name="T43" fmla="*/ 58 h 160"/>
                <a:gd name="T44" fmla="*/ 134 w 174"/>
                <a:gd name="T45" fmla="*/ 58 h 160"/>
                <a:gd name="T46" fmla="*/ 148 w 174"/>
                <a:gd name="T47" fmla="*/ 58 h 160"/>
                <a:gd name="T48" fmla="*/ 158 w 174"/>
                <a:gd name="T49" fmla="*/ 62 h 160"/>
                <a:gd name="T50" fmla="*/ 164 w 174"/>
                <a:gd name="T51" fmla="*/ 68 h 160"/>
                <a:gd name="T52" fmla="*/ 170 w 174"/>
                <a:gd name="T53" fmla="*/ 74 h 160"/>
                <a:gd name="T54" fmla="*/ 172 w 174"/>
                <a:gd name="T55" fmla="*/ 82 h 160"/>
                <a:gd name="T56" fmla="*/ 174 w 174"/>
                <a:gd name="T57" fmla="*/ 90 h 160"/>
                <a:gd name="T58" fmla="*/ 174 w 174"/>
                <a:gd name="T59" fmla="*/ 108 h 160"/>
                <a:gd name="T60" fmla="*/ 174 w 174"/>
                <a:gd name="T61" fmla="*/ 108 h 160"/>
                <a:gd name="T62" fmla="*/ 174 w 174"/>
                <a:gd name="T63" fmla="*/ 108 h 160"/>
                <a:gd name="T64" fmla="*/ 174 w 174"/>
                <a:gd name="T65" fmla="*/ 126 h 160"/>
                <a:gd name="T66" fmla="*/ 172 w 174"/>
                <a:gd name="T67" fmla="*/ 134 h 160"/>
                <a:gd name="T68" fmla="*/ 170 w 174"/>
                <a:gd name="T69" fmla="*/ 142 h 160"/>
                <a:gd name="T70" fmla="*/ 164 w 174"/>
                <a:gd name="T71" fmla="*/ 150 h 160"/>
                <a:gd name="T72" fmla="*/ 158 w 174"/>
                <a:gd name="T73" fmla="*/ 156 h 160"/>
                <a:gd name="T74" fmla="*/ 148 w 174"/>
                <a:gd name="T75" fmla="*/ 158 h 160"/>
                <a:gd name="T76" fmla="*/ 134 w 174"/>
                <a:gd name="T77" fmla="*/ 160 h 160"/>
                <a:gd name="T78" fmla="*/ 6 w 174"/>
                <a:gd name="T79" fmla="*/ 160 h 160"/>
                <a:gd name="T80" fmla="*/ 6 w 174"/>
                <a:gd name="T81" fmla="*/ 112 h 160"/>
                <a:gd name="T82" fmla="*/ 122 w 174"/>
                <a:gd name="T83" fmla="*/ 112 h 160"/>
                <a:gd name="T84" fmla="*/ 122 w 174"/>
                <a:gd name="T85" fmla="*/ 102 h 160"/>
                <a:gd name="T86" fmla="*/ 40 w 174"/>
                <a:gd name="T87" fmla="*/ 102 h 160"/>
                <a:gd name="T88" fmla="*/ 40 w 174"/>
                <a:gd name="T89" fmla="*/ 102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74" h="160">
                  <a:moveTo>
                    <a:pt x="40" y="102"/>
                  </a:moveTo>
                  <a:lnTo>
                    <a:pt x="40" y="102"/>
                  </a:lnTo>
                  <a:lnTo>
                    <a:pt x="26" y="100"/>
                  </a:lnTo>
                  <a:lnTo>
                    <a:pt x="16" y="96"/>
                  </a:lnTo>
                  <a:lnTo>
                    <a:pt x="10" y="92"/>
                  </a:lnTo>
                  <a:lnTo>
                    <a:pt x="4" y="84"/>
                  </a:lnTo>
                  <a:lnTo>
                    <a:pt x="2" y="76"/>
                  </a:lnTo>
                  <a:lnTo>
                    <a:pt x="0" y="68"/>
                  </a:lnTo>
                  <a:lnTo>
                    <a:pt x="0" y="50"/>
                  </a:lnTo>
                  <a:lnTo>
                    <a:pt x="0" y="50"/>
                  </a:lnTo>
                  <a:lnTo>
                    <a:pt x="0" y="32"/>
                  </a:lnTo>
                  <a:lnTo>
                    <a:pt x="2" y="24"/>
                  </a:lnTo>
                  <a:lnTo>
                    <a:pt x="4" y="16"/>
                  </a:lnTo>
                  <a:lnTo>
                    <a:pt x="10" y="10"/>
                  </a:lnTo>
                  <a:lnTo>
                    <a:pt x="16" y="6"/>
                  </a:lnTo>
                  <a:lnTo>
                    <a:pt x="26" y="2"/>
                  </a:lnTo>
                  <a:lnTo>
                    <a:pt x="40" y="0"/>
                  </a:lnTo>
                  <a:lnTo>
                    <a:pt x="162" y="0"/>
                  </a:lnTo>
                  <a:lnTo>
                    <a:pt x="162" y="46"/>
                  </a:lnTo>
                  <a:lnTo>
                    <a:pt x="48" y="46"/>
                  </a:lnTo>
                  <a:lnTo>
                    <a:pt x="48" y="58"/>
                  </a:lnTo>
                  <a:lnTo>
                    <a:pt x="134" y="58"/>
                  </a:lnTo>
                  <a:lnTo>
                    <a:pt x="134" y="58"/>
                  </a:lnTo>
                  <a:lnTo>
                    <a:pt x="148" y="58"/>
                  </a:lnTo>
                  <a:lnTo>
                    <a:pt x="158" y="62"/>
                  </a:lnTo>
                  <a:lnTo>
                    <a:pt x="164" y="68"/>
                  </a:lnTo>
                  <a:lnTo>
                    <a:pt x="170" y="74"/>
                  </a:lnTo>
                  <a:lnTo>
                    <a:pt x="172" y="82"/>
                  </a:lnTo>
                  <a:lnTo>
                    <a:pt x="174" y="90"/>
                  </a:lnTo>
                  <a:lnTo>
                    <a:pt x="174" y="108"/>
                  </a:lnTo>
                  <a:lnTo>
                    <a:pt x="174" y="108"/>
                  </a:lnTo>
                  <a:lnTo>
                    <a:pt x="174" y="108"/>
                  </a:lnTo>
                  <a:lnTo>
                    <a:pt x="174" y="126"/>
                  </a:lnTo>
                  <a:lnTo>
                    <a:pt x="172" y="134"/>
                  </a:lnTo>
                  <a:lnTo>
                    <a:pt x="170" y="142"/>
                  </a:lnTo>
                  <a:lnTo>
                    <a:pt x="164" y="150"/>
                  </a:lnTo>
                  <a:lnTo>
                    <a:pt x="158" y="156"/>
                  </a:lnTo>
                  <a:lnTo>
                    <a:pt x="148" y="158"/>
                  </a:lnTo>
                  <a:lnTo>
                    <a:pt x="134" y="160"/>
                  </a:lnTo>
                  <a:lnTo>
                    <a:pt x="6" y="160"/>
                  </a:lnTo>
                  <a:lnTo>
                    <a:pt x="6" y="112"/>
                  </a:lnTo>
                  <a:lnTo>
                    <a:pt x="122" y="112"/>
                  </a:lnTo>
                  <a:lnTo>
                    <a:pt x="122" y="102"/>
                  </a:lnTo>
                  <a:lnTo>
                    <a:pt x="40" y="102"/>
                  </a:lnTo>
                  <a:lnTo>
                    <a:pt x="40" y="102"/>
                  </a:lnTo>
                  <a:close/>
                </a:path>
              </a:pathLst>
            </a:custGeom>
            <a:solidFill>
              <a:srgbClr val="009F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13" name="Freeform 21"/>
            <p:cNvSpPr>
              <a:spLocks noEditPoints="1"/>
            </p:cNvSpPr>
            <p:nvPr/>
          </p:nvSpPr>
          <p:spPr bwMode="auto">
            <a:xfrm>
              <a:off x="4835524" y="2433637"/>
              <a:ext cx="336551" cy="254000"/>
            </a:xfrm>
            <a:custGeom>
              <a:avLst/>
              <a:gdLst>
                <a:gd name="T0" fmla="*/ 106 w 212"/>
                <a:gd name="T1" fmla="*/ 58 h 160"/>
                <a:gd name="T2" fmla="*/ 88 w 212"/>
                <a:gd name="T3" fmla="*/ 96 h 160"/>
                <a:gd name="T4" fmla="*/ 124 w 212"/>
                <a:gd name="T5" fmla="*/ 96 h 160"/>
                <a:gd name="T6" fmla="*/ 106 w 212"/>
                <a:gd name="T7" fmla="*/ 58 h 160"/>
                <a:gd name="T8" fmla="*/ 106 w 212"/>
                <a:gd name="T9" fmla="*/ 58 h 160"/>
                <a:gd name="T10" fmla="*/ 64 w 212"/>
                <a:gd name="T11" fmla="*/ 160 h 160"/>
                <a:gd name="T12" fmla="*/ 0 w 212"/>
                <a:gd name="T13" fmla="*/ 160 h 160"/>
                <a:gd name="T14" fmla="*/ 76 w 212"/>
                <a:gd name="T15" fmla="*/ 0 h 160"/>
                <a:gd name="T16" fmla="*/ 138 w 212"/>
                <a:gd name="T17" fmla="*/ 0 h 160"/>
                <a:gd name="T18" fmla="*/ 212 w 212"/>
                <a:gd name="T19" fmla="*/ 160 h 160"/>
                <a:gd name="T20" fmla="*/ 150 w 212"/>
                <a:gd name="T21" fmla="*/ 160 h 160"/>
                <a:gd name="T22" fmla="*/ 140 w 212"/>
                <a:gd name="T23" fmla="*/ 142 h 160"/>
                <a:gd name="T24" fmla="*/ 72 w 212"/>
                <a:gd name="T25" fmla="*/ 142 h 160"/>
                <a:gd name="T26" fmla="*/ 64 w 212"/>
                <a:gd name="T27" fmla="*/ 160 h 160"/>
                <a:gd name="T28" fmla="*/ 64 w 212"/>
                <a:gd name="T29" fmla="*/ 16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12" h="160">
                  <a:moveTo>
                    <a:pt x="106" y="58"/>
                  </a:moveTo>
                  <a:lnTo>
                    <a:pt x="88" y="96"/>
                  </a:lnTo>
                  <a:lnTo>
                    <a:pt x="124" y="96"/>
                  </a:lnTo>
                  <a:lnTo>
                    <a:pt x="106" y="58"/>
                  </a:lnTo>
                  <a:lnTo>
                    <a:pt x="106" y="58"/>
                  </a:lnTo>
                  <a:close/>
                  <a:moveTo>
                    <a:pt x="64" y="160"/>
                  </a:moveTo>
                  <a:lnTo>
                    <a:pt x="0" y="160"/>
                  </a:lnTo>
                  <a:lnTo>
                    <a:pt x="76" y="0"/>
                  </a:lnTo>
                  <a:lnTo>
                    <a:pt x="138" y="0"/>
                  </a:lnTo>
                  <a:lnTo>
                    <a:pt x="212" y="160"/>
                  </a:lnTo>
                  <a:lnTo>
                    <a:pt x="150" y="160"/>
                  </a:lnTo>
                  <a:lnTo>
                    <a:pt x="140" y="142"/>
                  </a:lnTo>
                  <a:lnTo>
                    <a:pt x="72" y="142"/>
                  </a:lnTo>
                  <a:lnTo>
                    <a:pt x="64" y="160"/>
                  </a:lnTo>
                  <a:lnTo>
                    <a:pt x="64" y="160"/>
                  </a:lnTo>
                  <a:close/>
                </a:path>
              </a:pathLst>
            </a:custGeom>
            <a:solidFill>
              <a:srgbClr val="009F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14" name="Freeform 22"/>
            <p:cNvSpPr>
              <a:spLocks noEditPoints="1"/>
            </p:cNvSpPr>
            <p:nvPr/>
          </p:nvSpPr>
          <p:spPr bwMode="auto">
            <a:xfrm>
              <a:off x="4568825" y="2433638"/>
              <a:ext cx="279400" cy="254000"/>
            </a:xfrm>
            <a:custGeom>
              <a:avLst/>
              <a:gdLst>
                <a:gd name="T0" fmla="*/ 116 w 176"/>
                <a:gd name="T1" fmla="*/ 108 h 160"/>
                <a:gd name="T2" fmla="*/ 116 w 176"/>
                <a:gd name="T3" fmla="*/ 52 h 160"/>
                <a:gd name="T4" fmla="*/ 60 w 176"/>
                <a:gd name="T5" fmla="*/ 52 h 160"/>
                <a:gd name="T6" fmla="*/ 60 w 176"/>
                <a:gd name="T7" fmla="*/ 108 h 160"/>
                <a:gd name="T8" fmla="*/ 116 w 176"/>
                <a:gd name="T9" fmla="*/ 108 h 160"/>
                <a:gd name="T10" fmla="*/ 116 w 176"/>
                <a:gd name="T11" fmla="*/ 108 h 160"/>
                <a:gd name="T12" fmla="*/ 88 w 176"/>
                <a:gd name="T13" fmla="*/ 0 h 160"/>
                <a:gd name="T14" fmla="*/ 88 w 176"/>
                <a:gd name="T15" fmla="*/ 0 h 160"/>
                <a:gd name="T16" fmla="*/ 114 w 176"/>
                <a:gd name="T17" fmla="*/ 0 h 160"/>
                <a:gd name="T18" fmla="*/ 134 w 176"/>
                <a:gd name="T19" fmla="*/ 2 h 160"/>
                <a:gd name="T20" fmla="*/ 150 w 176"/>
                <a:gd name="T21" fmla="*/ 4 h 160"/>
                <a:gd name="T22" fmla="*/ 156 w 176"/>
                <a:gd name="T23" fmla="*/ 6 h 160"/>
                <a:gd name="T24" fmla="*/ 160 w 176"/>
                <a:gd name="T25" fmla="*/ 10 h 160"/>
                <a:gd name="T26" fmla="*/ 164 w 176"/>
                <a:gd name="T27" fmla="*/ 14 h 160"/>
                <a:gd name="T28" fmla="*/ 168 w 176"/>
                <a:gd name="T29" fmla="*/ 18 h 160"/>
                <a:gd name="T30" fmla="*/ 172 w 176"/>
                <a:gd name="T31" fmla="*/ 32 h 160"/>
                <a:gd name="T32" fmla="*/ 176 w 176"/>
                <a:gd name="T33" fmla="*/ 54 h 160"/>
                <a:gd name="T34" fmla="*/ 176 w 176"/>
                <a:gd name="T35" fmla="*/ 80 h 160"/>
                <a:gd name="T36" fmla="*/ 176 w 176"/>
                <a:gd name="T37" fmla="*/ 80 h 160"/>
                <a:gd name="T38" fmla="*/ 176 w 176"/>
                <a:gd name="T39" fmla="*/ 80 h 160"/>
                <a:gd name="T40" fmla="*/ 176 w 176"/>
                <a:gd name="T41" fmla="*/ 108 h 160"/>
                <a:gd name="T42" fmla="*/ 172 w 176"/>
                <a:gd name="T43" fmla="*/ 128 h 160"/>
                <a:gd name="T44" fmla="*/ 168 w 176"/>
                <a:gd name="T45" fmla="*/ 142 h 160"/>
                <a:gd name="T46" fmla="*/ 164 w 176"/>
                <a:gd name="T47" fmla="*/ 148 h 160"/>
                <a:gd name="T48" fmla="*/ 160 w 176"/>
                <a:gd name="T49" fmla="*/ 152 h 160"/>
                <a:gd name="T50" fmla="*/ 156 w 176"/>
                <a:gd name="T51" fmla="*/ 154 h 160"/>
                <a:gd name="T52" fmla="*/ 150 w 176"/>
                <a:gd name="T53" fmla="*/ 156 h 160"/>
                <a:gd name="T54" fmla="*/ 134 w 176"/>
                <a:gd name="T55" fmla="*/ 160 h 160"/>
                <a:gd name="T56" fmla="*/ 114 w 176"/>
                <a:gd name="T57" fmla="*/ 160 h 160"/>
                <a:gd name="T58" fmla="*/ 88 w 176"/>
                <a:gd name="T59" fmla="*/ 160 h 160"/>
                <a:gd name="T60" fmla="*/ 0 w 176"/>
                <a:gd name="T61" fmla="*/ 160 h 160"/>
                <a:gd name="T62" fmla="*/ 0 w 176"/>
                <a:gd name="T63" fmla="*/ 0 h 160"/>
                <a:gd name="T64" fmla="*/ 88 w 176"/>
                <a:gd name="T65" fmla="*/ 0 h 160"/>
                <a:gd name="T66" fmla="*/ 88 w 176"/>
                <a:gd name="T67" fmla="*/ 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76" h="160">
                  <a:moveTo>
                    <a:pt x="116" y="108"/>
                  </a:moveTo>
                  <a:lnTo>
                    <a:pt x="116" y="52"/>
                  </a:lnTo>
                  <a:lnTo>
                    <a:pt x="60" y="52"/>
                  </a:lnTo>
                  <a:lnTo>
                    <a:pt x="60" y="108"/>
                  </a:lnTo>
                  <a:lnTo>
                    <a:pt x="116" y="108"/>
                  </a:lnTo>
                  <a:lnTo>
                    <a:pt x="116" y="108"/>
                  </a:lnTo>
                  <a:close/>
                  <a:moveTo>
                    <a:pt x="88" y="0"/>
                  </a:moveTo>
                  <a:lnTo>
                    <a:pt x="88" y="0"/>
                  </a:lnTo>
                  <a:lnTo>
                    <a:pt x="114" y="0"/>
                  </a:lnTo>
                  <a:lnTo>
                    <a:pt x="134" y="2"/>
                  </a:lnTo>
                  <a:lnTo>
                    <a:pt x="150" y="4"/>
                  </a:lnTo>
                  <a:lnTo>
                    <a:pt x="156" y="6"/>
                  </a:lnTo>
                  <a:lnTo>
                    <a:pt x="160" y="10"/>
                  </a:lnTo>
                  <a:lnTo>
                    <a:pt x="164" y="14"/>
                  </a:lnTo>
                  <a:lnTo>
                    <a:pt x="168" y="18"/>
                  </a:lnTo>
                  <a:lnTo>
                    <a:pt x="172" y="32"/>
                  </a:lnTo>
                  <a:lnTo>
                    <a:pt x="176" y="54"/>
                  </a:lnTo>
                  <a:lnTo>
                    <a:pt x="176" y="80"/>
                  </a:lnTo>
                  <a:lnTo>
                    <a:pt x="176" y="80"/>
                  </a:lnTo>
                  <a:lnTo>
                    <a:pt x="176" y="80"/>
                  </a:lnTo>
                  <a:lnTo>
                    <a:pt x="176" y="108"/>
                  </a:lnTo>
                  <a:lnTo>
                    <a:pt x="172" y="128"/>
                  </a:lnTo>
                  <a:lnTo>
                    <a:pt x="168" y="142"/>
                  </a:lnTo>
                  <a:lnTo>
                    <a:pt x="164" y="148"/>
                  </a:lnTo>
                  <a:lnTo>
                    <a:pt x="160" y="152"/>
                  </a:lnTo>
                  <a:lnTo>
                    <a:pt x="156" y="154"/>
                  </a:lnTo>
                  <a:lnTo>
                    <a:pt x="150" y="156"/>
                  </a:lnTo>
                  <a:lnTo>
                    <a:pt x="134" y="160"/>
                  </a:lnTo>
                  <a:lnTo>
                    <a:pt x="114" y="160"/>
                  </a:lnTo>
                  <a:lnTo>
                    <a:pt x="88" y="160"/>
                  </a:lnTo>
                  <a:lnTo>
                    <a:pt x="0" y="160"/>
                  </a:lnTo>
                  <a:lnTo>
                    <a:pt x="0" y="0"/>
                  </a:lnTo>
                  <a:lnTo>
                    <a:pt x="88" y="0"/>
                  </a:lnTo>
                  <a:lnTo>
                    <a:pt x="88" y="0"/>
                  </a:lnTo>
                  <a:close/>
                </a:path>
              </a:pathLst>
            </a:custGeom>
            <a:solidFill>
              <a:srgbClr val="009F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15" name="Freeform 23"/>
            <p:cNvSpPr>
              <a:spLocks noEditPoints="1"/>
            </p:cNvSpPr>
            <p:nvPr/>
          </p:nvSpPr>
          <p:spPr bwMode="auto">
            <a:xfrm>
              <a:off x="5457825" y="2373313"/>
              <a:ext cx="53975" cy="50800"/>
            </a:xfrm>
            <a:custGeom>
              <a:avLst/>
              <a:gdLst>
                <a:gd name="T0" fmla="*/ 2 w 34"/>
                <a:gd name="T1" fmla="*/ 16 h 32"/>
                <a:gd name="T2" fmla="*/ 6 w 34"/>
                <a:gd name="T3" fmla="*/ 6 h 32"/>
                <a:gd name="T4" fmla="*/ 16 w 34"/>
                <a:gd name="T5" fmla="*/ 2 h 32"/>
                <a:gd name="T6" fmla="*/ 22 w 34"/>
                <a:gd name="T7" fmla="*/ 2 h 32"/>
                <a:gd name="T8" fmla="*/ 30 w 34"/>
                <a:gd name="T9" fmla="*/ 10 h 32"/>
                <a:gd name="T10" fmla="*/ 30 w 34"/>
                <a:gd name="T11" fmla="*/ 16 h 32"/>
                <a:gd name="T12" fmla="*/ 26 w 34"/>
                <a:gd name="T13" fmla="*/ 26 h 32"/>
                <a:gd name="T14" fmla="*/ 16 w 34"/>
                <a:gd name="T15" fmla="*/ 30 h 32"/>
                <a:gd name="T16" fmla="*/ 12 w 34"/>
                <a:gd name="T17" fmla="*/ 30 h 32"/>
                <a:gd name="T18" fmla="*/ 4 w 34"/>
                <a:gd name="T19" fmla="*/ 22 h 32"/>
                <a:gd name="T20" fmla="*/ 2 w 34"/>
                <a:gd name="T21" fmla="*/ 16 h 32"/>
                <a:gd name="T22" fmla="*/ 16 w 34"/>
                <a:gd name="T23" fmla="*/ 32 h 32"/>
                <a:gd name="T24" fmla="*/ 28 w 34"/>
                <a:gd name="T25" fmla="*/ 28 h 32"/>
                <a:gd name="T26" fmla="*/ 34 w 34"/>
                <a:gd name="T27" fmla="*/ 16 h 32"/>
                <a:gd name="T28" fmla="*/ 32 w 34"/>
                <a:gd name="T29" fmla="*/ 10 h 32"/>
                <a:gd name="T30" fmla="*/ 24 w 34"/>
                <a:gd name="T31" fmla="*/ 0 h 32"/>
                <a:gd name="T32" fmla="*/ 16 w 34"/>
                <a:gd name="T33" fmla="*/ 0 h 32"/>
                <a:gd name="T34" fmla="*/ 4 w 34"/>
                <a:gd name="T35" fmla="*/ 4 h 32"/>
                <a:gd name="T36" fmla="*/ 0 w 34"/>
                <a:gd name="T37" fmla="*/ 16 h 32"/>
                <a:gd name="T38" fmla="*/ 2 w 34"/>
                <a:gd name="T39" fmla="*/ 22 h 32"/>
                <a:gd name="T40" fmla="*/ 10 w 34"/>
                <a:gd name="T41" fmla="*/ 32 h 32"/>
                <a:gd name="T42" fmla="*/ 16 w 34"/>
                <a:gd name="T43" fmla="*/ 32 h 32"/>
                <a:gd name="T44" fmla="*/ 16 w 34"/>
                <a:gd name="T45" fmla="*/ 18 h 32"/>
                <a:gd name="T46" fmla="*/ 24 w 34"/>
                <a:gd name="T47" fmla="*/ 26 h 32"/>
                <a:gd name="T48" fmla="*/ 20 w 34"/>
                <a:gd name="T49" fmla="*/ 18 h 32"/>
                <a:gd name="T50" fmla="*/ 24 w 34"/>
                <a:gd name="T51" fmla="*/ 12 h 32"/>
                <a:gd name="T52" fmla="*/ 22 w 34"/>
                <a:gd name="T53" fmla="*/ 8 h 32"/>
                <a:gd name="T54" fmla="*/ 10 w 34"/>
                <a:gd name="T55" fmla="*/ 6 h 32"/>
                <a:gd name="T56" fmla="*/ 12 w 34"/>
                <a:gd name="T57" fmla="*/ 26 h 32"/>
                <a:gd name="T58" fmla="*/ 12 w 34"/>
                <a:gd name="T59" fmla="*/ 18 h 32"/>
                <a:gd name="T60" fmla="*/ 12 w 34"/>
                <a:gd name="T61" fmla="*/ 8 h 32"/>
                <a:gd name="T62" fmla="*/ 18 w 34"/>
                <a:gd name="T63" fmla="*/ 8 h 32"/>
                <a:gd name="T64" fmla="*/ 20 w 34"/>
                <a:gd name="T65" fmla="*/ 12 h 32"/>
                <a:gd name="T66" fmla="*/ 20 w 34"/>
                <a:gd name="T67" fmla="*/ 14 h 32"/>
                <a:gd name="T68" fmla="*/ 12 w 34"/>
                <a:gd name="T69" fmla="*/ 14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4" h="32">
                  <a:moveTo>
                    <a:pt x="2" y="16"/>
                  </a:moveTo>
                  <a:lnTo>
                    <a:pt x="2" y="16"/>
                  </a:lnTo>
                  <a:lnTo>
                    <a:pt x="4" y="10"/>
                  </a:lnTo>
                  <a:lnTo>
                    <a:pt x="6" y="6"/>
                  </a:lnTo>
                  <a:lnTo>
                    <a:pt x="12" y="2"/>
                  </a:lnTo>
                  <a:lnTo>
                    <a:pt x="16" y="2"/>
                  </a:lnTo>
                  <a:lnTo>
                    <a:pt x="16" y="2"/>
                  </a:lnTo>
                  <a:lnTo>
                    <a:pt x="22" y="2"/>
                  </a:lnTo>
                  <a:lnTo>
                    <a:pt x="26" y="6"/>
                  </a:lnTo>
                  <a:lnTo>
                    <a:pt x="30" y="10"/>
                  </a:lnTo>
                  <a:lnTo>
                    <a:pt x="30" y="16"/>
                  </a:lnTo>
                  <a:lnTo>
                    <a:pt x="30" y="16"/>
                  </a:lnTo>
                  <a:lnTo>
                    <a:pt x="30" y="22"/>
                  </a:lnTo>
                  <a:lnTo>
                    <a:pt x="26" y="26"/>
                  </a:lnTo>
                  <a:lnTo>
                    <a:pt x="22" y="30"/>
                  </a:lnTo>
                  <a:lnTo>
                    <a:pt x="16" y="30"/>
                  </a:lnTo>
                  <a:lnTo>
                    <a:pt x="16" y="30"/>
                  </a:lnTo>
                  <a:lnTo>
                    <a:pt x="12" y="30"/>
                  </a:lnTo>
                  <a:lnTo>
                    <a:pt x="6" y="26"/>
                  </a:lnTo>
                  <a:lnTo>
                    <a:pt x="4" y="22"/>
                  </a:lnTo>
                  <a:lnTo>
                    <a:pt x="2" y="16"/>
                  </a:lnTo>
                  <a:lnTo>
                    <a:pt x="2" y="16"/>
                  </a:lnTo>
                  <a:close/>
                  <a:moveTo>
                    <a:pt x="16" y="32"/>
                  </a:moveTo>
                  <a:lnTo>
                    <a:pt x="16" y="32"/>
                  </a:lnTo>
                  <a:lnTo>
                    <a:pt x="24" y="32"/>
                  </a:lnTo>
                  <a:lnTo>
                    <a:pt x="28" y="28"/>
                  </a:lnTo>
                  <a:lnTo>
                    <a:pt x="32" y="22"/>
                  </a:lnTo>
                  <a:lnTo>
                    <a:pt x="34" y="16"/>
                  </a:lnTo>
                  <a:lnTo>
                    <a:pt x="34" y="16"/>
                  </a:lnTo>
                  <a:lnTo>
                    <a:pt x="32" y="10"/>
                  </a:lnTo>
                  <a:lnTo>
                    <a:pt x="28" y="4"/>
                  </a:lnTo>
                  <a:lnTo>
                    <a:pt x="24" y="0"/>
                  </a:lnTo>
                  <a:lnTo>
                    <a:pt x="16" y="0"/>
                  </a:lnTo>
                  <a:lnTo>
                    <a:pt x="16" y="0"/>
                  </a:lnTo>
                  <a:lnTo>
                    <a:pt x="10" y="0"/>
                  </a:lnTo>
                  <a:lnTo>
                    <a:pt x="4" y="4"/>
                  </a:lnTo>
                  <a:lnTo>
                    <a:pt x="2" y="10"/>
                  </a:lnTo>
                  <a:lnTo>
                    <a:pt x="0" y="16"/>
                  </a:lnTo>
                  <a:lnTo>
                    <a:pt x="0" y="16"/>
                  </a:lnTo>
                  <a:lnTo>
                    <a:pt x="2" y="22"/>
                  </a:lnTo>
                  <a:lnTo>
                    <a:pt x="4" y="28"/>
                  </a:lnTo>
                  <a:lnTo>
                    <a:pt x="10" y="32"/>
                  </a:lnTo>
                  <a:lnTo>
                    <a:pt x="16" y="32"/>
                  </a:lnTo>
                  <a:lnTo>
                    <a:pt x="16" y="32"/>
                  </a:lnTo>
                  <a:close/>
                  <a:moveTo>
                    <a:pt x="12" y="18"/>
                  </a:moveTo>
                  <a:lnTo>
                    <a:pt x="16" y="18"/>
                  </a:lnTo>
                  <a:lnTo>
                    <a:pt x="22" y="26"/>
                  </a:lnTo>
                  <a:lnTo>
                    <a:pt x="24" y="26"/>
                  </a:lnTo>
                  <a:lnTo>
                    <a:pt x="20" y="18"/>
                  </a:lnTo>
                  <a:lnTo>
                    <a:pt x="20" y="18"/>
                  </a:lnTo>
                  <a:lnTo>
                    <a:pt x="24" y="16"/>
                  </a:lnTo>
                  <a:lnTo>
                    <a:pt x="24" y="12"/>
                  </a:lnTo>
                  <a:lnTo>
                    <a:pt x="24" y="12"/>
                  </a:lnTo>
                  <a:lnTo>
                    <a:pt x="22" y="8"/>
                  </a:lnTo>
                  <a:lnTo>
                    <a:pt x="18" y="6"/>
                  </a:lnTo>
                  <a:lnTo>
                    <a:pt x="10" y="6"/>
                  </a:lnTo>
                  <a:lnTo>
                    <a:pt x="10" y="26"/>
                  </a:lnTo>
                  <a:lnTo>
                    <a:pt x="12" y="26"/>
                  </a:lnTo>
                  <a:lnTo>
                    <a:pt x="12" y="18"/>
                  </a:lnTo>
                  <a:lnTo>
                    <a:pt x="12" y="18"/>
                  </a:lnTo>
                  <a:close/>
                  <a:moveTo>
                    <a:pt x="12" y="14"/>
                  </a:moveTo>
                  <a:lnTo>
                    <a:pt x="12" y="8"/>
                  </a:lnTo>
                  <a:lnTo>
                    <a:pt x="18" y="8"/>
                  </a:lnTo>
                  <a:lnTo>
                    <a:pt x="18" y="8"/>
                  </a:lnTo>
                  <a:lnTo>
                    <a:pt x="20" y="10"/>
                  </a:lnTo>
                  <a:lnTo>
                    <a:pt x="20" y="12"/>
                  </a:lnTo>
                  <a:lnTo>
                    <a:pt x="20" y="12"/>
                  </a:lnTo>
                  <a:lnTo>
                    <a:pt x="20" y="14"/>
                  </a:lnTo>
                  <a:lnTo>
                    <a:pt x="16" y="14"/>
                  </a:lnTo>
                  <a:lnTo>
                    <a:pt x="12" y="14"/>
                  </a:lnTo>
                  <a:lnTo>
                    <a:pt x="12" y="14"/>
                  </a:lnTo>
                  <a:close/>
                </a:path>
              </a:pathLst>
            </a:custGeom>
            <a:solidFill>
              <a:srgbClr val="009F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16" name="Freeform 24"/>
            <p:cNvSpPr>
              <a:spLocks noEditPoints="1"/>
            </p:cNvSpPr>
            <p:nvPr/>
          </p:nvSpPr>
          <p:spPr bwMode="auto">
            <a:xfrm>
              <a:off x="5159375" y="2430463"/>
              <a:ext cx="282575" cy="339725"/>
            </a:xfrm>
            <a:custGeom>
              <a:avLst/>
              <a:gdLst>
                <a:gd name="T0" fmla="*/ 62 w 178"/>
                <a:gd name="T1" fmla="*/ 110 h 214"/>
                <a:gd name="T2" fmla="*/ 62 w 178"/>
                <a:gd name="T3" fmla="*/ 54 h 214"/>
                <a:gd name="T4" fmla="*/ 116 w 178"/>
                <a:gd name="T5" fmla="*/ 54 h 214"/>
                <a:gd name="T6" fmla="*/ 116 w 178"/>
                <a:gd name="T7" fmla="*/ 110 h 214"/>
                <a:gd name="T8" fmla="*/ 62 w 178"/>
                <a:gd name="T9" fmla="*/ 110 h 214"/>
                <a:gd name="T10" fmla="*/ 62 w 178"/>
                <a:gd name="T11" fmla="*/ 110 h 214"/>
                <a:gd name="T12" fmla="*/ 170 w 178"/>
                <a:gd name="T13" fmla="*/ 214 h 214"/>
                <a:gd name="T14" fmla="*/ 170 w 178"/>
                <a:gd name="T15" fmla="*/ 160 h 214"/>
                <a:gd name="T16" fmla="*/ 144 w 178"/>
                <a:gd name="T17" fmla="*/ 160 h 214"/>
                <a:gd name="T18" fmla="*/ 144 w 178"/>
                <a:gd name="T19" fmla="*/ 160 h 214"/>
                <a:gd name="T20" fmla="*/ 154 w 178"/>
                <a:gd name="T21" fmla="*/ 158 h 214"/>
                <a:gd name="T22" fmla="*/ 162 w 178"/>
                <a:gd name="T23" fmla="*/ 154 h 214"/>
                <a:gd name="T24" fmla="*/ 168 w 178"/>
                <a:gd name="T25" fmla="*/ 148 h 214"/>
                <a:gd name="T26" fmla="*/ 172 w 178"/>
                <a:gd name="T27" fmla="*/ 140 h 214"/>
                <a:gd name="T28" fmla="*/ 174 w 178"/>
                <a:gd name="T29" fmla="*/ 130 h 214"/>
                <a:gd name="T30" fmla="*/ 176 w 178"/>
                <a:gd name="T31" fmla="*/ 118 h 214"/>
                <a:gd name="T32" fmla="*/ 178 w 178"/>
                <a:gd name="T33" fmla="*/ 82 h 214"/>
                <a:gd name="T34" fmla="*/ 178 w 178"/>
                <a:gd name="T35" fmla="*/ 82 h 214"/>
                <a:gd name="T36" fmla="*/ 178 w 178"/>
                <a:gd name="T37" fmla="*/ 82 h 214"/>
                <a:gd name="T38" fmla="*/ 176 w 178"/>
                <a:gd name="T39" fmla="*/ 54 h 214"/>
                <a:gd name="T40" fmla="*/ 174 w 178"/>
                <a:gd name="T41" fmla="*/ 34 h 214"/>
                <a:gd name="T42" fmla="*/ 170 w 178"/>
                <a:gd name="T43" fmla="*/ 20 h 214"/>
                <a:gd name="T44" fmla="*/ 166 w 178"/>
                <a:gd name="T45" fmla="*/ 14 h 214"/>
                <a:gd name="T46" fmla="*/ 162 w 178"/>
                <a:gd name="T47" fmla="*/ 10 h 214"/>
                <a:gd name="T48" fmla="*/ 156 w 178"/>
                <a:gd name="T49" fmla="*/ 6 h 214"/>
                <a:gd name="T50" fmla="*/ 150 w 178"/>
                <a:gd name="T51" fmla="*/ 4 h 214"/>
                <a:gd name="T52" fmla="*/ 136 w 178"/>
                <a:gd name="T53" fmla="*/ 2 h 214"/>
                <a:gd name="T54" fmla="*/ 114 w 178"/>
                <a:gd name="T55" fmla="*/ 0 h 214"/>
                <a:gd name="T56" fmla="*/ 90 w 178"/>
                <a:gd name="T57" fmla="*/ 0 h 214"/>
                <a:gd name="T58" fmla="*/ 90 w 178"/>
                <a:gd name="T59" fmla="*/ 0 h 214"/>
                <a:gd name="T60" fmla="*/ 90 w 178"/>
                <a:gd name="T61" fmla="*/ 0 h 214"/>
                <a:gd name="T62" fmla="*/ 62 w 178"/>
                <a:gd name="T63" fmla="*/ 0 h 214"/>
                <a:gd name="T64" fmla="*/ 42 w 178"/>
                <a:gd name="T65" fmla="*/ 2 h 214"/>
                <a:gd name="T66" fmla="*/ 26 w 178"/>
                <a:gd name="T67" fmla="*/ 4 h 214"/>
                <a:gd name="T68" fmla="*/ 20 w 178"/>
                <a:gd name="T69" fmla="*/ 6 h 214"/>
                <a:gd name="T70" fmla="*/ 16 w 178"/>
                <a:gd name="T71" fmla="*/ 10 h 214"/>
                <a:gd name="T72" fmla="*/ 12 w 178"/>
                <a:gd name="T73" fmla="*/ 14 h 214"/>
                <a:gd name="T74" fmla="*/ 8 w 178"/>
                <a:gd name="T75" fmla="*/ 20 h 214"/>
                <a:gd name="T76" fmla="*/ 4 w 178"/>
                <a:gd name="T77" fmla="*/ 34 h 214"/>
                <a:gd name="T78" fmla="*/ 2 w 178"/>
                <a:gd name="T79" fmla="*/ 54 h 214"/>
                <a:gd name="T80" fmla="*/ 0 w 178"/>
                <a:gd name="T81" fmla="*/ 82 h 214"/>
                <a:gd name="T82" fmla="*/ 0 w 178"/>
                <a:gd name="T83" fmla="*/ 82 h 214"/>
                <a:gd name="T84" fmla="*/ 0 w 178"/>
                <a:gd name="T85" fmla="*/ 82 h 214"/>
                <a:gd name="T86" fmla="*/ 2 w 178"/>
                <a:gd name="T87" fmla="*/ 110 h 214"/>
                <a:gd name="T88" fmla="*/ 4 w 178"/>
                <a:gd name="T89" fmla="*/ 130 h 214"/>
                <a:gd name="T90" fmla="*/ 8 w 178"/>
                <a:gd name="T91" fmla="*/ 144 h 214"/>
                <a:gd name="T92" fmla="*/ 12 w 178"/>
                <a:gd name="T93" fmla="*/ 150 h 214"/>
                <a:gd name="T94" fmla="*/ 16 w 178"/>
                <a:gd name="T95" fmla="*/ 154 h 214"/>
                <a:gd name="T96" fmla="*/ 20 w 178"/>
                <a:gd name="T97" fmla="*/ 158 h 214"/>
                <a:gd name="T98" fmla="*/ 26 w 178"/>
                <a:gd name="T99" fmla="*/ 160 h 214"/>
                <a:gd name="T100" fmla="*/ 42 w 178"/>
                <a:gd name="T101" fmla="*/ 162 h 214"/>
                <a:gd name="T102" fmla="*/ 62 w 178"/>
                <a:gd name="T103" fmla="*/ 164 h 214"/>
                <a:gd name="T104" fmla="*/ 90 w 178"/>
                <a:gd name="T105" fmla="*/ 164 h 214"/>
                <a:gd name="T106" fmla="*/ 90 w 178"/>
                <a:gd name="T107" fmla="*/ 164 h 214"/>
                <a:gd name="T108" fmla="*/ 90 w 178"/>
                <a:gd name="T109" fmla="*/ 164 h 214"/>
                <a:gd name="T110" fmla="*/ 116 w 178"/>
                <a:gd name="T111" fmla="*/ 162 h 214"/>
                <a:gd name="T112" fmla="*/ 116 w 178"/>
                <a:gd name="T113" fmla="*/ 214 h 214"/>
                <a:gd name="T114" fmla="*/ 170 w 178"/>
                <a:gd name="T115" fmla="*/ 214 h 214"/>
                <a:gd name="T116" fmla="*/ 170 w 178"/>
                <a:gd name="T117" fmla="*/ 214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78" h="214">
                  <a:moveTo>
                    <a:pt x="62" y="110"/>
                  </a:moveTo>
                  <a:lnTo>
                    <a:pt x="62" y="54"/>
                  </a:lnTo>
                  <a:lnTo>
                    <a:pt x="116" y="54"/>
                  </a:lnTo>
                  <a:lnTo>
                    <a:pt x="116" y="110"/>
                  </a:lnTo>
                  <a:lnTo>
                    <a:pt x="62" y="110"/>
                  </a:lnTo>
                  <a:lnTo>
                    <a:pt x="62" y="110"/>
                  </a:lnTo>
                  <a:close/>
                  <a:moveTo>
                    <a:pt x="170" y="214"/>
                  </a:moveTo>
                  <a:lnTo>
                    <a:pt x="170" y="160"/>
                  </a:lnTo>
                  <a:lnTo>
                    <a:pt x="144" y="160"/>
                  </a:lnTo>
                  <a:lnTo>
                    <a:pt x="144" y="160"/>
                  </a:lnTo>
                  <a:lnTo>
                    <a:pt x="154" y="158"/>
                  </a:lnTo>
                  <a:lnTo>
                    <a:pt x="162" y="154"/>
                  </a:lnTo>
                  <a:lnTo>
                    <a:pt x="168" y="148"/>
                  </a:lnTo>
                  <a:lnTo>
                    <a:pt x="172" y="140"/>
                  </a:lnTo>
                  <a:lnTo>
                    <a:pt x="174" y="130"/>
                  </a:lnTo>
                  <a:lnTo>
                    <a:pt x="176" y="118"/>
                  </a:lnTo>
                  <a:lnTo>
                    <a:pt x="178" y="82"/>
                  </a:lnTo>
                  <a:lnTo>
                    <a:pt x="178" y="82"/>
                  </a:lnTo>
                  <a:lnTo>
                    <a:pt x="178" y="82"/>
                  </a:lnTo>
                  <a:lnTo>
                    <a:pt x="176" y="54"/>
                  </a:lnTo>
                  <a:lnTo>
                    <a:pt x="174" y="34"/>
                  </a:lnTo>
                  <a:lnTo>
                    <a:pt x="170" y="20"/>
                  </a:lnTo>
                  <a:lnTo>
                    <a:pt x="166" y="14"/>
                  </a:lnTo>
                  <a:lnTo>
                    <a:pt x="162" y="10"/>
                  </a:lnTo>
                  <a:lnTo>
                    <a:pt x="156" y="6"/>
                  </a:lnTo>
                  <a:lnTo>
                    <a:pt x="150" y="4"/>
                  </a:lnTo>
                  <a:lnTo>
                    <a:pt x="136" y="2"/>
                  </a:lnTo>
                  <a:lnTo>
                    <a:pt x="114" y="0"/>
                  </a:lnTo>
                  <a:lnTo>
                    <a:pt x="90" y="0"/>
                  </a:lnTo>
                  <a:lnTo>
                    <a:pt x="90" y="0"/>
                  </a:lnTo>
                  <a:lnTo>
                    <a:pt x="90" y="0"/>
                  </a:lnTo>
                  <a:lnTo>
                    <a:pt x="62" y="0"/>
                  </a:lnTo>
                  <a:lnTo>
                    <a:pt x="42" y="2"/>
                  </a:lnTo>
                  <a:lnTo>
                    <a:pt x="26" y="4"/>
                  </a:lnTo>
                  <a:lnTo>
                    <a:pt x="20" y="6"/>
                  </a:lnTo>
                  <a:lnTo>
                    <a:pt x="16" y="10"/>
                  </a:lnTo>
                  <a:lnTo>
                    <a:pt x="12" y="14"/>
                  </a:lnTo>
                  <a:lnTo>
                    <a:pt x="8" y="20"/>
                  </a:lnTo>
                  <a:lnTo>
                    <a:pt x="4" y="34"/>
                  </a:lnTo>
                  <a:lnTo>
                    <a:pt x="2" y="54"/>
                  </a:lnTo>
                  <a:lnTo>
                    <a:pt x="0" y="82"/>
                  </a:lnTo>
                  <a:lnTo>
                    <a:pt x="0" y="82"/>
                  </a:lnTo>
                  <a:lnTo>
                    <a:pt x="0" y="82"/>
                  </a:lnTo>
                  <a:lnTo>
                    <a:pt x="2" y="110"/>
                  </a:lnTo>
                  <a:lnTo>
                    <a:pt x="4" y="130"/>
                  </a:lnTo>
                  <a:lnTo>
                    <a:pt x="8" y="144"/>
                  </a:lnTo>
                  <a:lnTo>
                    <a:pt x="12" y="150"/>
                  </a:lnTo>
                  <a:lnTo>
                    <a:pt x="16" y="154"/>
                  </a:lnTo>
                  <a:lnTo>
                    <a:pt x="20" y="158"/>
                  </a:lnTo>
                  <a:lnTo>
                    <a:pt x="26" y="160"/>
                  </a:lnTo>
                  <a:lnTo>
                    <a:pt x="42" y="162"/>
                  </a:lnTo>
                  <a:lnTo>
                    <a:pt x="62" y="164"/>
                  </a:lnTo>
                  <a:lnTo>
                    <a:pt x="90" y="164"/>
                  </a:lnTo>
                  <a:lnTo>
                    <a:pt x="90" y="164"/>
                  </a:lnTo>
                  <a:lnTo>
                    <a:pt x="90" y="164"/>
                  </a:lnTo>
                  <a:lnTo>
                    <a:pt x="116" y="162"/>
                  </a:lnTo>
                  <a:lnTo>
                    <a:pt x="116" y="214"/>
                  </a:lnTo>
                  <a:lnTo>
                    <a:pt x="170" y="214"/>
                  </a:lnTo>
                  <a:lnTo>
                    <a:pt x="170" y="214"/>
                  </a:lnTo>
                  <a:close/>
                </a:path>
              </a:pathLst>
            </a:custGeom>
            <a:solidFill>
              <a:srgbClr val="009F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417" name="Group 416"/>
          <p:cNvGrpSpPr/>
          <p:nvPr/>
        </p:nvGrpSpPr>
        <p:grpSpPr>
          <a:xfrm>
            <a:off x="7054401" y="2983590"/>
            <a:ext cx="1202677" cy="391768"/>
            <a:chOff x="7866063" y="641350"/>
            <a:chExt cx="2232025" cy="727075"/>
          </a:xfrm>
        </p:grpSpPr>
        <p:sp>
          <p:nvSpPr>
            <p:cNvPr id="418" name="Freeform 97"/>
            <p:cNvSpPr>
              <a:spLocks noEditPoints="1"/>
            </p:cNvSpPr>
            <p:nvPr/>
          </p:nvSpPr>
          <p:spPr bwMode="auto">
            <a:xfrm>
              <a:off x="8653463" y="1000125"/>
              <a:ext cx="1390650" cy="193675"/>
            </a:xfrm>
            <a:custGeom>
              <a:avLst/>
              <a:gdLst>
                <a:gd name="T0" fmla="*/ 846 w 876"/>
                <a:gd name="T1" fmla="*/ 102 h 122"/>
                <a:gd name="T2" fmla="*/ 822 w 876"/>
                <a:gd name="T3" fmla="*/ 114 h 122"/>
                <a:gd name="T4" fmla="*/ 804 w 876"/>
                <a:gd name="T5" fmla="*/ 36 h 122"/>
                <a:gd name="T6" fmla="*/ 726 w 876"/>
                <a:gd name="T7" fmla="*/ 116 h 122"/>
                <a:gd name="T8" fmla="*/ 736 w 876"/>
                <a:gd name="T9" fmla="*/ 30 h 122"/>
                <a:gd name="T10" fmla="*/ 786 w 876"/>
                <a:gd name="T11" fmla="*/ 32 h 122"/>
                <a:gd name="T12" fmla="*/ 754 w 876"/>
                <a:gd name="T13" fmla="*/ 66 h 122"/>
                <a:gd name="T14" fmla="*/ 782 w 876"/>
                <a:gd name="T15" fmla="*/ 84 h 122"/>
                <a:gd name="T16" fmla="*/ 754 w 876"/>
                <a:gd name="T17" fmla="*/ 108 h 122"/>
                <a:gd name="T18" fmla="*/ 796 w 876"/>
                <a:gd name="T19" fmla="*/ 100 h 122"/>
                <a:gd name="T20" fmla="*/ 616 w 876"/>
                <a:gd name="T21" fmla="*/ 64 h 122"/>
                <a:gd name="T22" fmla="*/ 598 w 876"/>
                <a:gd name="T23" fmla="*/ 30 h 122"/>
                <a:gd name="T24" fmla="*/ 606 w 876"/>
                <a:gd name="T25" fmla="*/ 116 h 122"/>
                <a:gd name="T26" fmla="*/ 576 w 876"/>
                <a:gd name="T27" fmla="*/ 40 h 122"/>
                <a:gd name="T28" fmla="*/ 616 w 876"/>
                <a:gd name="T29" fmla="*/ 24 h 122"/>
                <a:gd name="T30" fmla="*/ 632 w 876"/>
                <a:gd name="T31" fmla="*/ 64 h 122"/>
                <a:gd name="T32" fmla="*/ 656 w 876"/>
                <a:gd name="T33" fmla="*/ 114 h 122"/>
                <a:gd name="T34" fmla="*/ 648 w 876"/>
                <a:gd name="T35" fmla="*/ 26 h 122"/>
                <a:gd name="T36" fmla="*/ 694 w 876"/>
                <a:gd name="T37" fmla="*/ 30 h 122"/>
                <a:gd name="T38" fmla="*/ 694 w 876"/>
                <a:gd name="T39" fmla="*/ 66 h 122"/>
                <a:gd name="T40" fmla="*/ 704 w 876"/>
                <a:gd name="T41" fmla="*/ 78 h 122"/>
                <a:gd name="T42" fmla="*/ 682 w 876"/>
                <a:gd name="T43" fmla="*/ 112 h 122"/>
                <a:gd name="T44" fmla="*/ 720 w 876"/>
                <a:gd name="T45" fmla="*/ 118 h 122"/>
                <a:gd name="T46" fmla="*/ 534 w 876"/>
                <a:gd name="T47" fmla="*/ 30 h 122"/>
                <a:gd name="T48" fmla="*/ 504 w 876"/>
                <a:gd name="T49" fmla="*/ 116 h 122"/>
                <a:gd name="T50" fmla="*/ 502 w 876"/>
                <a:gd name="T51" fmla="*/ 30 h 122"/>
                <a:gd name="T52" fmla="*/ 560 w 876"/>
                <a:gd name="T53" fmla="*/ 42 h 122"/>
                <a:gd name="T54" fmla="*/ 420 w 876"/>
                <a:gd name="T55" fmla="*/ 100 h 122"/>
                <a:gd name="T56" fmla="*/ 472 w 876"/>
                <a:gd name="T57" fmla="*/ 92 h 122"/>
                <a:gd name="T58" fmla="*/ 414 w 876"/>
                <a:gd name="T59" fmla="*/ 30 h 122"/>
                <a:gd name="T60" fmla="*/ 454 w 876"/>
                <a:gd name="T61" fmla="*/ 0 h 122"/>
                <a:gd name="T62" fmla="*/ 454 w 876"/>
                <a:gd name="T63" fmla="*/ 8 h 122"/>
                <a:gd name="T64" fmla="*/ 440 w 876"/>
                <a:gd name="T65" fmla="*/ 42 h 122"/>
                <a:gd name="T66" fmla="*/ 486 w 876"/>
                <a:gd name="T67" fmla="*/ 100 h 122"/>
                <a:gd name="T68" fmla="*/ 304 w 876"/>
                <a:gd name="T69" fmla="*/ 116 h 122"/>
                <a:gd name="T70" fmla="*/ 314 w 876"/>
                <a:gd name="T71" fmla="*/ 30 h 122"/>
                <a:gd name="T72" fmla="*/ 364 w 876"/>
                <a:gd name="T73" fmla="*/ 32 h 122"/>
                <a:gd name="T74" fmla="*/ 332 w 876"/>
                <a:gd name="T75" fmla="*/ 66 h 122"/>
                <a:gd name="T76" fmla="*/ 360 w 876"/>
                <a:gd name="T77" fmla="*/ 84 h 122"/>
                <a:gd name="T78" fmla="*/ 332 w 876"/>
                <a:gd name="T79" fmla="*/ 108 h 122"/>
                <a:gd name="T80" fmla="*/ 372 w 876"/>
                <a:gd name="T81" fmla="*/ 100 h 122"/>
                <a:gd name="T82" fmla="*/ 286 w 876"/>
                <a:gd name="T83" fmla="*/ 30 h 122"/>
                <a:gd name="T84" fmla="*/ 284 w 876"/>
                <a:gd name="T85" fmla="*/ 118 h 122"/>
                <a:gd name="T86" fmla="*/ 248 w 876"/>
                <a:gd name="T87" fmla="*/ 30 h 122"/>
                <a:gd name="T88" fmla="*/ 298 w 876"/>
                <a:gd name="T89" fmla="*/ 42 h 122"/>
                <a:gd name="T90" fmla="*/ 208 w 876"/>
                <a:gd name="T91" fmla="*/ 110 h 122"/>
                <a:gd name="T92" fmla="*/ 160 w 876"/>
                <a:gd name="T93" fmla="*/ 114 h 122"/>
                <a:gd name="T94" fmla="*/ 152 w 876"/>
                <a:gd name="T95" fmla="*/ 100 h 122"/>
                <a:gd name="T96" fmla="*/ 236 w 876"/>
                <a:gd name="T97" fmla="*/ 118 h 122"/>
                <a:gd name="T98" fmla="*/ 120 w 876"/>
                <a:gd name="T99" fmla="*/ 30 h 122"/>
                <a:gd name="T100" fmla="*/ 90 w 876"/>
                <a:gd name="T101" fmla="*/ 116 h 122"/>
                <a:gd name="T102" fmla="*/ 88 w 876"/>
                <a:gd name="T103" fmla="*/ 30 h 122"/>
                <a:gd name="T104" fmla="*/ 146 w 876"/>
                <a:gd name="T105" fmla="*/ 42 h 122"/>
                <a:gd name="T106" fmla="*/ 6 w 876"/>
                <a:gd name="T107" fmla="*/ 100 h 122"/>
                <a:gd name="T108" fmla="*/ 58 w 876"/>
                <a:gd name="T109" fmla="*/ 92 h 122"/>
                <a:gd name="T110" fmla="*/ 0 w 876"/>
                <a:gd name="T111" fmla="*/ 30 h 122"/>
                <a:gd name="T112" fmla="*/ 40 w 876"/>
                <a:gd name="T113" fmla="*/ 0 h 122"/>
                <a:gd name="T114" fmla="*/ 40 w 876"/>
                <a:gd name="T115" fmla="*/ 8 h 122"/>
                <a:gd name="T116" fmla="*/ 26 w 876"/>
                <a:gd name="T117" fmla="*/ 42 h 122"/>
                <a:gd name="T118" fmla="*/ 72 w 876"/>
                <a:gd name="T119" fmla="*/ 100 h 122"/>
                <a:gd name="T120" fmla="*/ 168 w 876"/>
                <a:gd name="T121" fmla="*/ 80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876" h="122">
                  <a:moveTo>
                    <a:pt x="872" y="42"/>
                  </a:moveTo>
                  <a:lnTo>
                    <a:pt x="872" y="42"/>
                  </a:lnTo>
                  <a:lnTo>
                    <a:pt x="870" y="36"/>
                  </a:lnTo>
                  <a:lnTo>
                    <a:pt x="866" y="32"/>
                  </a:lnTo>
                  <a:lnTo>
                    <a:pt x="862" y="30"/>
                  </a:lnTo>
                  <a:lnTo>
                    <a:pt x="852" y="30"/>
                  </a:lnTo>
                  <a:lnTo>
                    <a:pt x="846" y="30"/>
                  </a:lnTo>
                  <a:lnTo>
                    <a:pt x="846" y="102"/>
                  </a:lnTo>
                  <a:lnTo>
                    <a:pt x="846" y="102"/>
                  </a:lnTo>
                  <a:lnTo>
                    <a:pt x="846" y="108"/>
                  </a:lnTo>
                  <a:lnTo>
                    <a:pt x="848" y="112"/>
                  </a:lnTo>
                  <a:lnTo>
                    <a:pt x="852" y="114"/>
                  </a:lnTo>
                  <a:lnTo>
                    <a:pt x="858" y="116"/>
                  </a:lnTo>
                  <a:lnTo>
                    <a:pt x="858" y="118"/>
                  </a:lnTo>
                  <a:lnTo>
                    <a:pt x="816" y="118"/>
                  </a:lnTo>
                  <a:lnTo>
                    <a:pt x="816" y="116"/>
                  </a:lnTo>
                  <a:lnTo>
                    <a:pt x="816" y="116"/>
                  </a:lnTo>
                  <a:lnTo>
                    <a:pt x="822" y="114"/>
                  </a:lnTo>
                  <a:lnTo>
                    <a:pt x="826" y="112"/>
                  </a:lnTo>
                  <a:lnTo>
                    <a:pt x="828" y="108"/>
                  </a:lnTo>
                  <a:lnTo>
                    <a:pt x="830" y="102"/>
                  </a:lnTo>
                  <a:lnTo>
                    <a:pt x="830" y="30"/>
                  </a:lnTo>
                  <a:lnTo>
                    <a:pt x="824" y="30"/>
                  </a:lnTo>
                  <a:lnTo>
                    <a:pt x="824" y="30"/>
                  </a:lnTo>
                  <a:lnTo>
                    <a:pt x="814" y="30"/>
                  </a:lnTo>
                  <a:lnTo>
                    <a:pt x="808" y="32"/>
                  </a:lnTo>
                  <a:lnTo>
                    <a:pt x="804" y="36"/>
                  </a:lnTo>
                  <a:lnTo>
                    <a:pt x="804" y="42"/>
                  </a:lnTo>
                  <a:lnTo>
                    <a:pt x="800" y="42"/>
                  </a:lnTo>
                  <a:lnTo>
                    <a:pt x="800" y="24"/>
                  </a:lnTo>
                  <a:lnTo>
                    <a:pt x="876" y="24"/>
                  </a:lnTo>
                  <a:lnTo>
                    <a:pt x="876" y="42"/>
                  </a:lnTo>
                  <a:lnTo>
                    <a:pt x="872" y="42"/>
                  </a:lnTo>
                  <a:lnTo>
                    <a:pt x="872" y="42"/>
                  </a:lnTo>
                  <a:close/>
                  <a:moveTo>
                    <a:pt x="726" y="118"/>
                  </a:moveTo>
                  <a:lnTo>
                    <a:pt x="726" y="116"/>
                  </a:lnTo>
                  <a:lnTo>
                    <a:pt x="726" y="116"/>
                  </a:lnTo>
                  <a:lnTo>
                    <a:pt x="732" y="114"/>
                  </a:lnTo>
                  <a:lnTo>
                    <a:pt x="736" y="112"/>
                  </a:lnTo>
                  <a:lnTo>
                    <a:pt x="738" y="108"/>
                  </a:lnTo>
                  <a:lnTo>
                    <a:pt x="738" y="102"/>
                  </a:lnTo>
                  <a:lnTo>
                    <a:pt x="738" y="40"/>
                  </a:lnTo>
                  <a:lnTo>
                    <a:pt x="738" y="40"/>
                  </a:lnTo>
                  <a:lnTo>
                    <a:pt x="738" y="34"/>
                  </a:lnTo>
                  <a:lnTo>
                    <a:pt x="736" y="30"/>
                  </a:lnTo>
                  <a:lnTo>
                    <a:pt x="732" y="28"/>
                  </a:lnTo>
                  <a:lnTo>
                    <a:pt x="726" y="26"/>
                  </a:lnTo>
                  <a:lnTo>
                    <a:pt x="726" y="24"/>
                  </a:lnTo>
                  <a:lnTo>
                    <a:pt x="794" y="24"/>
                  </a:lnTo>
                  <a:lnTo>
                    <a:pt x="794" y="42"/>
                  </a:lnTo>
                  <a:lnTo>
                    <a:pt x="790" y="42"/>
                  </a:lnTo>
                  <a:lnTo>
                    <a:pt x="790" y="42"/>
                  </a:lnTo>
                  <a:lnTo>
                    <a:pt x="790" y="36"/>
                  </a:lnTo>
                  <a:lnTo>
                    <a:pt x="786" y="32"/>
                  </a:lnTo>
                  <a:lnTo>
                    <a:pt x="780" y="30"/>
                  </a:lnTo>
                  <a:lnTo>
                    <a:pt x="772" y="30"/>
                  </a:lnTo>
                  <a:lnTo>
                    <a:pt x="762" y="30"/>
                  </a:lnTo>
                  <a:lnTo>
                    <a:pt x="762" y="30"/>
                  </a:lnTo>
                  <a:lnTo>
                    <a:pt x="758" y="30"/>
                  </a:lnTo>
                  <a:lnTo>
                    <a:pt x="756" y="32"/>
                  </a:lnTo>
                  <a:lnTo>
                    <a:pt x="754" y="36"/>
                  </a:lnTo>
                  <a:lnTo>
                    <a:pt x="754" y="42"/>
                  </a:lnTo>
                  <a:lnTo>
                    <a:pt x="754" y="66"/>
                  </a:lnTo>
                  <a:lnTo>
                    <a:pt x="772" y="66"/>
                  </a:lnTo>
                  <a:lnTo>
                    <a:pt x="772" y="66"/>
                  </a:lnTo>
                  <a:lnTo>
                    <a:pt x="776" y="64"/>
                  </a:lnTo>
                  <a:lnTo>
                    <a:pt x="780" y="62"/>
                  </a:lnTo>
                  <a:lnTo>
                    <a:pt x="782" y="60"/>
                  </a:lnTo>
                  <a:lnTo>
                    <a:pt x="782" y="56"/>
                  </a:lnTo>
                  <a:lnTo>
                    <a:pt x="784" y="56"/>
                  </a:lnTo>
                  <a:lnTo>
                    <a:pt x="784" y="84"/>
                  </a:lnTo>
                  <a:lnTo>
                    <a:pt x="782" y="84"/>
                  </a:lnTo>
                  <a:lnTo>
                    <a:pt x="782" y="84"/>
                  </a:lnTo>
                  <a:lnTo>
                    <a:pt x="782" y="78"/>
                  </a:lnTo>
                  <a:lnTo>
                    <a:pt x="780" y="76"/>
                  </a:lnTo>
                  <a:lnTo>
                    <a:pt x="776" y="74"/>
                  </a:lnTo>
                  <a:lnTo>
                    <a:pt x="772" y="72"/>
                  </a:lnTo>
                  <a:lnTo>
                    <a:pt x="754" y="72"/>
                  </a:lnTo>
                  <a:lnTo>
                    <a:pt x="754" y="102"/>
                  </a:lnTo>
                  <a:lnTo>
                    <a:pt x="754" y="102"/>
                  </a:lnTo>
                  <a:lnTo>
                    <a:pt x="754" y="108"/>
                  </a:lnTo>
                  <a:lnTo>
                    <a:pt x="756" y="110"/>
                  </a:lnTo>
                  <a:lnTo>
                    <a:pt x="758" y="112"/>
                  </a:lnTo>
                  <a:lnTo>
                    <a:pt x="762" y="112"/>
                  </a:lnTo>
                  <a:lnTo>
                    <a:pt x="776" y="112"/>
                  </a:lnTo>
                  <a:lnTo>
                    <a:pt x="776" y="112"/>
                  </a:lnTo>
                  <a:lnTo>
                    <a:pt x="784" y="112"/>
                  </a:lnTo>
                  <a:lnTo>
                    <a:pt x="790" y="108"/>
                  </a:lnTo>
                  <a:lnTo>
                    <a:pt x="792" y="104"/>
                  </a:lnTo>
                  <a:lnTo>
                    <a:pt x="796" y="100"/>
                  </a:lnTo>
                  <a:lnTo>
                    <a:pt x="798" y="100"/>
                  </a:lnTo>
                  <a:lnTo>
                    <a:pt x="798" y="118"/>
                  </a:lnTo>
                  <a:lnTo>
                    <a:pt x="726" y="118"/>
                  </a:lnTo>
                  <a:lnTo>
                    <a:pt x="726" y="118"/>
                  </a:lnTo>
                  <a:close/>
                  <a:moveTo>
                    <a:pt x="626" y="118"/>
                  </a:moveTo>
                  <a:lnTo>
                    <a:pt x="598" y="68"/>
                  </a:lnTo>
                  <a:lnTo>
                    <a:pt x="598" y="68"/>
                  </a:lnTo>
                  <a:lnTo>
                    <a:pt x="608" y="68"/>
                  </a:lnTo>
                  <a:lnTo>
                    <a:pt x="616" y="64"/>
                  </a:lnTo>
                  <a:lnTo>
                    <a:pt x="620" y="58"/>
                  </a:lnTo>
                  <a:lnTo>
                    <a:pt x="622" y="48"/>
                  </a:lnTo>
                  <a:lnTo>
                    <a:pt x="622" y="48"/>
                  </a:lnTo>
                  <a:lnTo>
                    <a:pt x="622" y="40"/>
                  </a:lnTo>
                  <a:lnTo>
                    <a:pt x="618" y="34"/>
                  </a:lnTo>
                  <a:lnTo>
                    <a:pt x="610" y="30"/>
                  </a:lnTo>
                  <a:lnTo>
                    <a:pt x="602" y="30"/>
                  </a:lnTo>
                  <a:lnTo>
                    <a:pt x="602" y="30"/>
                  </a:lnTo>
                  <a:lnTo>
                    <a:pt x="598" y="30"/>
                  </a:lnTo>
                  <a:lnTo>
                    <a:pt x="594" y="32"/>
                  </a:lnTo>
                  <a:lnTo>
                    <a:pt x="592" y="34"/>
                  </a:lnTo>
                  <a:lnTo>
                    <a:pt x="592" y="40"/>
                  </a:lnTo>
                  <a:lnTo>
                    <a:pt x="592" y="100"/>
                  </a:lnTo>
                  <a:lnTo>
                    <a:pt x="592" y="100"/>
                  </a:lnTo>
                  <a:lnTo>
                    <a:pt x="594" y="108"/>
                  </a:lnTo>
                  <a:lnTo>
                    <a:pt x="596" y="112"/>
                  </a:lnTo>
                  <a:lnTo>
                    <a:pt x="600" y="114"/>
                  </a:lnTo>
                  <a:lnTo>
                    <a:pt x="606" y="116"/>
                  </a:lnTo>
                  <a:lnTo>
                    <a:pt x="606" y="118"/>
                  </a:lnTo>
                  <a:lnTo>
                    <a:pt x="564" y="118"/>
                  </a:lnTo>
                  <a:lnTo>
                    <a:pt x="564" y="116"/>
                  </a:lnTo>
                  <a:lnTo>
                    <a:pt x="564" y="116"/>
                  </a:lnTo>
                  <a:lnTo>
                    <a:pt x="570" y="114"/>
                  </a:lnTo>
                  <a:lnTo>
                    <a:pt x="574" y="112"/>
                  </a:lnTo>
                  <a:lnTo>
                    <a:pt x="576" y="108"/>
                  </a:lnTo>
                  <a:lnTo>
                    <a:pt x="576" y="100"/>
                  </a:lnTo>
                  <a:lnTo>
                    <a:pt x="576" y="40"/>
                  </a:lnTo>
                  <a:lnTo>
                    <a:pt x="576" y="40"/>
                  </a:lnTo>
                  <a:lnTo>
                    <a:pt x="576" y="34"/>
                  </a:lnTo>
                  <a:lnTo>
                    <a:pt x="576" y="30"/>
                  </a:lnTo>
                  <a:lnTo>
                    <a:pt x="572" y="28"/>
                  </a:lnTo>
                  <a:lnTo>
                    <a:pt x="566" y="26"/>
                  </a:lnTo>
                  <a:lnTo>
                    <a:pt x="566" y="24"/>
                  </a:lnTo>
                  <a:lnTo>
                    <a:pt x="602" y="24"/>
                  </a:lnTo>
                  <a:lnTo>
                    <a:pt x="602" y="24"/>
                  </a:lnTo>
                  <a:lnTo>
                    <a:pt x="616" y="24"/>
                  </a:lnTo>
                  <a:lnTo>
                    <a:pt x="628" y="28"/>
                  </a:lnTo>
                  <a:lnTo>
                    <a:pt x="632" y="32"/>
                  </a:lnTo>
                  <a:lnTo>
                    <a:pt x="636" y="36"/>
                  </a:lnTo>
                  <a:lnTo>
                    <a:pt x="638" y="40"/>
                  </a:lnTo>
                  <a:lnTo>
                    <a:pt x="640" y="48"/>
                  </a:lnTo>
                  <a:lnTo>
                    <a:pt x="640" y="48"/>
                  </a:lnTo>
                  <a:lnTo>
                    <a:pt x="638" y="52"/>
                  </a:lnTo>
                  <a:lnTo>
                    <a:pt x="638" y="58"/>
                  </a:lnTo>
                  <a:lnTo>
                    <a:pt x="632" y="64"/>
                  </a:lnTo>
                  <a:lnTo>
                    <a:pt x="624" y="70"/>
                  </a:lnTo>
                  <a:lnTo>
                    <a:pt x="616" y="72"/>
                  </a:lnTo>
                  <a:lnTo>
                    <a:pt x="636" y="102"/>
                  </a:lnTo>
                  <a:lnTo>
                    <a:pt x="636" y="102"/>
                  </a:lnTo>
                  <a:lnTo>
                    <a:pt x="642" y="112"/>
                  </a:lnTo>
                  <a:lnTo>
                    <a:pt x="646" y="114"/>
                  </a:lnTo>
                  <a:lnTo>
                    <a:pt x="650" y="116"/>
                  </a:lnTo>
                  <a:lnTo>
                    <a:pt x="650" y="116"/>
                  </a:lnTo>
                  <a:lnTo>
                    <a:pt x="656" y="114"/>
                  </a:lnTo>
                  <a:lnTo>
                    <a:pt x="660" y="112"/>
                  </a:lnTo>
                  <a:lnTo>
                    <a:pt x="660" y="108"/>
                  </a:lnTo>
                  <a:lnTo>
                    <a:pt x="662" y="100"/>
                  </a:lnTo>
                  <a:lnTo>
                    <a:pt x="662" y="40"/>
                  </a:lnTo>
                  <a:lnTo>
                    <a:pt x="662" y="40"/>
                  </a:lnTo>
                  <a:lnTo>
                    <a:pt x="660" y="34"/>
                  </a:lnTo>
                  <a:lnTo>
                    <a:pt x="658" y="30"/>
                  </a:lnTo>
                  <a:lnTo>
                    <a:pt x="654" y="28"/>
                  </a:lnTo>
                  <a:lnTo>
                    <a:pt x="648" y="26"/>
                  </a:lnTo>
                  <a:lnTo>
                    <a:pt x="648" y="24"/>
                  </a:lnTo>
                  <a:lnTo>
                    <a:pt x="716" y="24"/>
                  </a:lnTo>
                  <a:lnTo>
                    <a:pt x="716" y="42"/>
                  </a:lnTo>
                  <a:lnTo>
                    <a:pt x="714" y="42"/>
                  </a:lnTo>
                  <a:lnTo>
                    <a:pt x="714" y="42"/>
                  </a:lnTo>
                  <a:lnTo>
                    <a:pt x="712" y="36"/>
                  </a:lnTo>
                  <a:lnTo>
                    <a:pt x="708" y="32"/>
                  </a:lnTo>
                  <a:lnTo>
                    <a:pt x="702" y="30"/>
                  </a:lnTo>
                  <a:lnTo>
                    <a:pt x="694" y="30"/>
                  </a:lnTo>
                  <a:lnTo>
                    <a:pt x="686" y="30"/>
                  </a:lnTo>
                  <a:lnTo>
                    <a:pt x="686" y="30"/>
                  </a:lnTo>
                  <a:lnTo>
                    <a:pt x="682" y="30"/>
                  </a:lnTo>
                  <a:lnTo>
                    <a:pt x="678" y="32"/>
                  </a:lnTo>
                  <a:lnTo>
                    <a:pt x="678" y="36"/>
                  </a:lnTo>
                  <a:lnTo>
                    <a:pt x="678" y="42"/>
                  </a:lnTo>
                  <a:lnTo>
                    <a:pt x="678" y="66"/>
                  </a:lnTo>
                  <a:lnTo>
                    <a:pt x="694" y="66"/>
                  </a:lnTo>
                  <a:lnTo>
                    <a:pt x="694" y="66"/>
                  </a:lnTo>
                  <a:lnTo>
                    <a:pt x="698" y="64"/>
                  </a:lnTo>
                  <a:lnTo>
                    <a:pt x="702" y="62"/>
                  </a:lnTo>
                  <a:lnTo>
                    <a:pt x="704" y="60"/>
                  </a:lnTo>
                  <a:lnTo>
                    <a:pt x="706" y="56"/>
                  </a:lnTo>
                  <a:lnTo>
                    <a:pt x="708" y="56"/>
                  </a:lnTo>
                  <a:lnTo>
                    <a:pt x="708" y="84"/>
                  </a:lnTo>
                  <a:lnTo>
                    <a:pt x="706" y="84"/>
                  </a:lnTo>
                  <a:lnTo>
                    <a:pt x="706" y="84"/>
                  </a:lnTo>
                  <a:lnTo>
                    <a:pt x="704" y="78"/>
                  </a:lnTo>
                  <a:lnTo>
                    <a:pt x="702" y="76"/>
                  </a:lnTo>
                  <a:lnTo>
                    <a:pt x="698" y="74"/>
                  </a:lnTo>
                  <a:lnTo>
                    <a:pt x="694" y="72"/>
                  </a:lnTo>
                  <a:lnTo>
                    <a:pt x="678" y="72"/>
                  </a:lnTo>
                  <a:lnTo>
                    <a:pt x="678" y="102"/>
                  </a:lnTo>
                  <a:lnTo>
                    <a:pt x="678" y="102"/>
                  </a:lnTo>
                  <a:lnTo>
                    <a:pt x="678" y="108"/>
                  </a:lnTo>
                  <a:lnTo>
                    <a:pt x="678" y="110"/>
                  </a:lnTo>
                  <a:lnTo>
                    <a:pt x="682" y="112"/>
                  </a:lnTo>
                  <a:lnTo>
                    <a:pt x="686" y="112"/>
                  </a:lnTo>
                  <a:lnTo>
                    <a:pt x="700" y="112"/>
                  </a:lnTo>
                  <a:lnTo>
                    <a:pt x="700" y="112"/>
                  </a:lnTo>
                  <a:lnTo>
                    <a:pt x="706" y="112"/>
                  </a:lnTo>
                  <a:lnTo>
                    <a:pt x="712" y="108"/>
                  </a:lnTo>
                  <a:lnTo>
                    <a:pt x="716" y="104"/>
                  </a:lnTo>
                  <a:lnTo>
                    <a:pt x="718" y="100"/>
                  </a:lnTo>
                  <a:lnTo>
                    <a:pt x="720" y="100"/>
                  </a:lnTo>
                  <a:lnTo>
                    <a:pt x="720" y="118"/>
                  </a:lnTo>
                  <a:lnTo>
                    <a:pt x="626" y="118"/>
                  </a:lnTo>
                  <a:lnTo>
                    <a:pt x="626" y="118"/>
                  </a:lnTo>
                  <a:close/>
                  <a:moveTo>
                    <a:pt x="560" y="42"/>
                  </a:moveTo>
                  <a:lnTo>
                    <a:pt x="560" y="42"/>
                  </a:lnTo>
                  <a:lnTo>
                    <a:pt x="558" y="36"/>
                  </a:lnTo>
                  <a:lnTo>
                    <a:pt x="554" y="32"/>
                  </a:lnTo>
                  <a:lnTo>
                    <a:pt x="548" y="30"/>
                  </a:lnTo>
                  <a:lnTo>
                    <a:pt x="540" y="30"/>
                  </a:lnTo>
                  <a:lnTo>
                    <a:pt x="534" y="30"/>
                  </a:lnTo>
                  <a:lnTo>
                    <a:pt x="534" y="102"/>
                  </a:lnTo>
                  <a:lnTo>
                    <a:pt x="534" y="102"/>
                  </a:lnTo>
                  <a:lnTo>
                    <a:pt x="534" y="108"/>
                  </a:lnTo>
                  <a:lnTo>
                    <a:pt x="536" y="112"/>
                  </a:lnTo>
                  <a:lnTo>
                    <a:pt x="540" y="114"/>
                  </a:lnTo>
                  <a:lnTo>
                    <a:pt x="546" y="116"/>
                  </a:lnTo>
                  <a:lnTo>
                    <a:pt x="546" y="118"/>
                  </a:lnTo>
                  <a:lnTo>
                    <a:pt x="504" y="118"/>
                  </a:lnTo>
                  <a:lnTo>
                    <a:pt x="504" y="116"/>
                  </a:lnTo>
                  <a:lnTo>
                    <a:pt x="504" y="116"/>
                  </a:lnTo>
                  <a:lnTo>
                    <a:pt x="510" y="114"/>
                  </a:lnTo>
                  <a:lnTo>
                    <a:pt x="514" y="112"/>
                  </a:lnTo>
                  <a:lnTo>
                    <a:pt x="516" y="108"/>
                  </a:lnTo>
                  <a:lnTo>
                    <a:pt x="518" y="102"/>
                  </a:lnTo>
                  <a:lnTo>
                    <a:pt x="518" y="30"/>
                  </a:lnTo>
                  <a:lnTo>
                    <a:pt x="512" y="30"/>
                  </a:lnTo>
                  <a:lnTo>
                    <a:pt x="512" y="30"/>
                  </a:lnTo>
                  <a:lnTo>
                    <a:pt x="502" y="30"/>
                  </a:lnTo>
                  <a:lnTo>
                    <a:pt x="496" y="32"/>
                  </a:lnTo>
                  <a:lnTo>
                    <a:pt x="492" y="36"/>
                  </a:lnTo>
                  <a:lnTo>
                    <a:pt x="492" y="42"/>
                  </a:lnTo>
                  <a:lnTo>
                    <a:pt x="488" y="42"/>
                  </a:lnTo>
                  <a:lnTo>
                    <a:pt x="488" y="24"/>
                  </a:lnTo>
                  <a:lnTo>
                    <a:pt x="564" y="24"/>
                  </a:lnTo>
                  <a:lnTo>
                    <a:pt x="564" y="42"/>
                  </a:lnTo>
                  <a:lnTo>
                    <a:pt x="560" y="42"/>
                  </a:lnTo>
                  <a:lnTo>
                    <a:pt x="560" y="42"/>
                  </a:lnTo>
                  <a:close/>
                  <a:moveTo>
                    <a:pt x="446" y="122"/>
                  </a:moveTo>
                  <a:lnTo>
                    <a:pt x="446" y="122"/>
                  </a:lnTo>
                  <a:lnTo>
                    <a:pt x="436" y="120"/>
                  </a:lnTo>
                  <a:lnTo>
                    <a:pt x="426" y="120"/>
                  </a:lnTo>
                  <a:lnTo>
                    <a:pt x="412" y="116"/>
                  </a:lnTo>
                  <a:lnTo>
                    <a:pt x="412" y="92"/>
                  </a:lnTo>
                  <a:lnTo>
                    <a:pt x="416" y="92"/>
                  </a:lnTo>
                  <a:lnTo>
                    <a:pt x="416" y="92"/>
                  </a:lnTo>
                  <a:lnTo>
                    <a:pt x="420" y="100"/>
                  </a:lnTo>
                  <a:lnTo>
                    <a:pt x="424" y="108"/>
                  </a:lnTo>
                  <a:lnTo>
                    <a:pt x="434" y="112"/>
                  </a:lnTo>
                  <a:lnTo>
                    <a:pt x="446" y="114"/>
                  </a:lnTo>
                  <a:lnTo>
                    <a:pt x="446" y="114"/>
                  </a:lnTo>
                  <a:lnTo>
                    <a:pt x="456" y="112"/>
                  </a:lnTo>
                  <a:lnTo>
                    <a:pt x="464" y="108"/>
                  </a:lnTo>
                  <a:lnTo>
                    <a:pt x="470" y="100"/>
                  </a:lnTo>
                  <a:lnTo>
                    <a:pt x="472" y="92"/>
                  </a:lnTo>
                  <a:lnTo>
                    <a:pt x="472" y="92"/>
                  </a:lnTo>
                  <a:lnTo>
                    <a:pt x="470" y="84"/>
                  </a:lnTo>
                  <a:lnTo>
                    <a:pt x="464" y="76"/>
                  </a:lnTo>
                  <a:lnTo>
                    <a:pt x="454" y="70"/>
                  </a:lnTo>
                  <a:lnTo>
                    <a:pt x="442" y="64"/>
                  </a:lnTo>
                  <a:lnTo>
                    <a:pt x="442" y="64"/>
                  </a:lnTo>
                  <a:lnTo>
                    <a:pt x="428" y="56"/>
                  </a:lnTo>
                  <a:lnTo>
                    <a:pt x="420" y="48"/>
                  </a:lnTo>
                  <a:lnTo>
                    <a:pt x="416" y="38"/>
                  </a:lnTo>
                  <a:lnTo>
                    <a:pt x="414" y="30"/>
                  </a:lnTo>
                  <a:lnTo>
                    <a:pt x="414" y="30"/>
                  </a:lnTo>
                  <a:lnTo>
                    <a:pt x="414" y="22"/>
                  </a:lnTo>
                  <a:lnTo>
                    <a:pt x="416" y="16"/>
                  </a:lnTo>
                  <a:lnTo>
                    <a:pt x="420" y="12"/>
                  </a:lnTo>
                  <a:lnTo>
                    <a:pt x="424" y="8"/>
                  </a:lnTo>
                  <a:lnTo>
                    <a:pt x="430" y="4"/>
                  </a:lnTo>
                  <a:lnTo>
                    <a:pt x="438" y="2"/>
                  </a:lnTo>
                  <a:lnTo>
                    <a:pt x="454" y="0"/>
                  </a:lnTo>
                  <a:lnTo>
                    <a:pt x="454" y="0"/>
                  </a:lnTo>
                  <a:lnTo>
                    <a:pt x="470" y="0"/>
                  </a:lnTo>
                  <a:lnTo>
                    <a:pt x="482" y="4"/>
                  </a:lnTo>
                  <a:lnTo>
                    <a:pt x="482" y="24"/>
                  </a:lnTo>
                  <a:lnTo>
                    <a:pt x="478" y="24"/>
                  </a:lnTo>
                  <a:lnTo>
                    <a:pt x="478" y="24"/>
                  </a:lnTo>
                  <a:lnTo>
                    <a:pt x="476" y="16"/>
                  </a:lnTo>
                  <a:lnTo>
                    <a:pt x="472" y="12"/>
                  </a:lnTo>
                  <a:lnTo>
                    <a:pt x="464" y="8"/>
                  </a:lnTo>
                  <a:lnTo>
                    <a:pt x="454" y="8"/>
                  </a:lnTo>
                  <a:lnTo>
                    <a:pt x="454" y="8"/>
                  </a:lnTo>
                  <a:lnTo>
                    <a:pt x="444" y="8"/>
                  </a:lnTo>
                  <a:lnTo>
                    <a:pt x="436" y="12"/>
                  </a:lnTo>
                  <a:lnTo>
                    <a:pt x="432" y="18"/>
                  </a:lnTo>
                  <a:lnTo>
                    <a:pt x="430" y="26"/>
                  </a:lnTo>
                  <a:lnTo>
                    <a:pt x="430" y="26"/>
                  </a:lnTo>
                  <a:lnTo>
                    <a:pt x="432" y="32"/>
                  </a:lnTo>
                  <a:lnTo>
                    <a:pt x="434" y="38"/>
                  </a:lnTo>
                  <a:lnTo>
                    <a:pt x="440" y="42"/>
                  </a:lnTo>
                  <a:lnTo>
                    <a:pt x="448" y="46"/>
                  </a:lnTo>
                  <a:lnTo>
                    <a:pt x="448" y="46"/>
                  </a:lnTo>
                  <a:lnTo>
                    <a:pt x="466" y="56"/>
                  </a:lnTo>
                  <a:lnTo>
                    <a:pt x="478" y="64"/>
                  </a:lnTo>
                  <a:lnTo>
                    <a:pt x="486" y="74"/>
                  </a:lnTo>
                  <a:lnTo>
                    <a:pt x="488" y="86"/>
                  </a:lnTo>
                  <a:lnTo>
                    <a:pt x="488" y="86"/>
                  </a:lnTo>
                  <a:lnTo>
                    <a:pt x="488" y="94"/>
                  </a:lnTo>
                  <a:lnTo>
                    <a:pt x="486" y="100"/>
                  </a:lnTo>
                  <a:lnTo>
                    <a:pt x="482" y="106"/>
                  </a:lnTo>
                  <a:lnTo>
                    <a:pt x="478" y="112"/>
                  </a:lnTo>
                  <a:lnTo>
                    <a:pt x="472" y="116"/>
                  </a:lnTo>
                  <a:lnTo>
                    <a:pt x="464" y="120"/>
                  </a:lnTo>
                  <a:lnTo>
                    <a:pt x="456" y="122"/>
                  </a:lnTo>
                  <a:lnTo>
                    <a:pt x="446" y="122"/>
                  </a:lnTo>
                  <a:lnTo>
                    <a:pt x="446" y="122"/>
                  </a:lnTo>
                  <a:close/>
                  <a:moveTo>
                    <a:pt x="304" y="118"/>
                  </a:moveTo>
                  <a:lnTo>
                    <a:pt x="304" y="116"/>
                  </a:lnTo>
                  <a:lnTo>
                    <a:pt x="304" y="116"/>
                  </a:lnTo>
                  <a:lnTo>
                    <a:pt x="310" y="114"/>
                  </a:lnTo>
                  <a:lnTo>
                    <a:pt x="314" y="112"/>
                  </a:lnTo>
                  <a:lnTo>
                    <a:pt x="316" y="108"/>
                  </a:lnTo>
                  <a:lnTo>
                    <a:pt x="316" y="102"/>
                  </a:lnTo>
                  <a:lnTo>
                    <a:pt x="316" y="40"/>
                  </a:lnTo>
                  <a:lnTo>
                    <a:pt x="316" y="40"/>
                  </a:lnTo>
                  <a:lnTo>
                    <a:pt x="316" y="34"/>
                  </a:lnTo>
                  <a:lnTo>
                    <a:pt x="314" y="30"/>
                  </a:lnTo>
                  <a:lnTo>
                    <a:pt x="310" y="28"/>
                  </a:lnTo>
                  <a:lnTo>
                    <a:pt x="304" y="26"/>
                  </a:lnTo>
                  <a:lnTo>
                    <a:pt x="304" y="24"/>
                  </a:lnTo>
                  <a:lnTo>
                    <a:pt x="372" y="24"/>
                  </a:lnTo>
                  <a:lnTo>
                    <a:pt x="372" y="42"/>
                  </a:lnTo>
                  <a:lnTo>
                    <a:pt x="368" y="42"/>
                  </a:lnTo>
                  <a:lnTo>
                    <a:pt x="368" y="42"/>
                  </a:lnTo>
                  <a:lnTo>
                    <a:pt x="366" y="36"/>
                  </a:lnTo>
                  <a:lnTo>
                    <a:pt x="364" y="32"/>
                  </a:lnTo>
                  <a:lnTo>
                    <a:pt x="358" y="30"/>
                  </a:lnTo>
                  <a:lnTo>
                    <a:pt x="350" y="30"/>
                  </a:lnTo>
                  <a:lnTo>
                    <a:pt x="340" y="30"/>
                  </a:lnTo>
                  <a:lnTo>
                    <a:pt x="340" y="30"/>
                  </a:lnTo>
                  <a:lnTo>
                    <a:pt x="336" y="30"/>
                  </a:lnTo>
                  <a:lnTo>
                    <a:pt x="334" y="32"/>
                  </a:lnTo>
                  <a:lnTo>
                    <a:pt x="332" y="36"/>
                  </a:lnTo>
                  <a:lnTo>
                    <a:pt x="332" y="42"/>
                  </a:lnTo>
                  <a:lnTo>
                    <a:pt x="332" y="66"/>
                  </a:lnTo>
                  <a:lnTo>
                    <a:pt x="348" y="66"/>
                  </a:lnTo>
                  <a:lnTo>
                    <a:pt x="348" y="66"/>
                  </a:lnTo>
                  <a:lnTo>
                    <a:pt x="354" y="64"/>
                  </a:lnTo>
                  <a:lnTo>
                    <a:pt x="356" y="62"/>
                  </a:lnTo>
                  <a:lnTo>
                    <a:pt x="358" y="60"/>
                  </a:lnTo>
                  <a:lnTo>
                    <a:pt x="360" y="56"/>
                  </a:lnTo>
                  <a:lnTo>
                    <a:pt x="362" y="56"/>
                  </a:lnTo>
                  <a:lnTo>
                    <a:pt x="362" y="84"/>
                  </a:lnTo>
                  <a:lnTo>
                    <a:pt x="360" y="84"/>
                  </a:lnTo>
                  <a:lnTo>
                    <a:pt x="360" y="84"/>
                  </a:lnTo>
                  <a:lnTo>
                    <a:pt x="358" y="78"/>
                  </a:lnTo>
                  <a:lnTo>
                    <a:pt x="356" y="76"/>
                  </a:lnTo>
                  <a:lnTo>
                    <a:pt x="354" y="74"/>
                  </a:lnTo>
                  <a:lnTo>
                    <a:pt x="348" y="72"/>
                  </a:lnTo>
                  <a:lnTo>
                    <a:pt x="332" y="72"/>
                  </a:lnTo>
                  <a:lnTo>
                    <a:pt x="332" y="102"/>
                  </a:lnTo>
                  <a:lnTo>
                    <a:pt x="332" y="102"/>
                  </a:lnTo>
                  <a:lnTo>
                    <a:pt x="332" y="108"/>
                  </a:lnTo>
                  <a:lnTo>
                    <a:pt x="334" y="110"/>
                  </a:lnTo>
                  <a:lnTo>
                    <a:pt x="336" y="112"/>
                  </a:lnTo>
                  <a:lnTo>
                    <a:pt x="340" y="112"/>
                  </a:lnTo>
                  <a:lnTo>
                    <a:pt x="354" y="112"/>
                  </a:lnTo>
                  <a:lnTo>
                    <a:pt x="354" y="112"/>
                  </a:lnTo>
                  <a:lnTo>
                    <a:pt x="360" y="112"/>
                  </a:lnTo>
                  <a:lnTo>
                    <a:pt x="366" y="108"/>
                  </a:lnTo>
                  <a:lnTo>
                    <a:pt x="370" y="104"/>
                  </a:lnTo>
                  <a:lnTo>
                    <a:pt x="372" y="100"/>
                  </a:lnTo>
                  <a:lnTo>
                    <a:pt x="376" y="100"/>
                  </a:lnTo>
                  <a:lnTo>
                    <a:pt x="376" y="118"/>
                  </a:lnTo>
                  <a:lnTo>
                    <a:pt x="304" y="118"/>
                  </a:lnTo>
                  <a:lnTo>
                    <a:pt x="304" y="118"/>
                  </a:lnTo>
                  <a:close/>
                  <a:moveTo>
                    <a:pt x="296" y="42"/>
                  </a:moveTo>
                  <a:lnTo>
                    <a:pt x="296" y="42"/>
                  </a:lnTo>
                  <a:lnTo>
                    <a:pt x="294" y="36"/>
                  </a:lnTo>
                  <a:lnTo>
                    <a:pt x="292" y="32"/>
                  </a:lnTo>
                  <a:lnTo>
                    <a:pt x="286" y="30"/>
                  </a:lnTo>
                  <a:lnTo>
                    <a:pt x="278" y="30"/>
                  </a:lnTo>
                  <a:lnTo>
                    <a:pt x="270" y="30"/>
                  </a:lnTo>
                  <a:lnTo>
                    <a:pt x="270" y="102"/>
                  </a:lnTo>
                  <a:lnTo>
                    <a:pt x="270" y="102"/>
                  </a:lnTo>
                  <a:lnTo>
                    <a:pt x="270" y="108"/>
                  </a:lnTo>
                  <a:lnTo>
                    <a:pt x="272" y="112"/>
                  </a:lnTo>
                  <a:lnTo>
                    <a:pt x="276" y="114"/>
                  </a:lnTo>
                  <a:lnTo>
                    <a:pt x="284" y="116"/>
                  </a:lnTo>
                  <a:lnTo>
                    <a:pt x="284" y="118"/>
                  </a:lnTo>
                  <a:lnTo>
                    <a:pt x="240" y="118"/>
                  </a:lnTo>
                  <a:lnTo>
                    <a:pt x="240" y="116"/>
                  </a:lnTo>
                  <a:lnTo>
                    <a:pt x="240" y="116"/>
                  </a:lnTo>
                  <a:lnTo>
                    <a:pt x="246" y="114"/>
                  </a:lnTo>
                  <a:lnTo>
                    <a:pt x="252" y="112"/>
                  </a:lnTo>
                  <a:lnTo>
                    <a:pt x="254" y="108"/>
                  </a:lnTo>
                  <a:lnTo>
                    <a:pt x="254" y="102"/>
                  </a:lnTo>
                  <a:lnTo>
                    <a:pt x="254" y="30"/>
                  </a:lnTo>
                  <a:lnTo>
                    <a:pt x="248" y="30"/>
                  </a:lnTo>
                  <a:lnTo>
                    <a:pt x="248" y="30"/>
                  </a:lnTo>
                  <a:lnTo>
                    <a:pt x="238" y="30"/>
                  </a:lnTo>
                  <a:lnTo>
                    <a:pt x="232" y="32"/>
                  </a:lnTo>
                  <a:lnTo>
                    <a:pt x="228" y="36"/>
                  </a:lnTo>
                  <a:lnTo>
                    <a:pt x="226" y="42"/>
                  </a:lnTo>
                  <a:lnTo>
                    <a:pt x="224" y="42"/>
                  </a:lnTo>
                  <a:lnTo>
                    <a:pt x="224" y="24"/>
                  </a:lnTo>
                  <a:lnTo>
                    <a:pt x="298" y="24"/>
                  </a:lnTo>
                  <a:lnTo>
                    <a:pt x="298" y="42"/>
                  </a:lnTo>
                  <a:lnTo>
                    <a:pt x="296" y="42"/>
                  </a:lnTo>
                  <a:lnTo>
                    <a:pt x="296" y="42"/>
                  </a:lnTo>
                  <a:close/>
                  <a:moveTo>
                    <a:pt x="198" y="118"/>
                  </a:moveTo>
                  <a:lnTo>
                    <a:pt x="198" y="116"/>
                  </a:lnTo>
                  <a:lnTo>
                    <a:pt x="198" y="116"/>
                  </a:lnTo>
                  <a:lnTo>
                    <a:pt x="204" y="114"/>
                  </a:lnTo>
                  <a:lnTo>
                    <a:pt x="206" y="112"/>
                  </a:lnTo>
                  <a:lnTo>
                    <a:pt x="208" y="110"/>
                  </a:lnTo>
                  <a:lnTo>
                    <a:pt x="208" y="110"/>
                  </a:lnTo>
                  <a:lnTo>
                    <a:pt x="206" y="104"/>
                  </a:lnTo>
                  <a:lnTo>
                    <a:pt x="200" y="90"/>
                  </a:lnTo>
                  <a:lnTo>
                    <a:pt x="166" y="90"/>
                  </a:lnTo>
                  <a:lnTo>
                    <a:pt x="160" y="102"/>
                  </a:lnTo>
                  <a:lnTo>
                    <a:pt x="160" y="102"/>
                  </a:lnTo>
                  <a:lnTo>
                    <a:pt x="158" y="110"/>
                  </a:lnTo>
                  <a:lnTo>
                    <a:pt x="158" y="110"/>
                  </a:lnTo>
                  <a:lnTo>
                    <a:pt x="160" y="112"/>
                  </a:lnTo>
                  <a:lnTo>
                    <a:pt x="160" y="114"/>
                  </a:lnTo>
                  <a:lnTo>
                    <a:pt x="162" y="116"/>
                  </a:lnTo>
                  <a:lnTo>
                    <a:pt x="168" y="116"/>
                  </a:lnTo>
                  <a:lnTo>
                    <a:pt x="168" y="118"/>
                  </a:lnTo>
                  <a:lnTo>
                    <a:pt x="138" y="118"/>
                  </a:lnTo>
                  <a:lnTo>
                    <a:pt x="138" y="116"/>
                  </a:lnTo>
                  <a:lnTo>
                    <a:pt x="138" y="116"/>
                  </a:lnTo>
                  <a:lnTo>
                    <a:pt x="142" y="114"/>
                  </a:lnTo>
                  <a:lnTo>
                    <a:pt x="146" y="112"/>
                  </a:lnTo>
                  <a:lnTo>
                    <a:pt x="152" y="100"/>
                  </a:lnTo>
                  <a:lnTo>
                    <a:pt x="180" y="24"/>
                  </a:lnTo>
                  <a:lnTo>
                    <a:pt x="194" y="24"/>
                  </a:lnTo>
                  <a:lnTo>
                    <a:pt x="222" y="102"/>
                  </a:lnTo>
                  <a:lnTo>
                    <a:pt x="222" y="102"/>
                  </a:lnTo>
                  <a:lnTo>
                    <a:pt x="224" y="108"/>
                  </a:lnTo>
                  <a:lnTo>
                    <a:pt x="228" y="112"/>
                  </a:lnTo>
                  <a:lnTo>
                    <a:pt x="230" y="114"/>
                  </a:lnTo>
                  <a:lnTo>
                    <a:pt x="236" y="116"/>
                  </a:lnTo>
                  <a:lnTo>
                    <a:pt x="236" y="118"/>
                  </a:lnTo>
                  <a:lnTo>
                    <a:pt x="198" y="118"/>
                  </a:lnTo>
                  <a:lnTo>
                    <a:pt x="198" y="118"/>
                  </a:lnTo>
                  <a:close/>
                  <a:moveTo>
                    <a:pt x="146" y="42"/>
                  </a:moveTo>
                  <a:lnTo>
                    <a:pt x="146" y="42"/>
                  </a:lnTo>
                  <a:lnTo>
                    <a:pt x="144" y="36"/>
                  </a:lnTo>
                  <a:lnTo>
                    <a:pt x="140" y="32"/>
                  </a:lnTo>
                  <a:lnTo>
                    <a:pt x="136" y="30"/>
                  </a:lnTo>
                  <a:lnTo>
                    <a:pt x="126" y="30"/>
                  </a:lnTo>
                  <a:lnTo>
                    <a:pt x="120" y="30"/>
                  </a:lnTo>
                  <a:lnTo>
                    <a:pt x="120" y="102"/>
                  </a:lnTo>
                  <a:lnTo>
                    <a:pt x="120" y="102"/>
                  </a:lnTo>
                  <a:lnTo>
                    <a:pt x="120" y="108"/>
                  </a:lnTo>
                  <a:lnTo>
                    <a:pt x="124" y="112"/>
                  </a:lnTo>
                  <a:lnTo>
                    <a:pt x="126" y="114"/>
                  </a:lnTo>
                  <a:lnTo>
                    <a:pt x="132" y="116"/>
                  </a:lnTo>
                  <a:lnTo>
                    <a:pt x="132" y="118"/>
                  </a:lnTo>
                  <a:lnTo>
                    <a:pt x="90" y="118"/>
                  </a:lnTo>
                  <a:lnTo>
                    <a:pt x="90" y="116"/>
                  </a:lnTo>
                  <a:lnTo>
                    <a:pt x="90" y="116"/>
                  </a:lnTo>
                  <a:lnTo>
                    <a:pt x="96" y="114"/>
                  </a:lnTo>
                  <a:lnTo>
                    <a:pt x="100" y="112"/>
                  </a:lnTo>
                  <a:lnTo>
                    <a:pt x="102" y="108"/>
                  </a:lnTo>
                  <a:lnTo>
                    <a:pt x="104" y="102"/>
                  </a:lnTo>
                  <a:lnTo>
                    <a:pt x="104" y="30"/>
                  </a:lnTo>
                  <a:lnTo>
                    <a:pt x="98" y="30"/>
                  </a:lnTo>
                  <a:lnTo>
                    <a:pt x="98" y="30"/>
                  </a:lnTo>
                  <a:lnTo>
                    <a:pt x="88" y="30"/>
                  </a:lnTo>
                  <a:lnTo>
                    <a:pt x="82" y="32"/>
                  </a:lnTo>
                  <a:lnTo>
                    <a:pt x="78" y="36"/>
                  </a:lnTo>
                  <a:lnTo>
                    <a:pt x="78" y="42"/>
                  </a:lnTo>
                  <a:lnTo>
                    <a:pt x="74" y="42"/>
                  </a:lnTo>
                  <a:lnTo>
                    <a:pt x="74" y="24"/>
                  </a:lnTo>
                  <a:lnTo>
                    <a:pt x="150" y="24"/>
                  </a:lnTo>
                  <a:lnTo>
                    <a:pt x="150" y="42"/>
                  </a:lnTo>
                  <a:lnTo>
                    <a:pt x="146" y="42"/>
                  </a:lnTo>
                  <a:lnTo>
                    <a:pt x="146" y="42"/>
                  </a:lnTo>
                  <a:close/>
                  <a:moveTo>
                    <a:pt x="32" y="122"/>
                  </a:moveTo>
                  <a:lnTo>
                    <a:pt x="32" y="122"/>
                  </a:lnTo>
                  <a:lnTo>
                    <a:pt x="22" y="120"/>
                  </a:lnTo>
                  <a:lnTo>
                    <a:pt x="12" y="120"/>
                  </a:lnTo>
                  <a:lnTo>
                    <a:pt x="0" y="116"/>
                  </a:lnTo>
                  <a:lnTo>
                    <a:pt x="0" y="92"/>
                  </a:lnTo>
                  <a:lnTo>
                    <a:pt x="2" y="92"/>
                  </a:lnTo>
                  <a:lnTo>
                    <a:pt x="2" y="92"/>
                  </a:lnTo>
                  <a:lnTo>
                    <a:pt x="6" y="100"/>
                  </a:lnTo>
                  <a:lnTo>
                    <a:pt x="10" y="108"/>
                  </a:lnTo>
                  <a:lnTo>
                    <a:pt x="20" y="112"/>
                  </a:lnTo>
                  <a:lnTo>
                    <a:pt x="32" y="114"/>
                  </a:lnTo>
                  <a:lnTo>
                    <a:pt x="32" y="114"/>
                  </a:lnTo>
                  <a:lnTo>
                    <a:pt x="42" y="112"/>
                  </a:lnTo>
                  <a:lnTo>
                    <a:pt x="50" y="108"/>
                  </a:lnTo>
                  <a:lnTo>
                    <a:pt x="56" y="100"/>
                  </a:lnTo>
                  <a:lnTo>
                    <a:pt x="58" y="92"/>
                  </a:lnTo>
                  <a:lnTo>
                    <a:pt x="58" y="92"/>
                  </a:lnTo>
                  <a:lnTo>
                    <a:pt x="56" y="84"/>
                  </a:lnTo>
                  <a:lnTo>
                    <a:pt x="50" y="76"/>
                  </a:lnTo>
                  <a:lnTo>
                    <a:pt x="42" y="70"/>
                  </a:lnTo>
                  <a:lnTo>
                    <a:pt x="28" y="64"/>
                  </a:lnTo>
                  <a:lnTo>
                    <a:pt x="28" y="64"/>
                  </a:lnTo>
                  <a:lnTo>
                    <a:pt x="14" y="56"/>
                  </a:lnTo>
                  <a:lnTo>
                    <a:pt x="6" y="48"/>
                  </a:lnTo>
                  <a:lnTo>
                    <a:pt x="2" y="38"/>
                  </a:lnTo>
                  <a:lnTo>
                    <a:pt x="0" y="30"/>
                  </a:lnTo>
                  <a:lnTo>
                    <a:pt x="0" y="30"/>
                  </a:lnTo>
                  <a:lnTo>
                    <a:pt x="0" y="22"/>
                  </a:lnTo>
                  <a:lnTo>
                    <a:pt x="4" y="16"/>
                  </a:lnTo>
                  <a:lnTo>
                    <a:pt x="6" y="12"/>
                  </a:lnTo>
                  <a:lnTo>
                    <a:pt x="12" y="8"/>
                  </a:lnTo>
                  <a:lnTo>
                    <a:pt x="18" y="4"/>
                  </a:lnTo>
                  <a:lnTo>
                    <a:pt x="24" y="2"/>
                  </a:lnTo>
                  <a:lnTo>
                    <a:pt x="40" y="0"/>
                  </a:lnTo>
                  <a:lnTo>
                    <a:pt x="40" y="0"/>
                  </a:lnTo>
                  <a:lnTo>
                    <a:pt x="56" y="0"/>
                  </a:lnTo>
                  <a:lnTo>
                    <a:pt x="68" y="4"/>
                  </a:lnTo>
                  <a:lnTo>
                    <a:pt x="68" y="24"/>
                  </a:lnTo>
                  <a:lnTo>
                    <a:pt x="64" y="24"/>
                  </a:lnTo>
                  <a:lnTo>
                    <a:pt x="64" y="24"/>
                  </a:lnTo>
                  <a:lnTo>
                    <a:pt x="62" y="16"/>
                  </a:lnTo>
                  <a:lnTo>
                    <a:pt x="58" y="12"/>
                  </a:lnTo>
                  <a:lnTo>
                    <a:pt x="50" y="8"/>
                  </a:lnTo>
                  <a:lnTo>
                    <a:pt x="40" y="8"/>
                  </a:lnTo>
                  <a:lnTo>
                    <a:pt x="40" y="8"/>
                  </a:lnTo>
                  <a:lnTo>
                    <a:pt x="30" y="8"/>
                  </a:lnTo>
                  <a:lnTo>
                    <a:pt x="24" y="12"/>
                  </a:lnTo>
                  <a:lnTo>
                    <a:pt x="18" y="18"/>
                  </a:lnTo>
                  <a:lnTo>
                    <a:pt x="16" y="26"/>
                  </a:lnTo>
                  <a:lnTo>
                    <a:pt x="16" y="26"/>
                  </a:lnTo>
                  <a:lnTo>
                    <a:pt x="18" y="32"/>
                  </a:lnTo>
                  <a:lnTo>
                    <a:pt x="22" y="38"/>
                  </a:lnTo>
                  <a:lnTo>
                    <a:pt x="26" y="42"/>
                  </a:lnTo>
                  <a:lnTo>
                    <a:pt x="34" y="46"/>
                  </a:lnTo>
                  <a:lnTo>
                    <a:pt x="34" y="46"/>
                  </a:lnTo>
                  <a:lnTo>
                    <a:pt x="52" y="56"/>
                  </a:lnTo>
                  <a:lnTo>
                    <a:pt x="64" y="64"/>
                  </a:lnTo>
                  <a:lnTo>
                    <a:pt x="72" y="74"/>
                  </a:lnTo>
                  <a:lnTo>
                    <a:pt x="74" y="86"/>
                  </a:lnTo>
                  <a:lnTo>
                    <a:pt x="74" y="86"/>
                  </a:lnTo>
                  <a:lnTo>
                    <a:pt x="74" y="94"/>
                  </a:lnTo>
                  <a:lnTo>
                    <a:pt x="72" y="100"/>
                  </a:lnTo>
                  <a:lnTo>
                    <a:pt x="68" y="106"/>
                  </a:lnTo>
                  <a:lnTo>
                    <a:pt x="64" y="112"/>
                  </a:lnTo>
                  <a:lnTo>
                    <a:pt x="58" y="116"/>
                  </a:lnTo>
                  <a:lnTo>
                    <a:pt x="50" y="120"/>
                  </a:lnTo>
                  <a:lnTo>
                    <a:pt x="42" y="122"/>
                  </a:lnTo>
                  <a:lnTo>
                    <a:pt x="32" y="122"/>
                  </a:lnTo>
                  <a:lnTo>
                    <a:pt x="32" y="122"/>
                  </a:lnTo>
                  <a:close/>
                  <a:moveTo>
                    <a:pt x="184" y="40"/>
                  </a:moveTo>
                  <a:lnTo>
                    <a:pt x="168" y="80"/>
                  </a:lnTo>
                  <a:lnTo>
                    <a:pt x="198" y="80"/>
                  </a:lnTo>
                  <a:lnTo>
                    <a:pt x="184" y="40"/>
                  </a:lnTo>
                  <a:lnTo>
                    <a:pt x="184" y="40"/>
                  </a:lnTo>
                  <a:close/>
                </a:path>
              </a:pathLst>
            </a:custGeom>
            <a:solidFill>
              <a:srgbClr val="0049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19" name="Freeform 98"/>
            <p:cNvSpPr>
              <a:spLocks noEditPoints="1"/>
            </p:cNvSpPr>
            <p:nvPr/>
          </p:nvSpPr>
          <p:spPr bwMode="auto">
            <a:xfrm>
              <a:off x="10031413" y="1158875"/>
              <a:ext cx="31750" cy="31750"/>
            </a:xfrm>
            <a:custGeom>
              <a:avLst/>
              <a:gdLst>
                <a:gd name="T0" fmla="*/ 20 w 20"/>
                <a:gd name="T1" fmla="*/ 10 h 20"/>
                <a:gd name="T2" fmla="*/ 16 w 20"/>
                <a:gd name="T3" fmla="*/ 16 h 20"/>
                <a:gd name="T4" fmla="*/ 8 w 20"/>
                <a:gd name="T5" fmla="*/ 20 h 20"/>
                <a:gd name="T6" fmla="*/ 4 w 20"/>
                <a:gd name="T7" fmla="*/ 18 h 20"/>
                <a:gd name="T8" fmla="*/ 0 w 20"/>
                <a:gd name="T9" fmla="*/ 14 h 20"/>
                <a:gd name="T10" fmla="*/ 0 w 20"/>
                <a:gd name="T11" fmla="*/ 10 h 20"/>
                <a:gd name="T12" fmla="*/ 2 w 20"/>
                <a:gd name="T13" fmla="*/ 2 h 20"/>
                <a:gd name="T14" fmla="*/ 8 w 20"/>
                <a:gd name="T15" fmla="*/ 0 h 20"/>
                <a:gd name="T16" fmla="*/ 12 w 20"/>
                <a:gd name="T17" fmla="*/ 0 h 20"/>
                <a:gd name="T18" fmla="*/ 18 w 20"/>
                <a:gd name="T19" fmla="*/ 6 h 20"/>
                <a:gd name="T20" fmla="*/ 20 w 20"/>
                <a:gd name="T21" fmla="*/ 10 h 20"/>
                <a:gd name="T22" fmla="*/ 2 w 20"/>
                <a:gd name="T23" fmla="*/ 10 h 20"/>
                <a:gd name="T24" fmla="*/ 4 w 20"/>
                <a:gd name="T25" fmla="*/ 16 h 20"/>
                <a:gd name="T26" fmla="*/ 8 w 20"/>
                <a:gd name="T27" fmla="*/ 18 h 20"/>
                <a:gd name="T28" fmla="*/ 12 w 20"/>
                <a:gd name="T29" fmla="*/ 16 h 20"/>
                <a:gd name="T30" fmla="*/ 16 w 20"/>
                <a:gd name="T31" fmla="*/ 12 h 20"/>
                <a:gd name="T32" fmla="*/ 16 w 20"/>
                <a:gd name="T33" fmla="*/ 10 h 20"/>
                <a:gd name="T34" fmla="*/ 12 w 20"/>
                <a:gd name="T35" fmla="*/ 2 h 20"/>
                <a:gd name="T36" fmla="*/ 8 w 20"/>
                <a:gd name="T37" fmla="*/ 0 h 20"/>
                <a:gd name="T38" fmla="*/ 4 w 20"/>
                <a:gd name="T39" fmla="*/ 4 h 20"/>
                <a:gd name="T40" fmla="*/ 2 w 20"/>
                <a:gd name="T41" fmla="*/ 10 h 20"/>
                <a:gd name="T42" fmla="*/ 6 w 20"/>
                <a:gd name="T43" fmla="*/ 16 h 20"/>
                <a:gd name="T44" fmla="*/ 10 w 20"/>
                <a:gd name="T45" fmla="*/ 4 h 20"/>
                <a:gd name="T46" fmla="*/ 12 w 20"/>
                <a:gd name="T47" fmla="*/ 4 h 20"/>
                <a:gd name="T48" fmla="*/ 14 w 20"/>
                <a:gd name="T49" fmla="*/ 8 h 20"/>
                <a:gd name="T50" fmla="*/ 10 w 20"/>
                <a:gd name="T51" fmla="*/ 10 h 20"/>
                <a:gd name="T52" fmla="*/ 12 w 20"/>
                <a:gd name="T53" fmla="*/ 16 h 20"/>
                <a:gd name="T54" fmla="*/ 6 w 20"/>
                <a:gd name="T55" fmla="*/ 10 h 20"/>
                <a:gd name="T56" fmla="*/ 6 w 20"/>
                <a:gd name="T57" fmla="*/ 16 h 20"/>
                <a:gd name="T58" fmla="*/ 8 w 20"/>
                <a:gd name="T59" fmla="*/ 10 h 20"/>
                <a:gd name="T60" fmla="*/ 12 w 20"/>
                <a:gd name="T61" fmla="*/ 8 h 20"/>
                <a:gd name="T62" fmla="*/ 12 w 20"/>
                <a:gd name="T63" fmla="*/ 6 h 20"/>
                <a:gd name="T64" fmla="*/ 6 w 20"/>
                <a:gd name="T65" fmla="*/ 4 h 20"/>
                <a:gd name="T66" fmla="*/ 8 w 20"/>
                <a:gd name="T67" fmla="*/ 1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0" h="20">
                  <a:moveTo>
                    <a:pt x="20" y="10"/>
                  </a:moveTo>
                  <a:lnTo>
                    <a:pt x="20" y="10"/>
                  </a:lnTo>
                  <a:lnTo>
                    <a:pt x="18" y="14"/>
                  </a:lnTo>
                  <a:lnTo>
                    <a:pt x="16" y="16"/>
                  </a:lnTo>
                  <a:lnTo>
                    <a:pt x="12" y="18"/>
                  </a:lnTo>
                  <a:lnTo>
                    <a:pt x="8" y="20"/>
                  </a:lnTo>
                  <a:lnTo>
                    <a:pt x="8" y="20"/>
                  </a:lnTo>
                  <a:lnTo>
                    <a:pt x="4" y="18"/>
                  </a:lnTo>
                  <a:lnTo>
                    <a:pt x="2" y="16"/>
                  </a:lnTo>
                  <a:lnTo>
                    <a:pt x="0" y="14"/>
                  </a:lnTo>
                  <a:lnTo>
                    <a:pt x="0" y="10"/>
                  </a:lnTo>
                  <a:lnTo>
                    <a:pt x="0" y="10"/>
                  </a:lnTo>
                  <a:lnTo>
                    <a:pt x="0" y="6"/>
                  </a:lnTo>
                  <a:lnTo>
                    <a:pt x="2" y="2"/>
                  </a:lnTo>
                  <a:lnTo>
                    <a:pt x="4" y="0"/>
                  </a:lnTo>
                  <a:lnTo>
                    <a:pt x="8" y="0"/>
                  </a:lnTo>
                  <a:lnTo>
                    <a:pt x="8" y="0"/>
                  </a:lnTo>
                  <a:lnTo>
                    <a:pt x="12" y="0"/>
                  </a:lnTo>
                  <a:lnTo>
                    <a:pt x="16" y="2"/>
                  </a:lnTo>
                  <a:lnTo>
                    <a:pt x="18" y="6"/>
                  </a:lnTo>
                  <a:lnTo>
                    <a:pt x="20" y="10"/>
                  </a:lnTo>
                  <a:lnTo>
                    <a:pt x="20" y="10"/>
                  </a:lnTo>
                  <a:close/>
                  <a:moveTo>
                    <a:pt x="2" y="10"/>
                  </a:moveTo>
                  <a:lnTo>
                    <a:pt x="2" y="10"/>
                  </a:lnTo>
                  <a:lnTo>
                    <a:pt x="2" y="12"/>
                  </a:lnTo>
                  <a:lnTo>
                    <a:pt x="4" y="16"/>
                  </a:lnTo>
                  <a:lnTo>
                    <a:pt x="6" y="16"/>
                  </a:lnTo>
                  <a:lnTo>
                    <a:pt x="8" y="18"/>
                  </a:lnTo>
                  <a:lnTo>
                    <a:pt x="8" y="18"/>
                  </a:lnTo>
                  <a:lnTo>
                    <a:pt x="12" y="16"/>
                  </a:lnTo>
                  <a:lnTo>
                    <a:pt x="14" y="16"/>
                  </a:lnTo>
                  <a:lnTo>
                    <a:pt x="16" y="12"/>
                  </a:lnTo>
                  <a:lnTo>
                    <a:pt x="16" y="10"/>
                  </a:lnTo>
                  <a:lnTo>
                    <a:pt x="16" y="10"/>
                  </a:lnTo>
                  <a:lnTo>
                    <a:pt x="14" y="4"/>
                  </a:lnTo>
                  <a:lnTo>
                    <a:pt x="12" y="2"/>
                  </a:lnTo>
                  <a:lnTo>
                    <a:pt x="8" y="0"/>
                  </a:lnTo>
                  <a:lnTo>
                    <a:pt x="8" y="0"/>
                  </a:lnTo>
                  <a:lnTo>
                    <a:pt x="6" y="2"/>
                  </a:lnTo>
                  <a:lnTo>
                    <a:pt x="4" y="4"/>
                  </a:lnTo>
                  <a:lnTo>
                    <a:pt x="2" y="10"/>
                  </a:lnTo>
                  <a:lnTo>
                    <a:pt x="2" y="10"/>
                  </a:lnTo>
                  <a:close/>
                  <a:moveTo>
                    <a:pt x="6" y="16"/>
                  </a:moveTo>
                  <a:lnTo>
                    <a:pt x="6" y="16"/>
                  </a:lnTo>
                  <a:lnTo>
                    <a:pt x="6" y="4"/>
                  </a:lnTo>
                  <a:lnTo>
                    <a:pt x="10" y="4"/>
                  </a:lnTo>
                  <a:lnTo>
                    <a:pt x="10" y="4"/>
                  </a:lnTo>
                  <a:lnTo>
                    <a:pt x="12" y="4"/>
                  </a:lnTo>
                  <a:lnTo>
                    <a:pt x="14" y="8"/>
                  </a:lnTo>
                  <a:lnTo>
                    <a:pt x="14" y="8"/>
                  </a:lnTo>
                  <a:lnTo>
                    <a:pt x="12" y="10"/>
                  </a:lnTo>
                  <a:lnTo>
                    <a:pt x="10" y="10"/>
                  </a:lnTo>
                  <a:lnTo>
                    <a:pt x="14" y="16"/>
                  </a:lnTo>
                  <a:lnTo>
                    <a:pt x="12" y="16"/>
                  </a:lnTo>
                  <a:lnTo>
                    <a:pt x="10" y="10"/>
                  </a:lnTo>
                  <a:lnTo>
                    <a:pt x="6" y="10"/>
                  </a:lnTo>
                  <a:lnTo>
                    <a:pt x="6" y="16"/>
                  </a:lnTo>
                  <a:lnTo>
                    <a:pt x="6" y="16"/>
                  </a:lnTo>
                  <a:close/>
                  <a:moveTo>
                    <a:pt x="8" y="10"/>
                  </a:moveTo>
                  <a:lnTo>
                    <a:pt x="8" y="10"/>
                  </a:lnTo>
                  <a:lnTo>
                    <a:pt x="10" y="8"/>
                  </a:lnTo>
                  <a:lnTo>
                    <a:pt x="12" y="8"/>
                  </a:lnTo>
                  <a:lnTo>
                    <a:pt x="12" y="8"/>
                  </a:lnTo>
                  <a:lnTo>
                    <a:pt x="12" y="6"/>
                  </a:lnTo>
                  <a:lnTo>
                    <a:pt x="10" y="4"/>
                  </a:lnTo>
                  <a:lnTo>
                    <a:pt x="6" y="4"/>
                  </a:lnTo>
                  <a:lnTo>
                    <a:pt x="6" y="10"/>
                  </a:lnTo>
                  <a:lnTo>
                    <a:pt x="8" y="10"/>
                  </a:lnTo>
                  <a:lnTo>
                    <a:pt x="8" y="10"/>
                  </a:lnTo>
                  <a:close/>
                </a:path>
              </a:pathLst>
            </a:custGeom>
            <a:solidFill>
              <a:srgbClr val="0049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20" name="Freeform 99"/>
            <p:cNvSpPr>
              <a:spLocks/>
            </p:cNvSpPr>
            <p:nvPr/>
          </p:nvSpPr>
          <p:spPr bwMode="auto">
            <a:xfrm>
              <a:off x="8650288" y="1257300"/>
              <a:ext cx="57150" cy="85725"/>
            </a:xfrm>
            <a:custGeom>
              <a:avLst/>
              <a:gdLst>
                <a:gd name="T0" fmla="*/ 10 w 36"/>
                <a:gd name="T1" fmla="*/ 0 h 54"/>
                <a:gd name="T2" fmla="*/ 36 w 36"/>
                <a:gd name="T3" fmla="*/ 0 h 54"/>
                <a:gd name="T4" fmla="*/ 36 w 36"/>
                <a:gd name="T5" fmla="*/ 6 h 54"/>
                <a:gd name="T6" fmla="*/ 16 w 36"/>
                <a:gd name="T7" fmla="*/ 6 h 54"/>
                <a:gd name="T8" fmla="*/ 12 w 36"/>
                <a:gd name="T9" fmla="*/ 24 h 54"/>
                <a:gd name="T10" fmla="*/ 30 w 36"/>
                <a:gd name="T11" fmla="*/ 24 h 54"/>
                <a:gd name="T12" fmla="*/ 30 w 36"/>
                <a:gd name="T13" fmla="*/ 28 h 54"/>
                <a:gd name="T14" fmla="*/ 12 w 36"/>
                <a:gd name="T15" fmla="*/ 28 h 54"/>
                <a:gd name="T16" fmla="*/ 6 w 36"/>
                <a:gd name="T17" fmla="*/ 54 h 54"/>
                <a:gd name="T18" fmla="*/ 0 w 36"/>
                <a:gd name="T19" fmla="*/ 54 h 54"/>
                <a:gd name="T20" fmla="*/ 10 w 36"/>
                <a:gd name="T21" fmla="*/ 0 h 54"/>
                <a:gd name="T22" fmla="*/ 10 w 36"/>
                <a:gd name="T23"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6" h="54">
                  <a:moveTo>
                    <a:pt x="10" y="0"/>
                  </a:moveTo>
                  <a:lnTo>
                    <a:pt x="36" y="0"/>
                  </a:lnTo>
                  <a:lnTo>
                    <a:pt x="36" y="6"/>
                  </a:lnTo>
                  <a:lnTo>
                    <a:pt x="16" y="6"/>
                  </a:lnTo>
                  <a:lnTo>
                    <a:pt x="12" y="24"/>
                  </a:lnTo>
                  <a:lnTo>
                    <a:pt x="30" y="24"/>
                  </a:lnTo>
                  <a:lnTo>
                    <a:pt x="30" y="28"/>
                  </a:lnTo>
                  <a:lnTo>
                    <a:pt x="12" y="28"/>
                  </a:lnTo>
                  <a:lnTo>
                    <a:pt x="6" y="54"/>
                  </a:lnTo>
                  <a:lnTo>
                    <a:pt x="0" y="54"/>
                  </a:lnTo>
                  <a:lnTo>
                    <a:pt x="10" y="0"/>
                  </a:lnTo>
                  <a:lnTo>
                    <a:pt x="10" y="0"/>
                  </a:lnTo>
                  <a:close/>
                </a:path>
              </a:pathLst>
            </a:custGeom>
            <a:solidFill>
              <a:srgbClr val="0049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21" name="Freeform 100"/>
            <p:cNvSpPr>
              <a:spLocks noEditPoints="1"/>
            </p:cNvSpPr>
            <p:nvPr/>
          </p:nvSpPr>
          <p:spPr bwMode="auto">
            <a:xfrm>
              <a:off x="8704263" y="1282700"/>
              <a:ext cx="50800" cy="60325"/>
            </a:xfrm>
            <a:custGeom>
              <a:avLst/>
              <a:gdLst>
                <a:gd name="T0" fmla="*/ 6 w 32"/>
                <a:gd name="T1" fmla="*/ 26 h 38"/>
                <a:gd name="T2" fmla="*/ 6 w 32"/>
                <a:gd name="T3" fmla="*/ 26 h 38"/>
                <a:gd name="T4" fmla="*/ 6 w 32"/>
                <a:gd name="T5" fmla="*/ 18 h 38"/>
                <a:gd name="T6" fmla="*/ 8 w 32"/>
                <a:gd name="T7" fmla="*/ 12 h 38"/>
                <a:gd name="T8" fmla="*/ 12 w 32"/>
                <a:gd name="T9" fmla="*/ 6 h 38"/>
                <a:gd name="T10" fmla="*/ 18 w 32"/>
                <a:gd name="T11" fmla="*/ 4 h 38"/>
                <a:gd name="T12" fmla="*/ 18 w 32"/>
                <a:gd name="T13" fmla="*/ 4 h 38"/>
                <a:gd name="T14" fmla="*/ 20 w 32"/>
                <a:gd name="T15" fmla="*/ 4 h 38"/>
                <a:gd name="T16" fmla="*/ 24 w 32"/>
                <a:gd name="T17" fmla="*/ 6 h 38"/>
                <a:gd name="T18" fmla="*/ 26 w 32"/>
                <a:gd name="T19" fmla="*/ 10 h 38"/>
                <a:gd name="T20" fmla="*/ 26 w 32"/>
                <a:gd name="T21" fmla="*/ 14 h 38"/>
                <a:gd name="T22" fmla="*/ 26 w 32"/>
                <a:gd name="T23" fmla="*/ 14 h 38"/>
                <a:gd name="T24" fmla="*/ 24 w 32"/>
                <a:gd name="T25" fmla="*/ 20 h 38"/>
                <a:gd name="T26" fmla="*/ 22 w 32"/>
                <a:gd name="T27" fmla="*/ 28 h 38"/>
                <a:gd name="T28" fmla="*/ 18 w 32"/>
                <a:gd name="T29" fmla="*/ 34 h 38"/>
                <a:gd name="T30" fmla="*/ 14 w 32"/>
                <a:gd name="T31" fmla="*/ 36 h 38"/>
                <a:gd name="T32" fmla="*/ 14 w 32"/>
                <a:gd name="T33" fmla="*/ 36 h 38"/>
                <a:gd name="T34" fmla="*/ 10 w 32"/>
                <a:gd name="T35" fmla="*/ 34 h 38"/>
                <a:gd name="T36" fmla="*/ 8 w 32"/>
                <a:gd name="T37" fmla="*/ 32 h 38"/>
                <a:gd name="T38" fmla="*/ 6 w 32"/>
                <a:gd name="T39" fmla="*/ 26 h 38"/>
                <a:gd name="T40" fmla="*/ 6 w 32"/>
                <a:gd name="T41" fmla="*/ 26 h 38"/>
                <a:gd name="T42" fmla="*/ 12 w 32"/>
                <a:gd name="T43" fmla="*/ 38 h 38"/>
                <a:gd name="T44" fmla="*/ 12 w 32"/>
                <a:gd name="T45" fmla="*/ 38 h 38"/>
                <a:gd name="T46" fmla="*/ 20 w 32"/>
                <a:gd name="T47" fmla="*/ 36 h 38"/>
                <a:gd name="T48" fmla="*/ 28 w 32"/>
                <a:gd name="T49" fmla="*/ 32 h 38"/>
                <a:gd name="T50" fmla="*/ 30 w 32"/>
                <a:gd name="T51" fmla="*/ 24 h 38"/>
                <a:gd name="T52" fmla="*/ 32 w 32"/>
                <a:gd name="T53" fmla="*/ 14 h 38"/>
                <a:gd name="T54" fmla="*/ 32 w 32"/>
                <a:gd name="T55" fmla="*/ 14 h 38"/>
                <a:gd name="T56" fmla="*/ 32 w 32"/>
                <a:gd name="T57" fmla="*/ 8 h 38"/>
                <a:gd name="T58" fmla="*/ 28 w 32"/>
                <a:gd name="T59" fmla="*/ 4 h 38"/>
                <a:gd name="T60" fmla="*/ 24 w 32"/>
                <a:gd name="T61" fmla="*/ 2 h 38"/>
                <a:gd name="T62" fmla="*/ 18 w 32"/>
                <a:gd name="T63" fmla="*/ 0 h 38"/>
                <a:gd name="T64" fmla="*/ 18 w 32"/>
                <a:gd name="T65" fmla="*/ 0 h 38"/>
                <a:gd name="T66" fmla="*/ 14 w 32"/>
                <a:gd name="T67" fmla="*/ 0 h 38"/>
                <a:gd name="T68" fmla="*/ 10 w 32"/>
                <a:gd name="T69" fmla="*/ 2 h 38"/>
                <a:gd name="T70" fmla="*/ 4 w 32"/>
                <a:gd name="T71" fmla="*/ 8 h 38"/>
                <a:gd name="T72" fmla="*/ 0 w 32"/>
                <a:gd name="T73" fmla="*/ 16 h 38"/>
                <a:gd name="T74" fmla="*/ 0 w 32"/>
                <a:gd name="T75" fmla="*/ 26 h 38"/>
                <a:gd name="T76" fmla="*/ 0 w 32"/>
                <a:gd name="T77" fmla="*/ 26 h 38"/>
                <a:gd name="T78" fmla="*/ 0 w 32"/>
                <a:gd name="T79" fmla="*/ 30 h 38"/>
                <a:gd name="T80" fmla="*/ 2 w 32"/>
                <a:gd name="T81" fmla="*/ 34 h 38"/>
                <a:gd name="T82" fmla="*/ 6 w 32"/>
                <a:gd name="T83" fmla="*/ 38 h 38"/>
                <a:gd name="T84" fmla="*/ 12 w 32"/>
                <a:gd name="T85" fmla="*/ 38 h 38"/>
                <a:gd name="T86" fmla="*/ 12 w 32"/>
                <a:gd name="T87" fmla="*/ 38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2" h="38">
                  <a:moveTo>
                    <a:pt x="6" y="26"/>
                  </a:moveTo>
                  <a:lnTo>
                    <a:pt x="6" y="26"/>
                  </a:lnTo>
                  <a:lnTo>
                    <a:pt x="6" y="18"/>
                  </a:lnTo>
                  <a:lnTo>
                    <a:pt x="8" y="12"/>
                  </a:lnTo>
                  <a:lnTo>
                    <a:pt x="12" y="6"/>
                  </a:lnTo>
                  <a:lnTo>
                    <a:pt x="18" y="4"/>
                  </a:lnTo>
                  <a:lnTo>
                    <a:pt x="18" y="4"/>
                  </a:lnTo>
                  <a:lnTo>
                    <a:pt x="20" y="4"/>
                  </a:lnTo>
                  <a:lnTo>
                    <a:pt x="24" y="6"/>
                  </a:lnTo>
                  <a:lnTo>
                    <a:pt x="26" y="10"/>
                  </a:lnTo>
                  <a:lnTo>
                    <a:pt x="26" y="14"/>
                  </a:lnTo>
                  <a:lnTo>
                    <a:pt x="26" y="14"/>
                  </a:lnTo>
                  <a:lnTo>
                    <a:pt x="24" y="20"/>
                  </a:lnTo>
                  <a:lnTo>
                    <a:pt x="22" y="28"/>
                  </a:lnTo>
                  <a:lnTo>
                    <a:pt x="18" y="34"/>
                  </a:lnTo>
                  <a:lnTo>
                    <a:pt x="14" y="36"/>
                  </a:lnTo>
                  <a:lnTo>
                    <a:pt x="14" y="36"/>
                  </a:lnTo>
                  <a:lnTo>
                    <a:pt x="10" y="34"/>
                  </a:lnTo>
                  <a:lnTo>
                    <a:pt x="8" y="32"/>
                  </a:lnTo>
                  <a:lnTo>
                    <a:pt x="6" y="26"/>
                  </a:lnTo>
                  <a:lnTo>
                    <a:pt x="6" y="26"/>
                  </a:lnTo>
                  <a:close/>
                  <a:moveTo>
                    <a:pt x="12" y="38"/>
                  </a:moveTo>
                  <a:lnTo>
                    <a:pt x="12" y="38"/>
                  </a:lnTo>
                  <a:lnTo>
                    <a:pt x="20" y="36"/>
                  </a:lnTo>
                  <a:lnTo>
                    <a:pt x="28" y="32"/>
                  </a:lnTo>
                  <a:lnTo>
                    <a:pt x="30" y="24"/>
                  </a:lnTo>
                  <a:lnTo>
                    <a:pt x="32" y="14"/>
                  </a:lnTo>
                  <a:lnTo>
                    <a:pt x="32" y="14"/>
                  </a:lnTo>
                  <a:lnTo>
                    <a:pt x="32" y="8"/>
                  </a:lnTo>
                  <a:lnTo>
                    <a:pt x="28" y="4"/>
                  </a:lnTo>
                  <a:lnTo>
                    <a:pt x="24" y="2"/>
                  </a:lnTo>
                  <a:lnTo>
                    <a:pt x="18" y="0"/>
                  </a:lnTo>
                  <a:lnTo>
                    <a:pt x="18" y="0"/>
                  </a:lnTo>
                  <a:lnTo>
                    <a:pt x="14" y="0"/>
                  </a:lnTo>
                  <a:lnTo>
                    <a:pt x="10" y="2"/>
                  </a:lnTo>
                  <a:lnTo>
                    <a:pt x="4" y="8"/>
                  </a:lnTo>
                  <a:lnTo>
                    <a:pt x="0" y="16"/>
                  </a:lnTo>
                  <a:lnTo>
                    <a:pt x="0" y="26"/>
                  </a:lnTo>
                  <a:lnTo>
                    <a:pt x="0" y="26"/>
                  </a:lnTo>
                  <a:lnTo>
                    <a:pt x="0" y="30"/>
                  </a:lnTo>
                  <a:lnTo>
                    <a:pt x="2" y="34"/>
                  </a:lnTo>
                  <a:lnTo>
                    <a:pt x="6" y="38"/>
                  </a:lnTo>
                  <a:lnTo>
                    <a:pt x="12" y="38"/>
                  </a:lnTo>
                  <a:lnTo>
                    <a:pt x="12" y="38"/>
                  </a:lnTo>
                  <a:close/>
                </a:path>
              </a:pathLst>
            </a:custGeom>
            <a:solidFill>
              <a:srgbClr val="0049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22" name="Freeform 101"/>
            <p:cNvSpPr>
              <a:spLocks/>
            </p:cNvSpPr>
            <p:nvPr/>
          </p:nvSpPr>
          <p:spPr bwMode="auto">
            <a:xfrm>
              <a:off x="8764588" y="1282700"/>
              <a:ext cx="38100" cy="60325"/>
            </a:xfrm>
            <a:custGeom>
              <a:avLst/>
              <a:gdLst>
                <a:gd name="T0" fmla="*/ 6 w 24"/>
                <a:gd name="T1" fmla="*/ 2 h 38"/>
                <a:gd name="T2" fmla="*/ 12 w 24"/>
                <a:gd name="T3" fmla="*/ 2 h 38"/>
                <a:gd name="T4" fmla="*/ 10 w 24"/>
                <a:gd name="T5" fmla="*/ 10 h 38"/>
                <a:gd name="T6" fmla="*/ 12 w 24"/>
                <a:gd name="T7" fmla="*/ 10 h 38"/>
                <a:gd name="T8" fmla="*/ 12 w 24"/>
                <a:gd name="T9" fmla="*/ 10 h 38"/>
                <a:gd name="T10" fmla="*/ 16 w 24"/>
                <a:gd name="T11" fmla="*/ 2 h 38"/>
                <a:gd name="T12" fmla="*/ 20 w 24"/>
                <a:gd name="T13" fmla="*/ 0 h 38"/>
                <a:gd name="T14" fmla="*/ 24 w 24"/>
                <a:gd name="T15" fmla="*/ 0 h 38"/>
                <a:gd name="T16" fmla="*/ 24 w 24"/>
                <a:gd name="T17" fmla="*/ 8 h 38"/>
                <a:gd name="T18" fmla="*/ 22 w 24"/>
                <a:gd name="T19" fmla="*/ 8 h 38"/>
                <a:gd name="T20" fmla="*/ 22 w 24"/>
                <a:gd name="T21" fmla="*/ 8 h 38"/>
                <a:gd name="T22" fmla="*/ 16 w 24"/>
                <a:gd name="T23" fmla="*/ 8 h 38"/>
                <a:gd name="T24" fmla="*/ 12 w 24"/>
                <a:gd name="T25" fmla="*/ 12 h 38"/>
                <a:gd name="T26" fmla="*/ 10 w 24"/>
                <a:gd name="T27" fmla="*/ 16 h 38"/>
                <a:gd name="T28" fmla="*/ 8 w 24"/>
                <a:gd name="T29" fmla="*/ 20 h 38"/>
                <a:gd name="T30" fmla="*/ 6 w 24"/>
                <a:gd name="T31" fmla="*/ 38 h 38"/>
                <a:gd name="T32" fmla="*/ 0 w 24"/>
                <a:gd name="T33" fmla="*/ 38 h 38"/>
                <a:gd name="T34" fmla="*/ 6 w 24"/>
                <a:gd name="T35" fmla="*/ 2 h 38"/>
                <a:gd name="T36" fmla="*/ 6 w 24"/>
                <a:gd name="T37" fmla="*/ 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4" h="38">
                  <a:moveTo>
                    <a:pt x="6" y="2"/>
                  </a:moveTo>
                  <a:lnTo>
                    <a:pt x="12" y="2"/>
                  </a:lnTo>
                  <a:lnTo>
                    <a:pt x="10" y="10"/>
                  </a:lnTo>
                  <a:lnTo>
                    <a:pt x="12" y="10"/>
                  </a:lnTo>
                  <a:lnTo>
                    <a:pt x="12" y="10"/>
                  </a:lnTo>
                  <a:lnTo>
                    <a:pt x="16" y="2"/>
                  </a:lnTo>
                  <a:lnTo>
                    <a:pt x="20" y="0"/>
                  </a:lnTo>
                  <a:lnTo>
                    <a:pt x="24" y="0"/>
                  </a:lnTo>
                  <a:lnTo>
                    <a:pt x="24" y="8"/>
                  </a:lnTo>
                  <a:lnTo>
                    <a:pt x="22" y="8"/>
                  </a:lnTo>
                  <a:lnTo>
                    <a:pt x="22" y="8"/>
                  </a:lnTo>
                  <a:lnTo>
                    <a:pt x="16" y="8"/>
                  </a:lnTo>
                  <a:lnTo>
                    <a:pt x="12" y="12"/>
                  </a:lnTo>
                  <a:lnTo>
                    <a:pt x="10" y="16"/>
                  </a:lnTo>
                  <a:lnTo>
                    <a:pt x="8" y="20"/>
                  </a:lnTo>
                  <a:lnTo>
                    <a:pt x="6" y="38"/>
                  </a:lnTo>
                  <a:lnTo>
                    <a:pt x="0" y="38"/>
                  </a:lnTo>
                  <a:lnTo>
                    <a:pt x="6" y="2"/>
                  </a:lnTo>
                  <a:lnTo>
                    <a:pt x="6" y="2"/>
                  </a:lnTo>
                  <a:close/>
                </a:path>
              </a:pathLst>
            </a:custGeom>
            <a:solidFill>
              <a:srgbClr val="0049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23" name="Freeform 102"/>
            <p:cNvSpPr>
              <a:spLocks/>
            </p:cNvSpPr>
            <p:nvPr/>
          </p:nvSpPr>
          <p:spPr bwMode="auto">
            <a:xfrm>
              <a:off x="8840788" y="1257300"/>
              <a:ext cx="57150" cy="85725"/>
            </a:xfrm>
            <a:custGeom>
              <a:avLst/>
              <a:gdLst>
                <a:gd name="T0" fmla="*/ 10 w 36"/>
                <a:gd name="T1" fmla="*/ 0 h 54"/>
                <a:gd name="T2" fmla="*/ 36 w 36"/>
                <a:gd name="T3" fmla="*/ 0 h 54"/>
                <a:gd name="T4" fmla="*/ 36 w 36"/>
                <a:gd name="T5" fmla="*/ 6 h 54"/>
                <a:gd name="T6" fmla="*/ 16 w 36"/>
                <a:gd name="T7" fmla="*/ 6 h 54"/>
                <a:gd name="T8" fmla="*/ 12 w 36"/>
                <a:gd name="T9" fmla="*/ 26 h 54"/>
                <a:gd name="T10" fmla="*/ 30 w 36"/>
                <a:gd name="T11" fmla="*/ 26 h 54"/>
                <a:gd name="T12" fmla="*/ 30 w 36"/>
                <a:gd name="T13" fmla="*/ 30 h 54"/>
                <a:gd name="T14" fmla="*/ 10 w 36"/>
                <a:gd name="T15" fmla="*/ 30 h 54"/>
                <a:gd name="T16" fmla="*/ 8 w 36"/>
                <a:gd name="T17" fmla="*/ 50 h 54"/>
                <a:gd name="T18" fmla="*/ 28 w 36"/>
                <a:gd name="T19" fmla="*/ 50 h 54"/>
                <a:gd name="T20" fmla="*/ 26 w 36"/>
                <a:gd name="T21" fmla="*/ 54 h 54"/>
                <a:gd name="T22" fmla="*/ 0 w 36"/>
                <a:gd name="T23" fmla="*/ 54 h 54"/>
                <a:gd name="T24" fmla="*/ 10 w 36"/>
                <a:gd name="T25" fmla="*/ 0 h 54"/>
                <a:gd name="T26" fmla="*/ 10 w 36"/>
                <a:gd name="T27"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 h="54">
                  <a:moveTo>
                    <a:pt x="10" y="0"/>
                  </a:moveTo>
                  <a:lnTo>
                    <a:pt x="36" y="0"/>
                  </a:lnTo>
                  <a:lnTo>
                    <a:pt x="36" y="6"/>
                  </a:lnTo>
                  <a:lnTo>
                    <a:pt x="16" y="6"/>
                  </a:lnTo>
                  <a:lnTo>
                    <a:pt x="12" y="26"/>
                  </a:lnTo>
                  <a:lnTo>
                    <a:pt x="30" y="26"/>
                  </a:lnTo>
                  <a:lnTo>
                    <a:pt x="30" y="30"/>
                  </a:lnTo>
                  <a:lnTo>
                    <a:pt x="10" y="30"/>
                  </a:lnTo>
                  <a:lnTo>
                    <a:pt x="8" y="50"/>
                  </a:lnTo>
                  <a:lnTo>
                    <a:pt x="28" y="50"/>
                  </a:lnTo>
                  <a:lnTo>
                    <a:pt x="26" y="54"/>
                  </a:lnTo>
                  <a:lnTo>
                    <a:pt x="0" y="54"/>
                  </a:lnTo>
                  <a:lnTo>
                    <a:pt x="10" y="0"/>
                  </a:lnTo>
                  <a:lnTo>
                    <a:pt x="10" y="0"/>
                  </a:lnTo>
                  <a:close/>
                </a:path>
              </a:pathLst>
            </a:custGeom>
            <a:solidFill>
              <a:srgbClr val="0049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24" name="Freeform 103"/>
            <p:cNvSpPr>
              <a:spLocks/>
            </p:cNvSpPr>
            <p:nvPr/>
          </p:nvSpPr>
          <p:spPr bwMode="auto">
            <a:xfrm>
              <a:off x="8897938" y="1285875"/>
              <a:ext cx="53975" cy="57150"/>
            </a:xfrm>
            <a:custGeom>
              <a:avLst/>
              <a:gdLst>
                <a:gd name="T0" fmla="*/ 0 w 34"/>
                <a:gd name="T1" fmla="*/ 0 h 36"/>
                <a:gd name="T2" fmla="*/ 8 w 34"/>
                <a:gd name="T3" fmla="*/ 0 h 36"/>
                <a:gd name="T4" fmla="*/ 14 w 34"/>
                <a:gd name="T5" fmla="*/ 28 h 36"/>
                <a:gd name="T6" fmla="*/ 30 w 34"/>
                <a:gd name="T7" fmla="*/ 0 h 36"/>
                <a:gd name="T8" fmla="*/ 34 w 34"/>
                <a:gd name="T9" fmla="*/ 0 h 36"/>
                <a:gd name="T10" fmla="*/ 14 w 34"/>
                <a:gd name="T11" fmla="*/ 36 h 36"/>
                <a:gd name="T12" fmla="*/ 8 w 34"/>
                <a:gd name="T13" fmla="*/ 36 h 36"/>
                <a:gd name="T14" fmla="*/ 0 w 34"/>
                <a:gd name="T15" fmla="*/ 0 h 36"/>
                <a:gd name="T16" fmla="*/ 0 w 34"/>
                <a:gd name="T17"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36">
                  <a:moveTo>
                    <a:pt x="0" y="0"/>
                  </a:moveTo>
                  <a:lnTo>
                    <a:pt x="8" y="0"/>
                  </a:lnTo>
                  <a:lnTo>
                    <a:pt x="14" y="28"/>
                  </a:lnTo>
                  <a:lnTo>
                    <a:pt x="30" y="0"/>
                  </a:lnTo>
                  <a:lnTo>
                    <a:pt x="34" y="0"/>
                  </a:lnTo>
                  <a:lnTo>
                    <a:pt x="14" y="36"/>
                  </a:lnTo>
                  <a:lnTo>
                    <a:pt x="8" y="36"/>
                  </a:lnTo>
                  <a:lnTo>
                    <a:pt x="0" y="0"/>
                  </a:lnTo>
                  <a:lnTo>
                    <a:pt x="0" y="0"/>
                  </a:lnTo>
                  <a:close/>
                </a:path>
              </a:pathLst>
            </a:custGeom>
            <a:solidFill>
              <a:srgbClr val="0049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25" name="Freeform 104"/>
            <p:cNvSpPr>
              <a:spLocks noEditPoints="1"/>
            </p:cNvSpPr>
            <p:nvPr/>
          </p:nvSpPr>
          <p:spPr bwMode="auto">
            <a:xfrm>
              <a:off x="8955088" y="1282700"/>
              <a:ext cx="44450" cy="60325"/>
            </a:xfrm>
            <a:custGeom>
              <a:avLst/>
              <a:gdLst>
                <a:gd name="T0" fmla="*/ 6 w 28"/>
                <a:gd name="T1" fmla="*/ 12 h 38"/>
                <a:gd name="T2" fmla="*/ 6 w 28"/>
                <a:gd name="T3" fmla="*/ 12 h 38"/>
                <a:gd name="T4" fmla="*/ 10 w 28"/>
                <a:gd name="T5" fmla="*/ 8 h 38"/>
                <a:gd name="T6" fmla="*/ 12 w 28"/>
                <a:gd name="T7" fmla="*/ 6 h 38"/>
                <a:gd name="T8" fmla="*/ 16 w 28"/>
                <a:gd name="T9" fmla="*/ 4 h 38"/>
                <a:gd name="T10" fmla="*/ 16 w 28"/>
                <a:gd name="T11" fmla="*/ 4 h 38"/>
                <a:gd name="T12" fmla="*/ 18 w 28"/>
                <a:gd name="T13" fmla="*/ 4 h 38"/>
                <a:gd name="T14" fmla="*/ 20 w 28"/>
                <a:gd name="T15" fmla="*/ 6 h 38"/>
                <a:gd name="T16" fmla="*/ 22 w 28"/>
                <a:gd name="T17" fmla="*/ 10 h 38"/>
                <a:gd name="T18" fmla="*/ 22 w 28"/>
                <a:gd name="T19" fmla="*/ 12 h 38"/>
                <a:gd name="T20" fmla="*/ 6 w 28"/>
                <a:gd name="T21" fmla="*/ 12 h 38"/>
                <a:gd name="T22" fmla="*/ 6 w 28"/>
                <a:gd name="T23" fmla="*/ 12 h 38"/>
                <a:gd name="T24" fmla="*/ 24 w 28"/>
                <a:gd name="T25" fmla="*/ 34 h 38"/>
                <a:gd name="T26" fmla="*/ 24 w 28"/>
                <a:gd name="T27" fmla="*/ 34 h 38"/>
                <a:gd name="T28" fmla="*/ 18 w 28"/>
                <a:gd name="T29" fmla="*/ 36 h 38"/>
                <a:gd name="T30" fmla="*/ 18 w 28"/>
                <a:gd name="T31" fmla="*/ 36 h 38"/>
                <a:gd name="T32" fmla="*/ 12 w 28"/>
                <a:gd name="T33" fmla="*/ 34 h 38"/>
                <a:gd name="T34" fmla="*/ 8 w 28"/>
                <a:gd name="T35" fmla="*/ 32 h 38"/>
                <a:gd name="T36" fmla="*/ 6 w 28"/>
                <a:gd name="T37" fmla="*/ 28 h 38"/>
                <a:gd name="T38" fmla="*/ 6 w 28"/>
                <a:gd name="T39" fmla="*/ 20 h 38"/>
                <a:gd name="T40" fmla="*/ 6 w 28"/>
                <a:gd name="T41" fmla="*/ 20 h 38"/>
                <a:gd name="T42" fmla="*/ 6 w 28"/>
                <a:gd name="T43" fmla="*/ 16 h 38"/>
                <a:gd name="T44" fmla="*/ 28 w 28"/>
                <a:gd name="T45" fmla="*/ 16 h 38"/>
                <a:gd name="T46" fmla="*/ 28 w 28"/>
                <a:gd name="T47" fmla="*/ 16 h 38"/>
                <a:gd name="T48" fmla="*/ 28 w 28"/>
                <a:gd name="T49" fmla="*/ 12 h 38"/>
                <a:gd name="T50" fmla="*/ 28 w 28"/>
                <a:gd name="T51" fmla="*/ 12 h 38"/>
                <a:gd name="T52" fmla="*/ 26 w 28"/>
                <a:gd name="T53" fmla="*/ 6 h 38"/>
                <a:gd name="T54" fmla="*/ 24 w 28"/>
                <a:gd name="T55" fmla="*/ 4 h 38"/>
                <a:gd name="T56" fmla="*/ 20 w 28"/>
                <a:gd name="T57" fmla="*/ 0 h 38"/>
                <a:gd name="T58" fmla="*/ 16 w 28"/>
                <a:gd name="T59" fmla="*/ 0 h 38"/>
                <a:gd name="T60" fmla="*/ 16 w 28"/>
                <a:gd name="T61" fmla="*/ 0 h 38"/>
                <a:gd name="T62" fmla="*/ 8 w 28"/>
                <a:gd name="T63" fmla="*/ 2 h 38"/>
                <a:gd name="T64" fmla="*/ 4 w 28"/>
                <a:gd name="T65" fmla="*/ 8 h 38"/>
                <a:gd name="T66" fmla="*/ 0 w 28"/>
                <a:gd name="T67" fmla="*/ 14 h 38"/>
                <a:gd name="T68" fmla="*/ 0 w 28"/>
                <a:gd name="T69" fmla="*/ 24 h 38"/>
                <a:gd name="T70" fmla="*/ 0 w 28"/>
                <a:gd name="T71" fmla="*/ 24 h 38"/>
                <a:gd name="T72" fmla="*/ 0 w 28"/>
                <a:gd name="T73" fmla="*/ 30 h 38"/>
                <a:gd name="T74" fmla="*/ 4 w 28"/>
                <a:gd name="T75" fmla="*/ 36 h 38"/>
                <a:gd name="T76" fmla="*/ 8 w 28"/>
                <a:gd name="T77" fmla="*/ 38 h 38"/>
                <a:gd name="T78" fmla="*/ 14 w 28"/>
                <a:gd name="T79" fmla="*/ 38 h 38"/>
                <a:gd name="T80" fmla="*/ 14 w 28"/>
                <a:gd name="T81" fmla="*/ 38 h 38"/>
                <a:gd name="T82" fmla="*/ 22 w 28"/>
                <a:gd name="T83" fmla="*/ 38 h 38"/>
                <a:gd name="T84" fmla="*/ 24 w 28"/>
                <a:gd name="T85" fmla="*/ 34 h 38"/>
                <a:gd name="T86" fmla="*/ 24 w 28"/>
                <a:gd name="T87" fmla="*/ 34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8" h="38">
                  <a:moveTo>
                    <a:pt x="6" y="12"/>
                  </a:moveTo>
                  <a:lnTo>
                    <a:pt x="6" y="12"/>
                  </a:lnTo>
                  <a:lnTo>
                    <a:pt x="10" y="8"/>
                  </a:lnTo>
                  <a:lnTo>
                    <a:pt x="12" y="6"/>
                  </a:lnTo>
                  <a:lnTo>
                    <a:pt x="16" y="4"/>
                  </a:lnTo>
                  <a:lnTo>
                    <a:pt x="16" y="4"/>
                  </a:lnTo>
                  <a:lnTo>
                    <a:pt x="18" y="4"/>
                  </a:lnTo>
                  <a:lnTo>
                    <a:pt x="20" y="6"/>
                  </a:lnTo>
                  <a:lnTo>
                    <a:pt x="22" y="10"/>
                  </a:lnTo>
                  <a:lnTo>
                    <a:pt x="22" y="12"/>
                  </a:lnTo>
                  <a:lnTo>
                    <a:pt x="6" y="12"/>
                  </a:lnTo>
                  <a:lnTo>
                    <a:pt x="6" y="12"/>
                  </a:lnTo>
                  <a:close/>
                  <a:moveTo>
                    <a:pt x="24" y="34"/>
                  </a:moveTo>
                  <a:lnTo>
                    <a:pt x="24" y="34"/>
                  </a:lnTo>
                  <a:lnTo>
                    <a:pt x="18" y="36"/>
                  </a:lnTo>
                  <a:lnTo>
                    <a:pt x="18" y="36"/>
                  </a:lnTo>
                  <a:lnTo>
                    <a:pt x="12" y="34"/>
                  </a:lnTo>
                  <a:lnTo>
                    <a:pt x="8" y="32"/>
                  </a:lnTo>
                  <a:lnTo>
                    <a:pt x="6" y="28"/>
                  </a:lnTo>
                  <a:lnTo>
                    <a:pt x="6" y="20"/>
                  </a:lnTo>
                  <a:lnTo>
                    <a:pt x="6" y="20"/>
                  </a:lnTo>
                  <a:lnTo>
                    <a:pt x="6" y="16"/>
                  </a:lnTo>
                  <a:lnTo>
                    <a:pt x="28" y="16"/>
                  </a:lnTo>
                  <a:lnTo>
                    <a:pt x="28" y="16"/>
                  </a:lnTo>
                  <a:lnTo>
                    <a:pt x="28" y="12"/>
                  </a:lnTo>
                  <a:lnTo>
                    <a:pt x="28" y="12"/>
                  </a:lnTo>
                  <a:lnTo>
                    <a:pt x="26" y="6"/>
                  </a:lnTo>
                  <a:lnTo>
                    <a:pt x="24" y="4"/>
                  </a:lnTo>
                  <a:lnTo>
                    <a:pt x="20" y="0"/>
                  </a:lnTo>
                  <a:lnTo>
                    <a:pt x="16" y="0"/>
                  </a:lnTo>
                  <a:lnTo>
                    <a:pt x="16" y="0"/>
                  </a:lnTo>
                  <a:lnTo>
                    <a:pt x="8" y="2"/>
                  </a:lnTo>
                  <a:lnTo>
                    <a:pt x="4" y="8"/>
                  </a:lnTo>
                  <a:lnTo>
                    <a:pt x="0" y="14"/>
                  </a:lnTo>
                  <a:lnTo>
                    <a:pt x="0" y="24"/>
                  </a:lnTo>
                  <a:lnTo>
                    <a:pt x="0" y="24"/>
                  </a:lnTo>
                  <a:lnTo>
                    <a:pt x="0" y="30"/>
                  </a:lnTo>
                  <a:lnTo>
                    <a:pt x="4" y="36"/>
                  </a:lnTo>
                  <a:lnTo>
                    <a:pt x="8" y="38"/>
                  </a:lnTo>
                  <a:lnTo>
                    <a:pt x="14" y="38"/>
                  </a:lnTo>
                  <a:lnTo>
                    <a:pt x="14" y="38"/>
                  </a:lnTo>
                  <a:lnTo>
                    <a:pt x="22" y="38"/>
                  </a:lnTo>
                  <a:lnTo>
                    <a:pt x="24" y="34"/>
                  </a:lnTo>
                  <a:lnTo>
                    <a:pt x="24" y="34"/>
                  </a:lnTo>
                  <a:close/>
                </a:path>
              </a:pathLst>
            </a:custGeom>
            <a:solidFill>
              <a:srgbClr val="0049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26" name="Freeform 105"/>
            <p:cNvSpPr>
              <a:spLocks/>
            </p:cNvSpPr>
            <p:nvPr/>
          </p:nvSpPr>
          <p:spPr bwMode="auto">
            <a:xfrm>
              <a:off x="9005888" y="1282700"/>
              <a:ext cx="41275" cy="60325"/>
            </a:xfrm>
            <a:custGeom>
              <a:avLst/>
              <a:gdLst>
                <a:gd name="T0" fmla="*/ 8 w 26"/>
                <a:gd name="T1" fmla="*/ 2 h 38"/>
                <a:gd name="T2" fmla="*/ 14 w 26"/>
                <a:gd name="T3" fmla="*/ 2 h 38"/>
                <a:gd name="T4" fmla="*/ 12 w 26"/>
                <a:gd name="T5" fmla="*/ 10 h 38"/>
                <a:gd name="T6" fmla="*/ 12 w 26"/>
                <a:gd name="T7" fmla="*/ 10 h 38"/>
                <a:gd name="T8" fmla="*/ 12 w 26"/>
                <a:gd name="T9" fmla="*/ 10 h 38"/>
                <a:gd name="T10" fmla="*/ 18 w 26"/>
                <a:gd name="T11" fmla="*/ 2 h 38"/>
                <a:gd name="T12" fmla="*/ 20 w 26"/>
                <a:gd name="T13" fmla="*/ 0 h 38"/>
                <a:gd name="T14" fmla="*/ 26 w 26"/>
                <a:gd name="T15" fmla="*/ 0 h 38"/>
                <a:gd name="T16" fmla="*/ 24 w 26"/>
                <a:gd name="T17" fmla="*/ 8 h 38"/>
                <a:gd name="T18" fmla="*/ 22 w 26"/>
                <a:gd name="T19" fmla="*/ 8 h 38"/>
                <a:gd name="T20" fmla="*/ 22 w 26"/>
                <a:gd name="T21" fmla="*/ 8 h 38"/>
                <a:gd name="T22" fmla="*/ 16 w 26"/>
                <a:gd name="T23" fmla="*/ 8 h 38"/>
                <a:gd name="T24" fmla="*/ 12 w 26"/>
                <a:gd name="T25" fmla="*/ 12 h 38"/>
                <a:gd name="T26" fmla="*/ 12 w 26"/>
                <a:gd name="T27" fmla="*/ 16 h 38"/>
                <a:gd name="T28" fmla="*/ 10 w 26"/>
                <a:gd name="T29" fmla="*/ 20 h 38"/>
                <a:gd name="T30" fmla="*/ 6 w 26"/>
                <a:gd name="T31" fmla="*/ 38 h 38"/>
                <a:gd name="T32" fmla="*/ 0 w 26"/>
                <a:gd name="T33" fmla="*/ 38 h 38"/>
                <a:gd name="T34" fmla="*/ 8 w 26"/>
                <a:gd name="T35" fmla="*/ 2 h 38"/>
                <a:gd name="T36" fmla="*/ 8 w 26"/>
                <a:gd name="T37" fmla="*/ 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6" h="38">
                  <a:moveTo>
                    <a:pt x="8" y="2"/>
                  </a:moveTo>
                  <a:lnTo>
                    <a:pt x="14" y="2"/>
                  </a:lnTo>
                  <a:lnTo>
                    <a:pt x="12" y="10"/>
                  </a:lnTo>
                  <a:lnTo>
                    <a:pt x="12" y="10"/>
                  </a:lnTo>
                  <a:lnTo>
                    <a:pt x="12" y="10"/>
                  </a:lnTo>
                  <a:lnTo>
                    <a:pt x="18" y="2"/>
                  </a:lnTo>
                  <a:lnTo>
                    <a:pt x="20" y="0"/>
                  </a:lnTo>
                  <a:lnTo>
                    <a:pt x="26" y="0"/>
                  </a:lnTo>
                  <a:lnTo>
                    <a:pt x="24" y="8"/>
                  </a:lnTo>
                  <a:lnTo>
                    <a:pt x="22" y="8"/>
                  </a:lnTo>
                  <a:lnTo>
                    <a:pt x="22" y="8"/>
                  </a:lnTo>
                  <a:lnTo>
                    <a:pt x="16" y="8"/>
                  </a:lnTo>
                  <a:lnTo>
                    <a:pt x="12" y="12"/>
                  </a:lnTo>
                  <a:lnTo>
                    <a:pt x="12" y="16"/>
                  </a:lnTo>
                  <a:lnTo>
                    <a:pt x="10" y="20"/>
                  </a:lnTo>
                  <a:lnTo>
                    <a:pt x="6" y="38"/>
                  </a:lnTo>
                  <a:lnTo>
                    <a:pt x="0" y="38"/>
                  </a:lnTo>
                  <a:lnTo>
                    <a:pt x="8" y="2"/>
                  </a:lnTo>
                  <a:lnTo>
                    <a:pt x="8" y="2"/>
                  </a:lnTo>
                  <a:close/>
                </a:path>
              </a:pathLst>
            </a:custGeom>
            <a:solidFill>
              <a:srgbClr val="0049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27" name="Freeform 106"/>
            <p:cNvSpPr>
              <a:spLocks/>
            </p:cNvSpPr>
            <p:nvPr/>
          </p:nvSpPr>
          <p:spPr bwMode="auto">
            <a:xfrm>
              <a:off x="9050338" y="1285875"/>
              <a:ext cx="53975" cy="82550"/>
            </a:xfrm>
            <a:custGeom>
              <a:avLst/>
              <a:gdLst>
                <a:gd name="T0" fmla="*/ 8 w 34"/>
                <a:gd name="T1" fmla="*/ 36 h 52"/>
                <a:gd name="T2" fmla="*/ 0 w 34"/>
                <a:gd name="T3" fmla="*/ 0 h 52"/>
                <a:gd name="T4" fmla="*/ 6 w 34"/>
                <a:gd name="T5" fmla="*/ 0 h 52"/>
                <a:gd name="T6" fmla="*/ 12 w 34"/>
                <a:gd name="T7" fmla="*/ 28 h 52"/>
                <a:gd name="T8" fmla="*/ 28 w 34"/>
                <a:gd name="T9" fmla="*/ 0 h 52"/>
                <a:gd name="T10" fmla="*/ 34 w 34"/>
                <a:gd name="T11" fmla="*/ 0 h 52"/>
                <a:gd name="T12" fmla="*/ 6 w 34"/>
                <a:gd name="T13" fmla="*/ 52 h 52"/>
                <a:gd name="T14" fmla="*/ 0 w 34"/>
                <a:gd name="T15" fmla="*/ 52 h 52"/>
                <a:gd name="T16" fmla="*/ 8 w 34"/>
                <a:gd name="T17" fmla="*/ 36 h 52"/>
                <a:gd name="T18" fmla="*/ 8 w 34"/>
                <a:gd name="T19" fmla="*/ 36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4" h="52">
                  <a:moveTo>
                    <a:pt x="8" y="36"/>
                  </a:moveTo>
                  <a:lnTo>
                    <a:pt x="0" y="0"/>
                  </a:lnTo>
                  <a:lnTo>
                    <a:pt x="6" y="0"/>
                  </a:lnTo>
                  <a:lnTo>
                    <a:pt x="12" y="28"/>
                  </a:lnTo>
                  <a:lnTo>
                    <a:pt x="28" y="0"/>
                  </a:lnTo>
                  <a:lnTo>
                    <a:pt x="34" y="0"/>
                  </a:lnTo>
                  <a:lnTo>
                    <a:pt x="6" y="52"/>
                  </a:lnTo>
                  <a:lnTo>
                    <a:pt x="0" y="52"/>
                  </a:lnTo>
                  <a:lnTo>
                    <a:pt x="8" y="36"/>
                  </a:lnTo>
                  <a:lnTo>
                    <a:pt x="8" y="36"/>
                  </a:lnTo>
                  <a:close/>
                </a:path>
              </a:pathLst>
            </a:custGeom>
            <a:solidFill>
              <a:srgbClr val="0049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28" name="Freeform 107"/>
            <p:cNvSpPr>
              <a:spLocks/>
            </p:cNvSpPr>
            <p:nvPr/>
          </p:nvSpPr>
          <p:spPr bwMode="auto">
            <a:xfrm>
              <a:off x="9107488" y="1266825"/>
              <a:ext cx="38100" cy="76200"/>
            </a:xfrm>
            <a:custGeom>
              <a:avLst/>
              <a:gdLst>
                <a:gd name="T0" fmla="*/ 16 w 24"/>
                <a:gd name="T1" fmla="*/ 48 h 48"/>
                <a:gd name="T2" fmla="*/ 16 w 24"/>
                <a:gd name="T3" fmla="*/ 48 h 48"/>
                <a:gd name="T4" fmla="*/ 10 w 24"/>
                <a:gd name="T5" fmla="*/ 48 h 48"/>
                <a:gd name="T6" fmla="*/ 10 w 24"/>
                <a:gd name="T7" fmla="*/ 48 h 48"/>
                <a:gd name="T8" fmla="*/ 6 w 24"/>
                <a:gd name="T9" fmla="*/ 48 h 48"/>
                <a:gd name="T10" fmla="*/ 4 w 24"/>
                <a:gd name="T11" fmla="*/ 46 h 48"/>
                <a:gd name="T12" fmla="*/ 2 w 24"/>
                <a:gd name="T13" fmla="*/ 44 h 48"/>
                <a:gd name="T14" fmla="*/ 2 w 24"/>
                <a:gd name="T15" fmla="*/ 42 h 48"/>
                <a:gd name="T16" fmla="*/ 2 w 24"/>
                <a:gd name="T17" fmla="*/ 42 h 48"/>
                <a:gd name="T18" fmla="*/ 2 w 24"/>
                <a:gd name="T19" fmla="*/ 38 h 48"/>
                <a:gd name="T20" fmla="*/ 6 w 24"/>
                <a:gd name="T21" fmla="*/ 16 h 48"/>
                <a:gd name="T22" fmla="*/ 0 w 24"/>
                <a:gd name="T23" fmla="*/ 16 h 48"/>
                <a:gd name="T24" fmla="*/ 2 w 24"/>
                <a:gd name="T25" fmla="*/ 12 h 48"/>
                <a:gd name="T26" fmla="*/ 8 w 24"/>
                <a:gd name="T27" fmla="*/ 12 h 48"/>
                <a:gd name="T28" fmla="*/ 8 w 24"/>
                <a:gd name="T29" fmla="*/ 2 h 48"/>
                <a:gd name="T30" fmla="*/ 16 w 24"/>
                <a:gd name="T31" fmla="*/ 0 h 48"/>
                <a:gd name="T32" fmla="*/ 12 w 24"/>
                <a:gd name="T33" fmla="*/ 12 h 48"/>
                <a:gd name="T34" fmla="*/ 24 w 24"/>
                <a:gd name="T35" fmla="*/ 12 h 48"/>
                <a:gd name="T36" fmla="*/ 22 w 24"/>
                <a:gd name="T37" fmla="*/ 16 h 48"/>
                <a:gd name="T38" fmla="*/ 12 w 24"/>
                <a:gd name="T39" fmla="*/ 16 h 48"/>
                <a:gd name="T40" fmla="*/ 8 w 24"/>
                <a:gd name="T41" fmla="*/ 32 h 48"/>
                <a:gd name="T42" fmla="*/ 8 w 24"/>
                <a:gd name="T43" fmla="*/ 32 h 48"/>
                <a:gd name="T44" fmla="*/ 8 w 24"/>
                <a:gd name="T45" fmla="*/ 42 h 48"/>
                <a:gd name="T46" fmla="*/ 8 w 24"/>
                <a:gd name="T47" fmla="*/ 42 h 48"/>
                <a:gd name="T48" fmla="*/ 10 w 24"/>
                <a:gd name="T49" fmla="*/ 44 h 48"/>
                <a:gd name="T50" fmla="*/ 12 w 24"/>
                <a:gd name="T51" fmla="*/ 46 h 48"/>
                <a:gd name="T52" fmla="*/ 12 w 24"/>
                <a:gd name="T53" fmla="*/ 46 h 48"/>
                <a:gd name="T54" fmla="*/ 16 w 24"/>
                <a:gd name="T55" fmla="*/ 44 h 48"/>
                <a:gd name="T56" fmla="*/ 16 w 24"/>
                <a:gd name="T57" fmla="*/ 48 h 48"/>
                <a:gd name="T58" fmla="*/ 16 w 24"/>
                <a:gd name="T59" fmla="*/ 48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4" h="48">
                  <a:moveTo>
                    <a:pt x="16" y="48"/>
                  </a:moveTo>
                  <a:lnTo>
                    <a:pt x="16" y="48"/>
                  </a:lnTo>
                  <a:lnTo>
                    <a:pt x="10" y="48"/>
                  </a:lnTo>
                  <a:lnTo>
                    <a:pt x="10" y="48"/>
                  </a:lnTo>
                  <a:lnTo>
                    <a:pt x="6" y="48"/>
                  </a:lnTo>
                  <a:lnTo>
                    <a:pt x="4" y="46"/>
                  </a:lnTo>
                  <a:lnTo>
                    <a:pt x="2" y="44"/>
                  </a:lnTo>
                  <a:lnTo>
                    <a:pt x="2" y="42"/>
                  </a:lnTo>
                  <a:lnTo>
                    <a:pt x="2" y="42"/>
                  </a:lnTo>
                  <a:lnTo>
                    <a:pt x="2" y="38"/>
                  </a:lnTo>
                  <a:lnTo>
                    <a:pt x="6" y="16"/>
                  </a:lnTo>
                  <a:lnTo>
                    <a:pt x="0" y="16"/>
                  </a:lnTo>
                  <a:lnTo>
                    <a:pt x="2" y="12"/>
                  </a:lnTo>
                  <a:lnTo>
                    <a:pt x="8" y="12"/>
                  </a:lnTo>
                  <a:lnTo>
                    <a:pt x="8" y="2"/>
                  </a:lnTo>
                  <a:lnTo>
                    <a:pt x="16" y="0"/>
                  </a:lnTo>
                  <a:lnTo>
                    <a:pt x="12" y="12"/>
                  </a:lnTo>
                  <a:lnTo>
                    <a:pt x="24" y="12"/>
                  </a:lnTo>
                  <a:lnTo>
                    <a:pt x="22" y="16"/>
                  </a:lnTo>
                  <a:lnTo>
                    <a:pt x="12" y="16"/>
                  </a:lnTo>
                  <a:lnTo>
                    <a:pt x="8" y="32"/>
                  </a:lnTo>
                  <a:lnTo>
                    <a:pt x="8" y="32"/>
                  </a:lnTo>
                  <a:lnTo>
                    <a:pt x="8" y="42"/>
                  </a:lnTo>
                  <a:lnTo>
                    <a:pt x="8" y="42"/>
                  </a:lnTo>
                  <a:lnTo>
                    <a:pt x="10" y="44"/>
                  </a:lnTo>
                  <a:lnTo>
                    <a:pt x="12" y="46"/>
                  </a:lnTo>
                  <a:lnTo>
                    <a:pt x="12" y="46"/>
                  </a:lnTo>
                  <a:lnTo>
                    <a:pt x="16" y="44"/>
                  </a:lnTo>
                  <a:lnTo>
                    <a:pt x="16" y="48"/>
                  </a:lnTo>
                  <a:lnTo>
                    <a:pt x="16" y="48"/>
                  </a:lnTo>
                  <a:close/>
                </a:path>
              </a:pathLst>
            </a:custGeom>
            <a:solidFill>
              <a:srgbClr val="0049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29" name="Freeform 108"/>
            <p:cNvSpPr>
              <a:spLocks/>
            </p:cNvSpPr>
            <p:nvPr/>
          </p:nvSpPr>
          <p:spPr bwMode="auto">
            <a:xfrm>
              <a:off x="9145588" y="1257300"/>
              <a:ext cx="50800" cy="85725"/>
            </a:xfrm>
            <a:custGeom>
              <a:avLst/>
              <a:gdLst>
                <a:gd name="T0" fmla="*/ 10 w 32"/>
                <a:gd name="T1" fmla="*/ 0 h 54"/>
                <a:gd name="T2" fmla="*/ 16 w 32"/>
                <a:gd name="T3" fmla="*/ 0 h 54"/>
                <a:gd name="T4" fmla="*/ 12 w 32"/>
                <a:gd name="T5" fmla="*/ 26 h 54"/>
                <a:gd name="T6" fmla="*/ 12 w 32"/>
                <a:gd name="T7" fmla="*/ 26 h 54"/>
                <a:gd name="T8" fmla="*/ 12 w 32"/>
                <a:gd name="T9" fmla="*/ 26 h 54"/>
                <a:gd name="T10" fmla="*/ 16 w 32"/>
                <a:gd name="T11" fmla="*/ 20 h 54"/>
                <a:gd name="T12" fmla="*/ 20 w 32"/>
                <a:gd name="T13" fmla="*/ 18 h 54"/>
                <a:gd name="T14" fmla="*/ 26 w 32"/>
                <a:gd name="T15" fmla="*/ 16 h 54"/>
                <a:gd name="T16" fmla="*/ 26 w 32"/>
                <a:gd name="T17" fmla="*/ 16 h 54"/>
                <a:gd name="T18" fmla="*/ 28 w 32"/>
                <a:gd name="T19" fmla="*/ 16 h 54"/>
                <a:gd name="T20" fmla="*/ 32 w 32"/>
                <a:gd name="T21" fmla="*/ 18 h 54"/>
                <a:gd name="T22" fmla="*/ 32 w 32"/>
                <a:gd name="T23" fmla="*/ 24 h 54"/>
                <a:gd name="T24" fmla="*/ 32 w 32"/>
                <a:gd name="T25" fmla="*/ 24 h 54"/>
                <a:gd name="T26" fmla="*/ 32 w 32"/>
                <a:gd name="T27" fmla="*/ 28 h 54"/>
                <a:gd name="T28" fmla="*/ 28 w 32"/>
                <a:gd name="T29" fmla="*/ 54 h 54"/>
                <a:gd name="T30" fmla="*/ 22 w 32"/>
                <a:gd name="T31" fmla="*/ 54 h 54"/>
                <a:gd name="T32" fmla="*/ 26 w 32"/>
                <a:gd name="T33" fmla="*/ 32 h 54"/>
                <a:gd name="T34" fmla="*/ 26 w 32"/>
                <a:gd name="T35" fmla="*/ 32 h 54"/>
                <a:gd name="T36" fmla="*/ 28 w 32"/>
                <a:gd name="T37" fmla="*/ 26 h 54"/>
                <a:gd name="T38" fmla="*/ 28 w 32"/>
                <a:gd name="T39" fmla="*/ 26 h 54"/>
                <a:gd name="T40" fmla="*/ 26 w 32"/>
                <a:gd name="T41" fmla="*/ 22 h 54"/>
                <a:gd name="T42" fmla="*/ 24 w 32"/>
                <a:gd name="T43" fmla="*/ 22 h 54"/>
                <a:gd name="T44" fmla="*/ 24 w 32"/>
                <a:gd name="T45" fmla="*/ 22 h 54"/>
                <a:gd name="T46" fmla="*/ 18 w 32"/>
                <a:gd name="T47" fmla="*/ 24 h 54"/>
                <a:gd name="T48" fmla="*/ 14 w 32"/>
                <a:gd name="T49" fmla="*/ 28 h 54"/>
                <a:gd name="T50" fmla="*/ 10 w 32"/>
                <a:gd name="T51" fmla="*/ 34 h 54"/>
                <a:gd name="T52" fmla="*/ 10 w 32"/>
                <a:gd name="T53" fmla="*/ 38 h 54"/>
                <a:gd name="T54" fmla="*/ 6 w 32"/>
                <a:gd name="T55" fmla="*/ 54 h 54"/>
                <a:gd name="T56" fmla="*/ 0 w 32"/>
                <a:gd name="T57" fmla="*/ 54 h 54"/>
                <a:gd name="T58" fmla="*/ 10 w 32"/>
                <a:gd name="T59" fmla="*/ 0 h 54"/>
                <a:gd name="T60" fmla="*/ 10 w 32"/>
                <a:gd name="T61"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32" h="54">
                  <a:moveTo>
                    <a:pt x="10" y="0"/>
                  </a:moveTo>
                  <a:lnTo>
                    <a:pt x="16" y="0"/>
                  </a:lnTo>
                  <a:lnTo>
                    <a:pt x="12" y="26"/>
                  </a:lnTo>
                  <a:lnTo>
                    <a:pt x="12" y="26"/>
                  </a:lnTo>
                  <a:lnTo>
                    <a:pt x="12" y="26"/>
                  </a:lnTo>
                  <a:lnTo>
                    <a:pt x="16" y="20"/>
                  </a:lnTo>
                  <a:lnTo>
                    <a:pt x="20" y="18"/>
                  </a:lnTo>
                  <a:lnTo>
                    <a:pt x="26" y="16"/>
                  </a:lnTo>
                  <a:lnTo>
                    <a:pt x="26" y="16"/>
                  </a:lnTo>
                  <a:lnTo>
                    <a:pt x="28" y="16"/>
                  </a:lnTo>
                  <a:lnTo>
                    <a:pt x="32" y="18"/>
                  </a:lnTo>
                  <a:lnTo>
                    <a:pt x="32" y="24"/>
                  </a:lnTo>
                  <a:lnTo>
                    <a:pt x="32" y="24"/>
                  </a:lnTo>
                  <a:lnTo>
                    <a:pt x="32" y="28"/>
                  </a:lnTo>
                  <a:lnTo>
                    <a:pt x="28" y="54"/>
                  </a:lnTo>
                  <a:lnTo>
                    <a:pt x="22" y="54"/>
                  </a:lnTo>
                  <a:lnTo>
                    <a:pt x="26" y="32"/>
                  </a:lnTo>
                  <a:lnTo>
                    <a:pt x="26" y="32"/>
                  </a:lnTo>
                  <a:lnTo>
                    <a:pt x="28" y="26"/>
                  </a:lnTo>
                  <a:lnTo>
                    <a:pt x="28" y="26"/>
                  </a:lnTo>
                  <a:lnTo>
                    <a:pt x="26" y="22"/>
                  </a:lnTo>
                  <a:lnTo>
                    <a:pt x="24" y="22"/>
                  </a:lnTo>
                  <a:lnTo>
                    <a:pt x="24" y="22"/>
                  </a:lnTo>
                  <a:lnTo>
                    <a:pt x="18" y="24"/>
                  </a:lnTo>
                  <a:lnTo>
                    <a:pt x="14" y="28"/>
                  </a:lnTo>
                  <a:lnTo>
                    <a:pt x="10" y="34"/>
                  </a:lnTo>
                  <a:lnTo>
                    <a:pt x="10" y="38"/>
                  </a:lnTo>
                  <a:lnTo>
                    <a:pt x="6" y="54"/>
                  </a:lnTo>
                  <a:lnTo>
                    <a:pt x="0" y="54"/>
                  </a:lnTo>
                  <a:lnTo>
                    <a:pt x="10" y="0"/>
                  </a:lnTo>
                  <a:lnTo>
                    <a:pt x="10" y="0"/>
                  </a:lnTo>
                  <a:close/>
                </a:path>
              </a:pathLst>
            </a:custGeom>
            <a:solidFill>
              <a:srgbClr val="0049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30" name="Freeform 109"/>
            <p:cNvSpPr>
              <a:spLocks noEditPoints="1"/>
            </p:cNvSpPr>
            <p:nvPr/>
          </p:nvSpPr>
          <p:spPr bwMode="auto">
            <a:xfrm>
              <a:off x="9212263" y="1257300"/>
              <a:ext cx="25400" cy="85725"/>
            </a:xfrm>
            <a:custGeom>
              <a:avLst/>
              <a:gdLst>
                <a:gd name="T0" fmla="*/ 6 w 16"/>
                <a:gd name="T1" fmla="*/ 18 h 54"/>
                <a:gd name="T2" fmla="*/ 12 w 16"/>
                <a:gd name="T3" fmla="*/ 18 h 54"/>
                <a:gd name="T4" fmla="*/ 4 w 16"/>
                <a:gd name="T5" fmla="*/ 54 h 54"/>
                <a:gd name="T6" fmla="*/ 0 w 16"/>
                <a:gd name="T7" fmla="*/ 54 h 54"/>
                <a:gd name="T8" fmla="*/ 6 w 16"/>
                <a:gd name="T9" fmla="*/ 18 h 54"/>
                <a:gd name="T10" fmla="*/ 6 w 16"/>
                <a:gd name="T11" fmla="*/ 18 h 54"/>
                <a:gd name="T12" fmla="*/ 8 w 16"/>
                <a:gd name="T13" fmla="*/ 0 h 54"/>
                <a:gd name="T14" fmla="*/ 16 w 16"/>
                <a:gd name="T15" fmla="*/ 0 h 54"/>
                <a:gd name="T16" fmla="*/ 14 w 16"/>
                <a:gd name="T17" fmla="*/ 8 h 54"/>
                <a:gd name="T18" fmla="*/ 8 w 16"/>
                <a:gd name="T19" fmla="*/ 8 h 54"/>
                <a:gd name="T20" fmla="*/ 8 w 16"/>
                <a:gd name="T21" fmla="*/ 0 h 54"/>
                <a:gd name="T22" fmla="*/ 8 w 16"/>
                <a:gd name="T23"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 h="54">
                  <a:moveTo>
                    <a:pt x="6" y="18"/>
                  </a:moveTo>
                  <a:lnTo>
                    <a:pt x="12" y="18"/>
                  </a:lnTo>
                  <a:lnTo>
                    <a:pt x="4" y="54"/>
                  </a:lnTo>
                  <a:lnTo>
                    <a:pt x="0" y="54"/>
                  </a:lnTo>
                  <a:lnTo>
                    <a:pt x="6" y="18"/>
                  </a:lnTo>
                  <a:lnTo>
                    <a:pt x="6" y="18"/>
                  </a:lnTo>
                  <a:close/>
                  <a:moveTo>
                    <a:pt x="8" y="0"/>
                  </a:moveTo>
                  <a:lnTo>
                    <a:pt x="16" y="0"/>
                  </a:lnTo>
                  <a:lnTo>
                    <a:pt x="14" y="8"/>
                  </a:lnTo>
                  <a:lnTo>
                    <a:pt x="8" y="8"/>
                  </a:lnTo>
                  <a:lnTo>
                    <a:pt x="8" y="0"/>
                  </a:lnTo>
                  <a:lnTo>
                    <a:pt x="8" y="0"/>
                  </a:lnTo>
                  <a:close/>
                </a:path>
              </a:pathLst>
            </a:custGeom>
            <a:solidFill>
              <a:srgbClr val="0049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31" name="Freeform 110"/>
            <p:cNvSpPr>
              <a:spLocks/>
            </p:cNvSpPr>
            <p:nvPr/>
          </p:nvSpPr>
          <p:spPr bwMode="auto">
            <a:xfrm>
              <a:off x="9240838" y="1282700"/>
              <a:ext cx="50800" cy="60325"/>
            </a:xfrm>
            <a:custGeom>
              <a:avLst/>
              <a:gdLst>
                <a:gd name="T0" fmla="*/ 6 w 32"/>
                <a:gd name="T1" fmla="*/ 2 h 38"/>
                <a:gd name="T2" fmla="*/ 12 w 32"/>
                <a:gd name="T3" fmla="*/ 2 h 38"/>
                <a:gd name="T4" fmla="*/ 10 w 32"/>
                <a:gd name="T5" fmla="*/ 10 h 38"/>
                <a:gd name="T6" fmla="*/ 10 w 32"/>
                <a:gd name="T7" fmla="*/ 10 h 38"/>
                <a:gd name="T8" fmla="*/ 10 w 32"/>
                <a:gd name="T9" fmla="*/ 10 h 38"/>
                <a:gd name="T10" fmla="*/ 16 w 32"/>
                <a:gd name="T11" fmla="*/ 4 h 38"/>
                <a:gd name="T12" fmla="*/ 20 w 32"/>
                <a:gd name="T13" fmla="*/ 2 h 38"/>
                <a:gd name="T14" fmla="*/ 24 w 32"/>
                <a:gd name="T15" fmla="*/ 0 h 38"/>
                <a:gd name="T16" fmla="*/ 24 w 32"/>
                <a:gd name="T17" fmla="*/ 0 h 38"/>
                <a:gd name="T18" fmla="*/ 28 w 32"/>
                <a:gd name="T19" fmla="*/ 0 h 38"/>
                <a:gd name="T20" fmla="*/ 30 w 32"/>
                <a:gd name="T21" fmla="*/ 2 h 38"/>
                <a:gd name="T22" fmla="*/ 32 w 32"/>
                <a:gd name="T23" fmla="*/ 8 h 38"/>
                <a:gd name="T24" fmla="*/ 32 w 32"/>
                <a:gd name="T25" fmla="*/ 8 h 38"/>
                <a:gd name="T26" fmla="*/ 32 w 32"/>
                <a:gd name="T27" fmla="*/ 12 h 38"/>
                <a:gd name="T28" fmla="*/ 28 w 32"/>
                <a:gd name="T29" fmla="*/ 38 h 38"/>
                <a:gd name="T30" fmla="*/ 20 w 32"/>
                <a:gd name="T31" fmla="*/ 38 h 38"/>
                <a:gd name="T32" fmla="*/ 26 w 32"/>
                <a:gd name="T33" fmla="*/ 16 h 38"/>
                <a:gd name="T34" fmla="*/ 26 w 32"/>
                <a:gd name="T35" fmla="*/ 16 h 38"/>
                <a:gd name="T36" fmla="*/ 26 w 32"/>
                <a:gd name="T37" fmla="*/ 10 h 38"/>
                <a:gd name="T38" fmla="*/ 26 w 32"/>
                <a:gd name="T39" fmla="*/ 10 h 38"/>
                <a:gd name="T40" fmla="*/ 26 w 32"/>
                <a:gd name="T41" fmla="*/ 6 h 38"/>
                <a:gd name="T42" fmla="*/ 22 w 32"/>
                <a:gd name="T43" fmla="*/ 6 h 38"/>
                <a:gd name="T44" fmla="*/ 22 w 32"/>
                <a:gd name="T45" fmla="*/ 6 h 38"/>
                <a:gd name="T46" fmla="*/ 16 w 32"/>
                <a:gd name="T47" fmla="*/ 8 h 38"/>
                <a:gd name="T48" fmla="*/ 12 w 32"/>
                <a:gd name="T49" fmla="*/ 12 h 38"/>
                <a:gd name="T50" fmla="*/ 8 w 32"/>
                <a:gd name="T51" fmla="*/ 22 h 38"/>
                <a:gd name="T52" fmla="*/ 6 w 32"/>
                <a:gd name="T53" fmla="*/ 38 h 38"/>
                <a:gd name="T54" fmla="*/ 0 w 32"/>
                <a:gd name="T55" fmla="*/ 38 h 38"/>
                <a:gd name="T56" fmla="*/ 6 w 32"/>
                <a:gd name="T57" fmla="*/ 2 h 38"/>
                <a:gd name="T58" fmla="*/ 6 w 32"/>
                <a:gd name="T59" fmla="*/ 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2" h="38">
                  <a:moveTo>
                    <a:pt x="6" y="2"/>
                  </a:moveTo>
                  <a:lnTo>
                    <a:pt x="12" y="2"/>
                  </a:lnTo>
                  <a:lnTo>
                    <a:pt x="10" y="10"/>
                  </a:lnTo>
                  <a:lnTo>
                    <a:pt x="10" y="10"/>
                  </a:lnTo>
                  <a:lnTo>
                    <a:pt x="10" y="10"/>
                  </a:lnTo>
                  <a:lnTo>
                    <a:pt x="16" y="4"/>
                  </a:lnTo>
                  <a:lnTo>
                    <a:pt x="20" y="2"/>
                  </a:lnTo>
                  <a:lnTo>
                    <a:pt x="24" y="0"/>
                  </a:lnTo>
                  <a:lnTo>
                    <a:pt x="24" y="0"/>
                  </a:lnTo>
                  <a:lnTo>
                    <a:pt x="28" y="0"/>
                  </a:lnTo>
                  <a:lnTo>
                    <a:pt x="30" y="2"/>
                  </a:lnTo>
                  <a:lnTo>
                    <a:pt x="32" y="8"/>
                  </a:lnTo>
                  <a:lnTo>
                    <a:pt x="32" y="8"/>
                  </a:lnTo>
                  <a:lnTo>
                    <a:pt x="32" y="12"/>
                  </a:lnTo>
                  <a:lnTo>
                    <a:pt x="28" y="38"/>
                  </a:lnTo>
                  <a:lnTo>
                    <a:pt x="20" y="38"/>
                  </a:lnTo>
                  <a:lnTo>
                    <a:pt x="26" y="16"/>
                  </a:lnTo>
                  <a:lnTo>
                    <a:pt x="26" y="16"/>
                  </a:lnTo>
                  <a:lnTo>
                    <a:pt x="26" y="10"/>
                  </a:lnTo>
                  <a:lnTo>
                    <a:pt x="26" y="10"/>
                  </a:lnTo>
                  <a:lnTo>
                    <a:pt x="26" y="6"/>
                  </a:lnTo>
                  <a:lnTo>
                    <a:pt x="22" y="6"/>
                  </a:lnTo>
                  <a:lnTo>
                    <a:pt x="22" y="6"/>
                  </a:lnTo>
                  <a:lnTo>
                    <a:pt x="16" y="8"/>
                  </a:lnTo>
                  <a:lnTo>
                    <a:pt x="12" y="12"/>
                  </a:lnTo>
                  <a:lnTo>
                    <a:pt x="8" y="22"/>
                  </a:lnTo>
                  <a:lnTo>
                    <a:pt x="6" y="38"/>
                  </a:lnTo>
                  <a:lnTo>
                    <a:pt x="0" y="38"/>
                  </a:lnTo>
                  <a:lnTo>
                    <a:pt x="6" y="2"/>
                  </a:lnTo>
                  <a:lnTo>
                    <a:pt x="6" y="2"/>
                  </a:lnTo>
                  <a:close/>
                </a:path>
              </a:pathLst>
            </a:custGeom>
            <a:solidFill>
              <a:srgbClr val="0049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32" name="Freeform 111"/>
            <p:cNvSpPr>
              <a:spLocks noEditPoints="1"/>
            </p:cNvSpPr>
            <p:nvPr/>
          </p:nvSpPr>
          <p:spPr bwMode="auto">
            <a:xfrm>
              <a:off x="9297988" y="1282700"/>
              <a:ext cx="60325" cy="85725"/>
            </a:xfrm>
            <a:custGeom>
              <a:avLst/>
              <a:gdLst>
                <a:gd name="T0" fmla="*/ 10 w 38"/>
                <a:gd name="T1" fmla="*/ 24 h 54"/>
                <a:gd name="T2" fmla="*/ 10 w 38"/>
                <a:gd name="T3" fmla="*/ 24 h 54"/>
                <a:gd name="T4" fmla="*/ 12 w 38"/>
                <a:gd name="T5" fmla="*/ 18 h 54"/>
                <a:gd name="T6" fmla="*/ 14 w 38"/>
                <a:gd name="T7" fmla="*/ 12 h 54"/>
                <a:gd name="T8" fmla="*/ 16 w 38"/>
                <a:gd name="T9" fmla="*/ 6 h 54"/>
                <a:gd name="T10" fmla="*/ 20 w 38"/>
                <a:gd name="T11" fmla="*/ 4 h 54"/>
                <a:gd name="T12" fmla="*/ 22 w 38"/>
                <a:gd name="T13" fmla="*/ 4 h 54"/>
                <a:gd name="T14" fmla="*/ 22 w 38"/>
                <a:gd name="T15" fmla="*/ 4 h 54"/>
                <a:gd name="T16" fmla="*/ 26 w 38"/>
                <a:gd name="T17" fmla="*/ 6 h 54"/>
                <a:gd name="T18" fmla="*/ 28 w 38"/>
                <a:gd name="T19" fmla="*/ 8 h 54"/>
                <a:gd name="T20" fmla="*/ 28 w 38"/>
                <a:gd name="T21" fmla="*/ 16 h 54"/>
                <a:gd name="T22" fmla="*/ 28 w 38"/>
                <a:gd name="T23" fmla="*/ 16 h 54"/>
                <a:gd name="T24" fmla="*/ 28 w 38"/>
                <a:gd name="T25" fmla="*/ 20 h 54"/>
                <a:gd name="T26" fmla="*/ 26 w 38"/>
                <a:gd name="T27" fmla="*/ 28 h 54"/>
                <a:gd name="T28" fmla="*/ 22 w 38"/>
                <a:gd name="T29" fmla="*/ 32 h 54"/>
                <a:gd name="T30" fmla="*/ 16 w 38"/>
                <a:gd name="T31" fmla="*/ 34 h 54"/>
                <a:gd name="T32" fmla="*/ 16 w 38"/>
                <a:gd name="T33" fmla="*/ 34 h 54"/>
                <a:gd name="T34" fmla="*/ 14 w 38"/>
                <a:gd name="T35" fmla="*/ 34 h 54"/>
                <a:gd name="T36" fmla="*/ 12 w 38"/>
                <a:gd name="T37" fmla="*/ 32 h 54"/>
                <a:gd name="T38" fmla="*/ 10 w 38"/>
                <a:gd name="T39" fmla="*/ 24 h 54"/>
                <a:gd name="T40" fmla="*/ 10 w 38"/>
                <a:gd name="T41" fmla="*/ 24 h 54"/>
                <a:gd name="T42" fmla="*/ 38 w 38"/>
                <a:gd name="T43" fmla="*/ 2 h 54"/>
                <a:gd name="T44" fmla="*/ 32 w 38"/>
                <a:gd name="T45" fmla="*/ 2 h 54"/>
                <a:gd name="T46" fmla="*/ 30 w 38"/>
                <a:gd name="T47" fmla="*/ 8 h 54"/>
                <a:gd name="T48" fmla="*/ 30 w 38"/>
                <a:gd name="T49" fmla="*/ 8 h 54"/>
                <a:gd name="T50" fmla="*/ 30 w 38"/>
                <a:gd name="T51" fmla="*/ 8 h 54"/>
                <a:gd name="T52" fmla="*/ 28 w 38"/>
                <a:gd name="T53" fmla="*/ 2 h 54"/>
                <a:gd name="T54" fmla="*/ 26 w 38"/>
                <a:gd name="T55" fmla="*/ 0 h 54"/>
                <a:gd name="T56" fmla="*/ 22 w 38"/>
                <a:gd name="T57" fmla="*/ 0 h 54"/>
                <a:gd name="T58" fmla="*/ 22 w 38"/>
                <a:gd name="T59" fmla="*/ 0 h 54"/>
                <a:gd name="T60" fmla="*/ 16 w 38"/>
                <a:gd name="T61" fmla="*/ 0 h 54"/>
                <a:gd name="T62" fmla="*/ 14 w 38"/>
                <a:gd name="T63" fmla="*/ 2 h 54"/>
                <a:gd name="T64" fmla="*/ 8 w 38"/>
                <a:gd name="T65" fmla="*/ 8 h 54"/>
                <a:gd name="T66" fmla="*/ 6 w 38"/>
                <a:gd name="T67" fmla="*/ 16 h 54"/>
                <a:gd name="T68" fmla="*/ 4 w 38"/>
                <a:gd name="T69" fmla="*/ 26 h 54"/>
                <a:gd name="T70" fmla="*/ 4 w 38"/>
                <a:gd name="T71" fmla="*/ 26 h 54"/>
                <a:gd name="T72" fmla="*/ 6 w 38"/>
                <a:gd name="T73" fmla="*/ 30 h 54"/>
                <a:gd name="T74" fmla="*/ 8 w 38"/>
                <a:gd name="T75" fmla="*/ 34 h 54"/>
                <a:gd name="T76" fmla="*/ 10 w 38"/>
                <a:gd name="T77" fmla="*/ 36 h 54"/>
                <a:gd name="T78" fmla="*/ 14 w 38"/>
                <a:gd name="T79" fmla="*/ 38 h 54"/>
                <a:gd name="T80" fmla="*/ 14 w 38"/>
                <a:gd name="T81" fmla="*/ 38 h 54"/>
                <a:gd name="T82" fmla="*/ 18 w 38"/>
                <a:gd name="T83" fmla="*/ 38 h 54"/>
                <a:gd name="T84" fmla="*/ 22 w 38"/>
                <a:gd name="T85" fmla="*/ 36 h 54"/>
                <a:gd name="T86" fmla="*/ 26 w 38"/>
                <a:gd name="T87" fmla="*/ 32 h 54"/>
                <a:gd name="T88" fmla="*/ 26 w 38"/>
                <a:gd name="T89" fmla="*/ 32 h 54"/>
                <a:gd name="T90" fmla="*/ 24 w 38"/>
                <a:gd name="T91" fmla="*/ 36 h 54"/>
                <a:gd name="T92" fmla="*/ 24 w 38"/>
                <a:gd name="T93" fmla="*/ 36 h 54"/>
                <a:gd name="T94" fmla="*/ 22 w 38"/>
                <a:gd name="T95" fmla="*/ 46 h 54"/>
                <a:gd name="T96" fmla="*/ 18 w 38"/>
                <a:gd name="T97" fmla="*/ 50 h 54"/>
                <a:gd name="T98" fmla="*/ 14 w 38"/>
                <a:gd name="T99" fmla="*/ 52 h 54"/>
                <a:gd name="T100" fmla="*/ 14 w 38"/>
                <a:gd name="T101" fmla="*/ 52 h 54"/>
                <a:gd name="T102" fmla="*/ 6 w 38"/>
                <a:gd name="T103" fmla="*/ 50 h 54"/>
                <a:gd name="T104" fmla="*/ 2 w 38"/>
                <a:gd name="T105" fmla="*/ 48 h 54"/>
                <a:gd name="T106" fmla="*/ 0 w 38"/>
                <a:gd name="T107" fmla="*/ 54 h 54"/>
                <a:gd name="T108" fmla="*/ 0 w 38"/>
                <a:gd name="T109" fmla="*/ 54 h 54"/>
                <a:gd name="T110" fmla="*/ 12 w 38"/>
                <a:gd name="T111" fmla="*/ 54 h 54"/>
                <a:gd name="T112" fmla="*/ 12 w 38"/>
                <a:gd name="T113" fmla="*/ 54 h 54"/>
                <a:gd name="T114" fmla="*/ 20 w 38"/>
                <a:gd name="T115" fmla="*/ 52 h 54"/>
                <a:gd name="T116" fmla="*/ 26 w 38"/>
                <a:gd name="T117" fmla="*/ 48 h 54"/>
                <a:gd name="T118" fmla="*/ 30 w 38"/>
                <a:gd name="T119" fmla="*/ 42 h 54"/>
                <a:gd name="T120" fmla="*/ 30 w 38"/>
                <a:gd name="T121" fmla="*/ 36 h 54"/>
                <a:gd name="T122" fmla="*/ 38 w 38"/>
                <a:gd name="T123" fmla="*/ 2 h 54"/>
                <a:gd name="T124" fmla="*/ 38 w 38"/>
                <a:gd name="T125" fmla="*/ 2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8" h="54">
                  <a:moveTo>
                    <a:pt x="10" y="24"/>
                  </a:moveTo>
                  <a:lnTo>
                    <a:pt x="10" y="24"/>
                  </a:lnTo>
                  <a:lnTo>
                    <a:pt x="12" y="18"/>
                  </a:lnTo>
                  <a:lnTo>
                    <a:pt x="14" y="12"/>
                  </a:lnTo>
                  <a:lnTo>
                    <a:pt x="16" y="6"/>
                  </a:lnTo>
                  <a:lnTo>
                    <a:pt x="20" y="4"/>
                  </a:lnTo>
                  <a:lnTo>
                    <a:pt x="22" y="4"/>
                  </a:lnTo>
                  <a:lnTo>
                    <a:pt x="22" y="4"/>
                  </a:lnTo>
                  <a:lnTo>
                    <a:pt x="26" y="6"/>
                  </a:lnTo>
                  <a:lnTo>
                    <a:pt x="28" y="8"/>
                  </a:lnTo>
                  <a:lnTo>
                    <a:pt x="28" y="16"/>
                  </a:lnTo>
                  <a:lnTo>
                    <a:pt x="28" y="16"/>
                  </a:lnTo>
                  <a:lnTo>
                    <a:pt x="28" y="20"/>
                  </a:lnTo>
                  <a:lnTo>
                    <a:pt x="26" y="28"/>
                  </a:lnTo>
                  <a:lnTo>
                    <a:pt x="22" y="32"/>
                  </a:lnTo>
                  <a:lnTo>
                    <a:pt x="16" y="34"/>
                  </a:lnTo>
                  <a:lnTo>
                    <a:pt x="16" y="34"/>
                  </a:lnTo>
                  <a:lnTo>
                    <a:pt x="14" y="34"/>
                  </a:lnTo>
                  <a:lnTo>
                    <a:pt x="12" y="32"/>
                  </a:lnTo>
                  <a:lnTo>
                    <a:pt x="10" y="24"/>
                  </a:lnTo>
                  <a:lnTo>
                    <a:pt x="10" y="24"/>
                  </a:lnTo>
                  <a:close/>
                  <a:moveTo>
                    <a:pt x="38" y="2"/>
                  </a:moveTo>
                  <a:lnTo>
                    <a:pt x="32" y="2"/>
                  </a:lnTo>
                  <a:lnTo>
                    <a:pt x="30" y="8"/>
                  </a:lnTo>
                  <a:lnTo>
                    <a:pt x="30" y="8"/>
                  </a:lnTo>
                  <a:lnTo>
                    <a:pt x="30" y="8"/>
                  </a:lnTo>
                  <a:lnTo>
                    <a:pt x="28" y="2"/>
                  </a:lnTo>
                  <a:lnTo>
                    <a:pt x="26" y="0"/>
                  </a:lnTo>
                  <a:lnTo>
                    <a:pt x="22" y="0"/>
                  </a:lnTo>
                  <a:lnTo>
                    <a:pt x="22" y="0"/>
                  </a:lnTo>
                  <a:lnTo>
                    <a:pt x="16" y="0"/>
                  </a:lnTo>
                  <a:lnTo>
                    <a:pt x="14" y="2"/>
                  </a:lnTo>
                  <a:lnTo>
                    <a:pt x="8" y="8"/>
                  </a:lnTo>
                  <a:lnTo>
                    <a:pt x="6" y="16"/>
                  </a:lnTo>
                  <a:lnTo>
                    <a:pt x="4" y="26"/>
                  </a:lnTo>
                  <a:lnTo>
                    <a:pt x="4" y="26"/>
                  </a:lnTo>
                  <a:lnTo>
                    <a:pt x="6" y="30"/>
                  </a:lnTo>
                  <a:lnTo>
                    <a:pt x="8" y="34"/>
                  </a:lnTo>
                  <a:lnTo>
                    <a:pt x="10" y="36"/>
                  </a:lnTo>
                  <a:lnTo>
                    <a:pt x="14" y="38"/>
                  </a:lnTo>
                  <a:lnTo>
                    <a:pt x="14" y="38"/>
                  </a:lnTo>
                  <a:lnTo>
                    <a:pt x="18" y="38"/>
                  </a:lnTo>
                  <a:lnTo>
                    <a:pt x="22" y="36"/>
                  </a:lnTo>
                  <a:lnTo>
                    <a:pt x="26" y="32"/>
                  </a:lnTo>
                  <a:lnTo>
                    <a:pt x="26" y="32"/>
                  </a:lnTo>
                  <a:lnTo>
                    <a:pt x="24" y="36"/>
                  </a:lnTo>
                  <a:lnTo>
                    <a:pt x="24" y="36"/>
                  </a:lnTo>
                  <a:lnTo>
                    <a:pt x="22" y="46"/>
                  </a:lnTo>
                  <a:lnTo>
                    <a:pt x="18" y="50"/>
                  </a:lnTo>
                  <a:lnTo>
                    <a:pt x="14" y="52"/>
                  </a:lnTo>
                  <a:lnTo>
                    <a:pt x="14" y="52"/>
                  </a:lnTo>
                  <a:lnTo>
                    <a:pt x="6" y="50"/>
                  </a:lnTo>
                  <a:lnTo>
                    <a:pt x="2" y="48"/>
                  </a:lnTo>
                  <a:lnTo>
                    <a:pt x="0" y="54"/>
                  </a:lnTo>
                  <a:lnTo>
                    <a:pt x="0" y="54"/>
                  </a:lnTo>
                  <a:lnTo>
                    <a:pt x="12" y="54"/>
                  </a:lnTo>
                  <a:lnTo>
                    <a:pt x="12" y="54"/>
                  </a:lnTo>
                  <a:lnTo>
                    <a:pt x="20" y="52"/>
                  </a:lnTo>
                  <a:lnTo>
                    <a:pt x="26" y="48"/>
                  </a:lnTo>
                  <a:lnTo>
                    <a:pt x="30" y="42"/>
                  </a:lnTo>
                  <a:lnTo>
                    <a:pt x="30" y="36"/>
                  </a:lnTo>
                  <a:lnTo>
                    <a:pt x="38" y="2"/>
                  </a:lnTo>
                  <a:lnTo>
                    <a:pt x="38" y="2"/>
                  </a:lnTo>
                  <a:close/>
                </a:path>
              </a:pathLst>
            </a:custGeom>
            <a:solidFill>
              <a:srgbClr val="0049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33" name="Freeform 112"/>
            <p:cNvSpPr>
              <a:spLocks/>
            </p:cNvSpPr>
            <p:nvPr/>
          </p:nvSpPr>
          <p:spPr bwMode="auto">
            <a:xfrm>
              <a:off x="9405938" y="1257300"/>
              <a:ext cx="63500" cy="85725"/>
            </a:xfrm>
            <a:custGeom>
              <a:avLst/>
              <a:gdLst>
                <a:gd name="T0" fmla="*/ 12 w 40"/>
                <a:gd name="T1" fmla="*/ 30 h 54"/>
                <a:gd name="T2" fmla="*/ 0 w 40"/>
                <a:gd name="T3" fmla="*/ 0 h 54"/>
                <a:gd name="T4" fmla="*/ 8 w 40"/>
                <a:gd name="T5" fmla="*/ 0 h 54"/>
                <a:gd name="T6" fmla="*/ 16 w 40"/>
                <a:gd name="T7" fmla="*/ 24 h 54"/>
                <a:gd name="T8" fmla="*/ 34 w 40"/>
                <a:gd name="T9" fmla="*/ 0 h 54"/>
                <a:gd name="T10" fmla="*/ 40 w 40"/>
                <a:gd name="T11" fmla="*/ 0 h 54"/>
                <a:gd name="T12" fmla="*/ 18 w 40"/>
                <a:gd name="T13" fmla="*/ 30 h 54"/>
                <a:gd name="T14" fmla="*/ 12 w 40"/>
                <a:gd name="T15" fmla="*/ 54 h 54"/>
                <a:gd name="T16" fmla="*/ 6 w 40"/>
                <a:gd name="T17" fmla="*/ 54 h 54"/>
                <a:gd name="T18" fmla="*/ 12 w 40"/>
                <a:gd name="T19" fmla="*/ 30 h 54"/>
                <a:gd name="T20" fmla="*/ 12 w 40"/>
                <a:gd name="T21" fmla="*/ 3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0" h="54">
                  <a:moveTo>
                    <a:pt x="12" y="30"/>
                  </a:moveTo>
                  <a:lnTo>
                    <a:pt x="0" y="0"/>
                  </a:lnTo>
                  <a:lnTo>
                    <a:pt x="8" y="0"/>
                  </a:lnTo>
                  <a:lnTo>
                    <a:pt x="16" y="24"/>
                  </a:lnTo>
                  <a:lnTo>
                    <a:pt x="34" y="0"/>
                  </a:lnTo>
                  <a:lnTo>
                    <a:pt x="40" y="0"/>
                  </a:lnTo>
                  <a:lnTo>
                    <a:pt x="18" y="30"/>
                  </a:lnTo>
                  <a:lnTo>
                    <a:pt x="12" y="54"/>
                  </a:lnTo>
                  <a:lnTo>
                    <a:pt x="6" y="54"/>
                  </a:lnTo>
                  <a:lnTo>
                    <a:pt x="12" y="30"/>
                  </a:lnTo>
                  <a:lnTo>
                    <a:pt x="12" y="30"/>
                  </a:lnTo>
                  <a:close/>
                </a:path>
              </a:pathLst>
            </a:custGeom>
            <a:solidFill>
              <a:srgbClr val="0049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34" name="Freeform 113"/>
            <p:cNvSpPr>
              <a:spLocks noEditPoints="1"/>
            </p:cNvSpPr>
            <p:nvPr/>
          </p:nvSpPr>
          <p:spPr bwMode="auto">
            <a:xfrm>
              <a:off x="9459913" y="1282700"/>
              <a:ext cx="50800" cy="60325"/>
            </a:xfrm>
            <a:custGeom>
              <a:avLst/>
              <a:gdLst>
                <a:gd name="T0" fmla="*/ 6 w 32"/>
                <a:gd name="T1" fmla="*/ 26 h 38"/>
                <a:gd name="T2" fmla="*/ 6 w 32"/>
                <a:gd name="T3" fmla="*/ 26 h 38"/>
                <a:gd name="T4" fmla="*/ 6 w 32"/>
                <a:gd name="T5" fmla="*/ 18 h 38"/>
                <a:gd name="T6" fmla="*/ 8 w 32"/>
                <a:gd name="T7" fmla="*/ 12 h 38"/>
                <a:gd name="T8" fmla="*/ 12 w 32"/>
                <a:gd name="T9" fmla="*/ 6 h 38"/>
                <a:gd name="T10" fmla="*/ 18 w 32"/>
                <a:gd name="T11" fmla="*/ 4 h 38"/>
                <a:gd name="T12" fmla="*/ 18 w 32"/>
                <a:gd name="T13" fmla="*/ 4 h 38"/>
                <a:gd name="T14" fmla="*/ 22 w 32"/>
                <a:gd name="T15" fmla="*/ 4 h 38"/>
                <a:gd name="T16" fmla="*/ 24 w 32"/>
                <a:gd name="T17" fmla="*/ 6 h 38"/>
                <a:gd name="T18" fmla="*/ 26 w 32"/>
                <a:gd name="T19" fmla="*/ 10 h 38"/>
                <a:gd name="T20" fmla="*/ 26 w 32"/>
                <a:gd name="T21" fmla="*/ 14 h 38"/>
                <a:gd name="T22" fmla="*/ 26 w 32"/>
                <a:gd name="T23" fmla="*/ 14 h 38"/>
                <a:gd name="T24" fmla="*/ 26 w 32"/>
                <a:gd name="T25" fmla="*/ 20 h 38"/>
                <a:gd name="T26" fmla="*/ 22 w 32"/>
                <a:gd name="T27" fmla="*/ 28 h 38"/>
                <a:gd name="T28" fmla="*/ 18 w 32"/>
                <a:gd name="T29" fmla="*/ 34 h 38"/>
                <a:gd name="T30" fmla="*/ 14 w 32"/>
                <a:gd name="T31" fmla="*/ 36 h 38"/>
                <a:gd name="T32" fmla="*/ 14 w 32"/>
                <a:gd name="T33" fmla="*/ 36 h 38"/>
                <a:gd name="T34" fmla="*/ 10 w 32"/>
                <a:gd name="T35" fmla="*/ 34 h 38"/>
                <a:gd name="T36" fmla="*/ 8 w 32"/>
                <a:gd name="T37" fmla="*/ 32 h 38"/>
                <a:gd name="T38" fmla="*/ 6 w 32"/>
                <a:gd name="T39" fmla="*/ 26 h 38"/>
                <a:gd name="T40" fmla="*/ 6 w 32"/>
                <a:gd name="T41" fmla="*/ 26 h 38"/>
                <a:gd name="T42" fmla="*/ 12 w 32"/>
                <a:gd name="T43" fmla="*/ 38 h 38"/>
                <a:gd name="T44" fmla="*/ 12 w 32"/>
                <a:gd name="T45" fmla="*/ 38 h 38"/>
                <a:gd name="T46" fmla="*/ 22 w 32"/>
                <a:gd name="T47" fmla="*/ 36 h 38"/>
                <a:gd name="T48" fmla="*/ 28 w 32"/>
                <a:gd name="T49" fmla="*/ 32 h 38"/>
                <a:gd name="T50" fmla="*/ 32 w 32"/>
                <a:gd name="T51" fmla="*/ 24 h 38"/>
                <a:gd name="T52" fmla="*/ 32 w 32"/>
                <a:gd name="T53" fmla="*/ 14 h 38"/>
                <a:gd name="T54" fmla="*/ 32 w 32"/>
                <a:gd name="T55" fmla="*/ 14 h 38"/>
                <a:gd name="T56" fmla="*/ 32 w 32"/>
                <a:gd name="T57" fmla="*/ 8 h 38"/>
                <a:gd name="T58" fmla="*/ 28 w 32"/>
                <a:gd name="T59" fmla="*/ 4 h 38"/>
                <a:gd name="T60" fmla="*/ 24 w 32"/>
                <a:gd name="T61" fmla="*/ 2 h 38"/>
                <a:gd name="T62" fmla="*/ 18 w 32"/>
                <a:gd name="T63" fmla="*/ 0 h 38"/>
                <a:gd name="T64" fmla="*/ 18 w 32"/>
                <a:gd name="T65" fmla="*/ 0 h 38"/>
                <a:gd name="T66" fmla="*/ 14 w 32"/>
                <a:gd name="T67" fmla="*/ 0 h 38"/>
                <a:gd name="T68" fmla="*/ 10 w 32"/>
                <a:gd name="T69" fmla="*/ 2 h 38"/>
                <a:gd name="T70" fmla="*/ 4 w 32"/>
                <a:gd name="T71" fmla="*/ 8 h 38"/>
                <a:gd name="T72" fmla="*/ 0 w 32"/>
                <a:gd name="T73" fmla="*/ 16 h 38"/>
                <a:gd name="T74" fmla="*/ 0 w 32"/>
                <a:gd name="T75" fmla="*/ 26 h 38"/>
                <a:gd name="T76" fmla="*/ 0 w 32"/>
                <a:gd name="T77" fmla="*/ 26 h 38"/>
                <a:gd name="T78" fmla="*/ 0 w 32"/>
                <a:gd name="T79" fmla="*/ 30 h 38"/>
                <a:gd name="T80" fmla="*/ 2 w 32"/>
                <a:gd name="T81" fmla="*/ 34 h 38"/>
                <a:gd name="T82" fmla="*/ 6 w 32"/>
                <a:gd name="T83" fmla="*/ 38 h 38"/>
                <a:gd name="T84" fmla="*/ 12 w 32"/>
                <a:gd name="T85" fmla="*/ 38 h 38"/>
                <a:gd name="T86" fmla="*/ 12 w 32"/>
                <a:gd name="T87" fmla="*/ 38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2" h="38">
                  <a:moveTo>
                    <a:pt x="6" y="26"/>
                  </a:moveTo>
                  <a:lnTo>
                    <a:pt x="6" y="26"/>
                  </a:lnTo>
                  <a:lnTo>
                    <a:pt x="6" y="18"/>
                  </a:lnTo>
                  <a:lnTo>
                    <a:pt x="8" y="12"/>
                  </a:lnTo>
                  <a:lnTo>
                    <a:pt x="12" y="6"/>
                  </a:lnTo>
                  <a:lnTo>
                    <a:pt x="18" y="4"/>
                  </a:lnTo>
                  <a:lnTo>
                    <a:pt x="18" y="4"/>
                  </a:lnTo>
                  <a:lnTo>
                    <a:pt x="22" y="4"/>
                  </a:lnTo>
                  <a:lnTo>
                    <a:pt x="24" y="6"/>
                  </a:lnTo>
                  <a:lnTo>
                    <a:pt x="26" y="10"/>
                  </a:lnTo>
                  <a:lnTo>
                    <a:pt x="26" y="14"/>
                  </a:lnTo>
                  <a:lnTo>
                    <a:pt x="26" y="14"/>
                  </a:lnTo>
                  <a:lnTo>
                    <a:pt x="26" y="20"/>
                  </a:lnTo>
                  <a:lnTo>
                    <a:pt x="22" y="28"/>
                  </a:lnTo>
                  <a:lnTo>
                    <a:pt x="18" y="34"/>
                  </a:lnTo>
                  <a:lnTo>
                    <a:pt x="14" y="36"/>
                  </a:lnTo>
                  <a:lnTo>
                    <a:pt x="14" y="36"/>
                  </a:lnTo>
                  <a:lnTo>
                    <a:pt x="10" y="34"/>
                  </a:lnTo>
                  <a:lnTo>
                    <a:pt x="8" y="32"/>
                  </a:lnTo>
                  <a:lnTo>
                    <a:pt x="6" y="26"/>
                  </a:lnTo>
                  <a:lnTo>
                    <a:pt x="6" y="26"/>
                  </a:lnTo>
                  <a:close/>
                  <a:moveTo>
                    <a:pt x="12" y="38"/>
                  </a:moveTo>
                  <a:lnTo>
                    <a:pt x="12" y="38"/>
                  </a:lnTo>
                  <a:lnTo>
                    <a:pt x="22" y="36"/>
                  </a:lnTo>
                  <a:lnTo>
                    <a:pt x="28" y="32"/>
                  </a:lnTo>
                  <a:lnTo>
                    <a:pt x="32" y="24"/>
                  </a:lnTo>
                  <a:lnTo>
                    <a:pt x="32" y="14"/>
                  </a:lnTo>
                  <a:lnTo>
                    <a:pt x="32" y="14"/>
                  </a:lnTo>
                  <a:lnTo>
                    <a:pt x="32" y="8"/>
                  </a:lnTo>
                  <a:lnTo>
                    <a:pt x="28" y="4"/>
                  </a:lnTo>
                  <a:lnTo>
                    <a:pt x="24" y="2"/>
                  </a:lnTo>
                  <a:lnTo>
                    <a:pt x="18" y="0"/>
                  </a:lnTo>
                  <a:lnTo>
                    <a:pt x="18" y="0"/>
                  </a:lnTo>
                  <a:lnTo>
                    <a:pt x="14" y="0"/>
                  </a:lnTo>
                  <a:lnTo>
                    <a:pt x="10" y="2"/>
                  </a:lnTo>
                  <a:lnTo>
                    <a:pt x="4" y="8"/>
                  </a:lnTo>
                  <a:lnTo>
                    <a:pt x="0" y="16"/>
                  </a:lnTo>
                  <a:lnTo>
                    <a:pt x="0" y="26"/>
                  </a:lnTo>
                  <a:lnTo>
                    <a:pt x="0" y="26"/>
                  </a:lnTo>
                  <a:lnTo>
                    <a:pt x="0" y="30"/>
                  </a:lnTo>
                  <a:lnTo>
                    <a:pt x="2" y="34"/>
                  </a:lnTo>
                  <a:lnTo>
                    <a:pt x="6" y="38"/>
                  </a:lnTo>
                  <a:lnTo>
                    <a:pt x="12" y="38"/>
                  </a:lnTo>
                  <a:lnTo>
                    <a:pt x="12" y="38"/>
                  </a:lnTo>
                  <a:close/>
                </a:path>
              </a:pathLst>
            </a:custGeom>
            <a:solidFill>
              <a:srgbClr val="0049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35" name="Freeform 114"/>
            <p:cNvSpPr>
              <a:spLocks/>
            </p:cNvSpPr>
            <p:nvPr/>
          </p:nvSpPr>
          <p:spPr bwMode="auto">
            <a:xfrm>
              <a:off x="9523413" y="1285875"/>
              <a:ext cx="50800" cy="57150"/>
            </a:xfrm>
            <a:custGeom>
              <a:avLst/>
              <a:gdLst>
                <a:gd name="T0" fmla="*/ 22 w 32"/>
                <a:gd name="T1" fmla="*/ 28 h 36"/>
                <a:gd name="T2" fmla="*/ 22 w 32"/>
                <a:gd name="T3" fmla="*/ 28 h 36"/>
                <a:gd name="T4" fmla="*/ 22 w 32"/>
                <a:gd name="T5" fmla="*/ 28 h 36"/>
                <a:gd name="T6" fmla="*/ 16 w 32"/>
                <a:gd name="T7" fmla="*/ 34 h 36"/>
                <a:gd name="T8" fmla="*/ 14 w 32"/>
                <a:gd name="T9" fmla="*/ 36 h 36"/>
                <a:gd name="T10" fmla="*/ 8 w 32"/>
                <a:gd name="T11" fmla="*/ 36 h 36"/>
                <a:gd name="T12" fmla="*/ 8 w 32"/>
                <a:gd name="T13" fmla="*/ 36 h 36"/>
                <a:gd name="T14" fmla="*/ 4 w 32"/>
                <a:gd name="T15" fmla="*/ 36 h 36"/>
                <a:gd name="T16" fmla="*/ 2 w 32"/>
                <a:gd name="T17" fmla="*/ 34 h 36"/>
                <a:gd name="T18" fmla="*/ 0 w 32"/>
                <a:gd name="T19" fmla="*/ 32 h 36"/>
                <a:gd name="T20" fmla="*/ 0 w 32"/>
                <a:gd name="T21" fmla="*/ 30 h 36"/>
                <a:gd name="T22" fmla="*/ 0 w 32"/>
                <a:gd name="T23" fmla="*/ 30 h 36"/>
                <a:gd name="T24" fmla="*/ 0 w 32"/>
                <a:gd name="T25" fmla="*/ 26 h 36"/>
                <a:gd name="T26" fmla="*/ 4 w 32"/>
                <a:gd name="T27" fmla="*/ 0 h 36"/>
                <a:gd name="T28" fmla="*/ 12 w 32"/>
                <a:gd name="T29" fmla="*/ 0 h 36"/>
                <a:gd name="T30" fmla="*/ 6 w 32"/>
                <a:gd name="T31" fmla="*/ 22 h 36"/>
                <a:gd name="T32" fmla="*/ 6 w 32"/>
                <a:gd name="T33" fmla="*/ 22 h 36"/>
                <a:gd name="T34" fmla="*/ 6 w 32"/>
                <a:gd name="T35" fmla="*/ 28 h 36"/>
                <a:gd name="T36" fmla="*/ 6 w 32"/>
                <a:gd name="T37" fmla="*/ 28 h 36"/>
                <a:gd name="T38" fmla="*/ 8 w 32"/>
                <a:gd name="T39" fmla="*/ 32 h 36"/>
                <a:gd name="T40" fmla="*/ 12 w 32"/>
                <a:gd name="T41" fmla="*/ 32 h 36"/>
                <a:gd name="T42" fmla="*/ 12 w 32"/>
                <a:gd name="T43" fmla="*/ 32 h 36"/>
                <a:gd name="T44" fmla="*/ 16 w 32"/>
                <a:gd name="T45" fmla="*/ 30 h 36"/>
                <a:gd name="T46" fmla="*/ 20 w 32"/>
                <a:gd name="T47" fmla="*/ 26 h 36"/>
                <a:gd name="T48" fmla="*/ 24 w 32"/>
                <a:gd name="T49" fmla="*/ 16 h 36"/>
                <a:gd name="T50" fmla="*/ 26 w 32"/>
                <a:gd name="T51" fmla="*/ 0 h 36"/>
                <a:gd name="T52" fmla="*/ 32 w 32"/>
                <a:gd name="T53" fmla="*/ 0 h 36"/>
                <a:gd name="T54" fmla="*/ 26 w 32"/>
                <a:gd name="T55" fmla="*/ 36 h 36"/>
                <a:gd name="T56" fmla="*/ 20 w 32"/>
                <a:gd name="T57" fmla="*/ 36 h 36"/>
                <a:gd name="T58" fmla="*/ 22 w 32"/>
                <a:gd name="T59" fmla="*/ 28 h 36"/>
                <a:gd name="T60" fmla="*/ 22 w 32"/>
                <a:gd name="T61" fmla="*/ 28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32" h="36">
                  <a:moveTo>
                    <a:pt x="22" y="28"/>
                  </a:moveTo>
                  <a:lnTo>
                    <a:pt x="22" y="28"/>
                  </a:lnTo>
                  <a:lnTo>
                    <a:pt x="22" y="28"/>
                  </a:lnTo>
                  <a:lnTo>
                    <a:pt x="16" y="34"/>
                  </a:lnTo>
                  <a:lnTo>
                    <a:pt x="14" y="36"/>
                  </a:lnTo>
                  <a:lnTo>
                    <a:pt x="8" y="36"/>
                  </a:lnTo>
                  <a:lnTo>
                    <a:pt x="8" y="36"/>
                  </a:lnTo>
                  <a:lnTo>
                    <a:pt x="4" y="36"/>
                  </a:lnTo>
                  <a:lnTo>
                    <a:pt x="2" y="34"/>
                  </a:lnTo>
                  <a:lnTo>
                    <a:pt x="0" y="32"/>
                  </a:lnTo>
                  <a:lnTo>
                    <a:pt x="0" y="30"/>
                  </a:lnTo>
                  <a:lnTo>
                    <a:pt x="0" y="30"/>
                  </a:lnTo>
                  <a:lnTo>
                    <a:pt x="0" y="26"/>
                  </a:lnTo>
                  <a:lnTo>
                    <a:pt x="4" y="0"/>
                  </a:lnTo>
                  <a:lnTo>
                    <a:pt x="12" y="0"/>
                  </a:lnTo>
                  <a:lnTo>
                    <a:pt x="6" y="22"/>
                  </a:lnTo>
                  <a:lnTo>
                    <a:pt x="6" y="22"/>
                  </a:lnTo>
                  <a:lnTo>
                    <a:pt x="6" y="28"/>
                  </a:lnTo>
                  <a:lnTo>
                    <a:pt x="6" y="28"/>
                  </a:lnTo>
                  <a:lnTo>
                    <a:pt x="8" y="32"/>
                  </a:lnTo>
                  <a:lnTo>
                    <a:pt x="12" y="32"/>
                  </a:lnTo>
                  <a:lnTo>
                    <a:pt x="12" y="32"/>
                  </a:lnTo>
                  <a:lnTo>
                    <a:pt x="16" y="30"/>
                  </a:lnTo>
                  <a:lnTo>
                    <a:pt x="20" y="26"/>
                  </a:lnTo>
                  <a:lnTo>
                    <a:pt x="24" y="16"/>
                  </a:lnTo>
                  <a:lnTo>
                    <a:pt x="26" y="0"/>
                  </a:lnTo>
                  <a:lnTo>
                    <a:pt x="32" y="0"/>
                  </a:lnTo>
                  <a:lnTo>
                    <a:pt x="26" y="36"/>
                  </a:lnTo>
                  <a:lnTo>
                    <a:pt x="20" y="36"/>
                  </a:lnTo>
                  <a:lnTo>
                    <a:pt x="22" y="28"/>
                  </a:lnTo>
                  <a:lnTo>
                    <a:pt x="22" y="28"/>
                  </a:lnTo>
                  <a:close/>
                </a:path>
              </a:pathLst>
            </a:custGeom>
            <a:solidFill>
              <a:srgbClr val="0049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36" name="Freeform 115"/>
            <p:cNvSpPr>
              <a:spLocks/>
            </p:cNvSpPr>
            <p:nvPr/>
          </p:nvSpPr>
          <p:spPr bwMode="auto">
            <a:xfrm>
              <a:off x="9621838" y="1257300"/>
              <a:ext cx="25400" cy="85725"/>
            </a:xfrm>
            <a:custGeom>
              <a:avLst/>
              <a:gdLst>
                <a:gd name="T0" fmla="*/ 10 w 16"/>
                <a:gd name="T1" fmla="*/ 0 h 54"/>
                <a:gd name="T2" fmla="*/ 16 w 16"/>
                <a:gd name="T3" fmla="*/ 0 h 54"/>
                <a:gd name="T4" fmla="*/ 6 w 16"/>
                <a:gd name="T5" fmla="*/ 54 h 54"/>
                <a:gd name="T6" fmla="*/ 0 w 16"/>
                <a:gd name="T7" fmla="*/ 54 h 54"/>
                <a:gd name="T8" fmla="*/ 10 w 16"/>
                <a:gd name="T9" fmla="*/ 0 h 54"/>
                <a:gd name="T10" fmla="*/ 10 w 16"/>
                <a:gd name="T11" fmla="*/ 0 h 54"/>
              </a:gdLst>
              <a:ahLst/>
              <a:cxnLst>
                <a:cxn ang="0">
                  <a:pos x="T0" y="T1"/>
                </a:cxn>
                <a:cxn ang="0">
                  <a:pos x="T2" y="T3"/>
                </a:cxn>
                <a:cxn ang="0">
                  <a:pos x="T4" y="T5"/>
                </a:cxn>
                <a:cxn ang="0">
                  <a:pos x="T6" y="T7"/>
                </a:cxn>
                <a:cxn ang="0">
                  <a:pos x="T8" y="T9"/>
                </a:cxn>
                <a:cxn ang="0">
                  <a:pos x="T10" y="T11"/>
                </a:cxn>
              </a:cxnLst>
              <a:rect l="0" t="0" r="r" b="b"/>
              <a:pathLst>
                <a:path w="16" h="54">
                  <a:moveTo>
                    <a:pt x="10" y="0"/>
                  </a:moveTo>
                  <a:lnTo>
                    <a:pt x="16" y="0"/>
                  </a:lnTo>
                  <a:lnTo>
                    <a:pt x="6" y="54"/>
                  </a:lnTo>
                  <a:lnTo>
                    <a:pt x="0" y="54"/>
                  </a:lnTo>
                  <a:lnTo>
                    <a:pt x="10" y="0"/>
                  </a:lnTo>
                  <a:lnTo>
                    <a:pt x="10" y="0"/>
                  </a:lnTo>
                  <a:close/>
                </a:path>
              </a:pathLst>
            </a:custGeom>
            <a:solidFill>
              <a:srgbClr val="0049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37" name="Freeform 116"/>
            <p:cNvSpPr>
              <a:spLocks/>
            </p:cNvSpPr>
            <p:nvPr/>
          </p:nvSpPr>
          <p:spPr bwMode="auto">
            <a:xfrm>
              <a:off x="9653588" y="1282700"/>
              <a:ext cx="50800" cy="60325"/>
            </a:xfrm>
            <a:custGeom>
              <a:avLst/>
              <a:gdLst>
                <a:gd name="T0" fmla="*/ 6 w 32"/>
                <a:gd name="T1" fmla="*/ 2 h 38"/>
                <a:gd name="T2" fmla="*/ 12 w 32"/>
                <a:gd name="T3" fmla="*/ 2 h 38"/>
                <a:gd name="T4" fmla="*/ 10 w 32"/>
                <a:gd name="T5" fmla="*/ 10 h 38"/>
                <a:gd name="T6" fmla="*/ 10 w 32"/>
                <a:gd name="T7" fmla="*/ 10 h 38"/>
                <a:gd name="T8" fmla="*/ 10 w 32"/>
                <a:gd name="T9" fmla="*/ 10 h 38"/>
                <a:gd name="T10" fmla="*/ 14 w 32"/>
                <a:gd name="T11" fmla="*/ 4 h 38"/>
                <a:gd name="T12" fmla="*/ 18 w 32"/>
                <a:gd name="T13" fmla="*/ 2 h 38"/>
                <a:gd name="T14" fmla="*/ 24 w 32"/>
                <a:gd name="T15" fmla="*/ 0 h 38"/>
                <a:gd name="T16" fmla="*/ 24 w 32"/>
                <a:gd name="T17" fmla="*/ 0 h 38"/>
                <a:gd name="T18" fmla="*/ 26 w 32"/>
                <a:gd name="T19" fmla="*/ 0 h 38"/>
                <a:gd name="T20" fmla="*/ 30 w 32"/>
                <a:gd name="T21" fmla="*/ 2 h 38"/>
                <a:gd name="T22" fmla="*/ 32 w 32"/>
                <a:gd name="T23" fmla="*/ 8 h 38"/>
                <a:gd name="T24" fmla="*/ 32 w 32"/>
                <a:gd name="T25" fmla="*/ 8 h 38"/>
                <a:gd name="T26" fmla="*/ 32 w 32"/>
                <a:gd name="T27" fmla="*/ 12 h 38"/>
                <a:gd name="T28" fmla="*/ 26 w 32"/>
                <a:gd name="T29" fmla="*/ 38 h 38"/>
                <a:gd name="T30" fmla="*/ 20 w 32"/>
                <a:gd name="T31" fmla="*/ 38 h 38"/>
                <a:gd name="T32" fmla="*/ 26 w 32"/>
                <a:gd name="T33" fmla="*/ 16 h 38"/>
                <a:gd name="T34" fmla="*/ 26 w 32"/>
                <a:gd name="T35" fmla="*/ 16 h 38"/>
                <a:gd name="T36" fmla="*/ 26 w 32"/>
                <a:gd name="T37" fmla="*/ 10 h 38"/>
                <a:gd name="T38" fmla="*/ 26 w 32"/>
                <a:gd name="T39" fmla="*/ 10 h 38"/>
                <a:gd name="T40" fmla="*/ 24 w 32"/>
                <a:gd name="T41" fmla="*/ 6 h 38"/>
                <a:gd name="T42" fmla="*/ 20 w 32"/>
                <a:gd name="T43" fmla="*/ 6 h 38"/>
                <a:gd name="T44" fmla="*/ 20 w 32"/>
                <a:gd name="T45" fmla="*/ 6 h 38"/>
                <a:gd name="T46" fmla="*/ 16 w 32"/>
                <a:gd name="T47" fmla="*/ 8 h 38"/>
                <a:gd name="T48" fmla="*/ 12 w 32"/>
                <a:gd name="T49" fmla="*/ 12 h 38"/>
                <a:gd name="T50" fmla="*/ 8 w 32"/>
                <a:gd name="T51" fmla="*/ 22 h 38"/>
                <a:gd name="T52" fmla="*/ 4 w 32"/>
                <a:gd name="T53" fmla="*/ 38 h 38"/>
                <a:gd name="T54" fmla="*/ 0 w 32"/>
                <a:gd name="T55" fmla="*/ 38 h 38"/>
                <a:gd name="T56" fmla="*/ 6 w 32"/>
                <a:gd name="T57" fmla="*/ 2 h 38"/>
                <a:gd name="T58" fmla="*/ 6 w 32"/>
                <a:gd name="T59" fmla="*/ 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2" h="38">
                  <a:moveTo>
                    <a:pt x="6" y="2"/>
                  </a:moveTo>
                  <a:lnTo>
                    <a:pt x="12" y="2"/>
                  </a:lnTo>
                  <a:lnTo>
                    <a:pt x="10" y="10"/>
                  </a:lnTo>
                  <a:lnTo>
                    <a:pt x="10" y="10"/>
                  </a:lnTo>
                  <a:lnTo>
                    <a:pt x="10" y="10"/>
                  </a:lnTo>
                  <a:lnTo>
                    <a:pt x="14" y="4"/>
                  </a:lnTo>
                  <a:lnTo>
                    <a:pt x="18" y="2"/>
                  </a:lnTo>
                  <a:lnTo>
                    <a:pt x="24" y="0"/>
                  </a:lnTo>
                  <a:lnTo>
                    <a:pt x="24" y="0"/>
                  </a:lnTo>
                  <a:lnTo>
                    <a:pt x="26" y="0"/>
                  </a:lnTo>
                  <a:lnTo>
                    <a:pt x="30" y="2"/>
                  </a:lnTo>
                  <a:lnTo>
                    <a:pt x="32" y="8"/>
                  </a:lnTo>
                  <a:lnTo>
                    <a:pt x="32" y="8"/>
                  </a:lnTo>
                  <a:lnTo>
                    <a:pt x="32" y="12"/>
                  </a:lnTo>
                  <a:lnTo>
                    <a:pt x="26" y="38"/>
                  </a:lnTo>
                  <a:lnTo>
                    <a:pt x="20" y="38"/>
                  </a:lnTo>
                  <a:lnTo>
                    <a:pt x="26" y="16"/>
                  </a:lnTo>
                  <a:lnTo>
                    <a:pt x="26" y="16"/>
                  </a:lnTo>
                  <a:lnTo>
                    <a:pt x="26" y="10"/>
                  </a:lnTo>
                  <a:lnTo>
                    <a:pt x="26" y="10"/>
                  </a:lnTo>
                  <a:lnTo>
                    <a:pt x="24" y="6"/>
                  </a:lnTo>
                  <a:lnTo>
                    <a:pt x="20" y="6"/>
                  </a:lnTo>
                  <a:lnTo>
                    <a:pt x="20" y="6"/>
                  </a:lnTo>
                  <a:lnTo>
                    <a:pt x="16" y="8"/>
                  </a:lnTo>
                  <a:lnTo>
                    <a:pt x="12" y="12"/>
                  </a:lnTo>
                  <a:lnTo>
                    <a:pt x="8" y="22"/>
                  </a:lnTo>
                  <a:lnTo>
                    <a:pt x="4" y="38"/>
                  </a:lnTo>
                  <a:lnTo>
                    <a:pt x="0" y="38"/>
                  </a:lnTo>
                  <a:lnTo>
                    <a:pt x="6" y="2"/>
                  </a:lnTo>
                  <a:lnTo>
                    <a:pt x="6" y="2"/>
                  </a:lnTo>
                  <a:close/>
                </a:path>
              </a:pathLst>
            </a:custGeom>
            <a:solidFill>
              <a:srgbClr val="0049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38" name="Freeform 117"/>
            <p:cNvSpPr>
              <a:spLocks/>
            </p:cNvSpPr>
            <p:nvPr/>
          </p:nvSpPr>
          <p:spPr bwMode="auto">
            <a:xfrm>
              <a:off x="9717088" y="1285875"/>
              <a:ext cx="53975" cy="57150"/>
            </a:xfrm>
            <a:custGeom>
              <a:avLst/>
              <a:gdLst>
                <a:gd name="T0" fmla="*/ 0 w 34"/>
                <a:gd name="T1" fmla="*/ 0 h 36"/>
                <a:gd name="T2" fmla="*/ 8 w 34"/>
                <a:gd name="T3" fmla="*/ 0 h 36"/>
                <a:gd name="T4" fmla="*/ 12 w 34"/>
                <a:gd name="T5" fmla="*/ 28 h 36"/>
                <a:gd name="T6" fmla="*/ 30 w 34"/>
                <a:gd name="T7" fmla="*/ 0 h 36"/>
                <a:gd name="T8" fmla="*/ 34 w 34"/>
                <a:gd name="T9" fmla="*/ 0 h 36"/>
                <a:gd name="T10" fmla="*/ 14 w 34"/>
                <a:gd name="T11" fmla="*/ 36 h 36"/>
                <a:gd name="T12" fmla="*/ 8 w 34"/>
                <a:gd name="T13" fmla="*/ 36 h 36"/>
                <a:gd name="T14" fmla="*/ 0 w 34"/>
                <a:gd name="T15" fmla="*/ 0 h 36"/>
                <a:gd name="T16" fmla="*/ 0 w 34"/>
                <a:gd name="T17"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36">
                  <a:moveTo>
                    <a:pt x="0" y="0"/>
                  </a:moveTo>
                  <a:lnTo>
                    <a:pt x="8" y="0"/>
                  </a:lnTo>
                  <a:lnTo>
                    <a:pt x="12" y="28"/>
                  </a:lnTo>
                  <a:lnTo>
                    <a:pt x="30" y="0"/>
                  </a:lnTo>
                  <a:lnTo>
                    <a:pt x="34" y="0"/>
                  </a:lnTo>
                  <a:lnTo>
                    <a:pt x="14" y="36"/>
                  </a:lnTo>
                  <a:lnTo>
                    <a:pt x="8" y="36"/>
                  </a:lnTo>
                  <a:lnTo>
                    <a:pt x="0" y="0"/>
                  </a:lnTo>
                  <a:lnTo>
                    <a:pt x="0" y="0"/>
                  </a:lnTo>
                  <a:close/>
                </a:path>
              </a:pathLst>
            </a:custGeom>
            <a:solidFill>
              <a:srgbClr val="0049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39" name="Freeform 118"/>
            <p:cNvSpPr>
              <a:spLocks noEditPoints="1"/>
            </p:cNvSpPr>
            <p:nvPr/>
          </p:nvSpPr>
          <p:spPr bwMode="auto">
            <a:xfrm>
              <a:off x="9771063" y="1282700"/>
              <a:ext cx="47625" cy="60325"/>
            </a:xfrm>
            <a:custGeom>
              <a:avLst/>
              <a:gdLst>
                <a:gd name="T0" fmla="*/ 8 w 30"/>
                <a:gd name="T1" fmla="*/ 12 h 38"/>
                <a:gd name="T2" fmla="*/ 8 w 30"/>
                <a:gd name="T3" fmla="*/ 12 h 38"/>
                <a:gd name="T4" fmla="*/ 10 w 30"/>
                <a:gd name="T5" fmla="*/ 8 h 38"/>
                <a:gd name="T6" fmla="*/ 12 w 30"/>
                <a:gd name="T7" fmla="*/ 6 h 38"/>
                <a:gd name="T8" fmla="*/ 16 w 30"/>
                <a:gd name="T9" fmla="*/ 4 h 38"/>
                <a:gd name="T10" fmla="*/ 16 w 30"/>
                <a:gd name="T11" fmla="*/ 4 h 38"/>
                <a:gd name="T12" fmla="*/ 20 w 30"/>
                <a:gd name="T13" fmla="*/ 4 h 38"/>
                <a:gd name="T14" fmla="*/ 22 w 30"/>
                <a:gd name="T15" fmla="*/ 6 h 38"/>
                <a:gd name="T16" fmla="*/ 24 w 30"/>
                <a:gd name="T17" fmla="*/ 10 h 38"/>
                <a:gd name="T18" fmla="*/ 24 w 30"/>
                <a:gd name="T19" fmla="*/ 12 h 38"/>
                <a:gd name="T20" fmla="*/ 8 w 30"/>
                <a:gd name="T21" fmla="*/ 12 h 38"/>
                <a:gd name="T22" fmla="*/ 8 w 30"/>
                <a:gd name="T23" fmla="*/ 12 h 38"/>
                <a:gd name="T24" fmla="*/ 24 w 30"/>
                <a:gd name="T25" fmla="*/ 34 h 38"/>
                <a:gd name="T26" fmla="*/ 24 w 30"/>
                <a:gd name="T27" fmla="*/ 34 h 38"/>
                <a:gd name="T28" fmla="*/ 18 w 30"/>
                <a:gd name="T29" fmla="*/ 36 h 38"/>
                <a:gd name="T30" fmla="*/ 18 w 30"/>
                <a:gd name="T31" fmla="*/ 36 h 38"/>
                <a:gd name="T32" fmla="*/ 14 w 30"/>
                <a:gd name="T33" fmla="*/ 34 h 38"/>
                <a:gd name="T34" fmla="*/ 10 w 30"/>
                <a:gd name="T35" fmla="*/ 32 h 38"/>
                <a:gd name="T36" fmla="*/ 8 w 30"/>
                <a:gd name="T37" fmla="*/ 28 h 38"/>
                <a:gd name="T38" fmla="*/ 6 w 30"/>
                <a:gd name="T39" fmla="*/ 20 h 38"/>
                <a:gd name="T40" fmla="*/ 6 w 30"/>
                <a:gd name="T41" fmla="*/ 20 h 38"/>
                <a:gd name="T42" fmla="*/ 8 w 30"/>
                <a:gd name="T43" fmla="*/ 16 h 38"/>
                <a:gd name="T44" fmla="*/ 28 w 30"/>
                <a:gd name="T45" fmla="*/ 16 h 38"/>
                <a:gd name="T46" fmla="*/ 28 w 30"/>
                <a:gd name="T47" fmla="*/ 16 h 38"/>
                <a:gd name="T48" fmla="*/ 30 w 30"/>
                <a:gd name="T49" fmla="*/ 12 h 38"/>
                <a:gd name="T50" fmla="*/ 30 w 30"/>
                <a:gd name="T51" fmla="*/ 12 h 38"/>
                <a:gd name="T52" fmla="*/ 28 w 30"/>
                <a:gd name="T53" fmla="*/ 6 h 38"/>
                <a:gd name="T54" fmla="*/ 26 w 30"/>
                <a:gd name="T55" fmla="*/ 4 h 38"/>
                <a:gd name="T56" fmla="*/ 22 w 30"/>
                <a:gd name="T57" fmla="*/ 0 h 38"/>
                <a:gd name="T58" fmla="*/ 18 w 30"/>
                <a:gd name="T59" fmla="*/ 0 h 38"/>
                <a:gd name="T60" fmla="*/ 18 w 30"/>
                <a:gd name="T61" fmla="*/ 0 h 38"/>
                <a:gd name="T62" fmla="*/ 10 w 30"/>
                <a:gd name="T63" fmla="*/ 2 h 38"/>
                <a:gd name="T64" fmla="*/ 4 w 30"/>
                <a:gd name="T65" fmla="*/ 8 h 38"/>
                <a:gd name="T66" fmla="*/ 2 w 30"/>
                <a:gd name="T67" fmla="*/ 14 h 38"/>
                <a:gd name="T68" fmla="*/ 0 w 30"/>
                <a:gd name="T69" fmla="*/ 24 h 38"/>
                <a:gd name="T70" fmla="*/ 0 w 30"/>
                <a:gd name="T71" fmla="*/ 24 h 38"/>
                <a:gd name="T72" fmla="*/ 2 w 30"/>
                <a:gd name="T73" fmla="*/ 30 h 38"/>
                <a:gd name="T74" fmla="*/ 4 w 30"/>
                <a:gd name="T75" fmla="*/ 36 h 38"/>
                <a:gd name="T76" fmla="*/ 10 w 30"/>
                <a:gd name="T77" fmla="*/ 38 h 38"/>
                <a:gd name="T78" fmla="*/ 14 w 30"/>
                <a:gd name="T79" fmla="*/ 38 h 38"/>
                <a:gd name="T80" fmla="*/ 14 w 30"/>
                <a:gd name="T81" fmla="*/ 38 h 38"/>
                <a:gd name="T82" fmla="*/ 24 w 30"/>
                <a:gd name="T83" fmla="*/ 38 h 38"/>
                <a:gd name="T84" fmla="*/ 24 w 30"/>
                <a:gd name="T85" fmla="*/ 34 h 38"/>
                <a:gd name="T86" fmla="*/ 24 w 30"/>
                <a:gd name="T87" fmla="*/ 34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0" h="38">
                  <a:moveTo>
                    <a:pt x="8" y="12"/>
                  </a:moveTo>
                  <a:lnTo>
                    <a:pt x="8" y="12"/>
                  </a:lnTo>
                  <a:lnTo>
                    <a:pt x="10" y="8"/>
                  </a:lnTo>
                  <a:lnTo>
                    <a:pt x="12" y="6"/>
                  </a:lnTo>
                  <a:lnTo>
                    <a:pt x="16" y="4"/>
                  </a:lnTo>
                  <a:lnTo>
                    <a:pt x="16" y="4"/>
                  </a:lnTo>
                  <a:lnTo>
                    <a:pt x="20" y="4"/>
                  </a:lnTo>
                  <a:lnTo>
                    <a:pt x="22" y="6"/>
                  </a:lnTo>
                  <a:lnTo>
                    <a:pt x="24" y="10"/>
                  </a:lnTo>
                  <a:lnTo>
                    <a:pt x="24" y="12"/>
                  </a:lnTo>
                  <a:lnTo>
                    <a:pt x="8" y="12"/>
                  </a:lnTo>
                  <a:lnTo>
                    <a:pt x="8" y="12"/>
                  </a:lnTo>
                  <a:close/>
                  <a:moveTo>
                    <a:pt x="24" y="34"/>
                  </a:moveTo>
                  <a:lnTo>
                    <a:pt x="24" y="34"/>
                  </a:lnTo>
                  <a:lnTo>
                    <a:pt x="18" y="36"/>
                  </a:lnTo>
                  <a:lnTo>
                    <a:pt x="18" y="36"/>
                  </a:lnTo>
                  <a:lnTo>
                    <a:pt x="14" y="34"/>
                  </a:lnTo>
                  <a:lnTo>
                    <a:pt x="10" y="32"/>
                  </a:lnTo>
                  <a:lnTo>
                    <a:pt x="8" y="28"/>
                  </a:lnTo>
                  <a:lnTo>
                    <a:pt x="6" y="20"/>
                  </a:lnTo>
                  <a:lnTo>
                    <a:pt x="6" y="20"/>
                  </a:lnTo>
                  <a:lnTo>
                    <a:pt x="8" y="16"/>
                  </a:lnTo>
                  <a:lnTo>
                    <a:pt x="28" y="16"/>
                  </a:lnTo>
                  <a:lnTo>
                    <a:pt x="28" y="16"/>
                  </a:lnTo>
                  <a:lnTo>
                    <a:pt x="30" y="12"/>
                  </a:lnTo>
                  <a:lnTo>
                    <a:pt x="30" y="12"/>
                  </a:lnTo>
                  <a:lnTo>
                    <a:pt x="28" y="6"/>
                  </a:lnTo>
                  <a:lnTo>
                    <a:pt x="26" y="4"/>
                  </a:lnTo>
                  <a:lnTo>
                    <a:pt x="22" y="0"/>
                  </a:lnTo>
                  <a:lnTo>
                    <a:pt x="18" y="0"/>
                  </a:lnTo>
                  <a:lnTo>
                    <a:pt x="18" y="0"/>
                  </a:lnTo>
                  <a:lnTo>
                    <a:pt x="10" y="2"/>
                  </a:lnTo>
                  <a:lnTo>
                    <a:pt x="4" y="8"/>
                  </a:lnTo>
                  <a:lnTo>
                    <a:pt x="2" y="14"/>
                  </a:lnTo>
                  <a:lnTo>
                    <a:pt x="0" y="24"/>
                  </a:lnTo>
                  <a:lnTo>
                    <a:pt x="0" y="24"/>
                  </a:lnTo>
                  <a:lnTo>
                    <a:pt x="2" y="30"/>
                  </a:lnTo>
                  <a:lnTo>
                    <a:pt x="4" y="36"/>
                  </a:lnTo>
                  <a:lnTo>
                    <a:pt x="10" y="38"/>
                  </a:lnTo>
                  <a:lnTo>
                    <a:pt x="14" y="38"/>
                  </a:lnTo>
                  <a:lnTo>
                    <a:pt x="14" y="38"/>
                  </a:lnTo>
                  <a:lnTo>
                    <a:pt x="24" y="38"/>
                  </a:lnTo>
                  <a:lnTo>
                    <a:pt x="24" y="34"/>
                  </a:lnTo>
                  <a:lnTo>
                    <a:pt x="24" y="34"/>
                  </a:lnTo>
                  <a:close/>
                </a:path>
              </a:pathLst>
            </a:custGeom>
            <a:solidFill>
              <a:srgbClr val="0049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40" name="Freeform 119"/>
            <p:cNvSpPr>
              <a:spLocks/>
            </p:cNvSpPr>
            <p:nvPr/>
          </p:nvSpPr>
          <p:spPr bwMode="auto">
            <a:xfrm>
              <a:off x="9821863" y="1282700"/>
              <a:ext cx="44450" cy="60325"/>
            </a:xfrm>
            <a:custGeom>
              <a:avLst/>
              <a:gdLst>
                <a:gd name="T0" fmla="*/ 26 w 28"/>
                <a:gd name="T1" fmla="*/ 8 h 38"/>
                <a:gd name="T2" fmla="*/ 26 w 28"/>
                <a:gd name="T3" fmla="*/ 8 h 38"/>
                <a:gd name="T4" fmla="*/ 24 w 28"/>
                <a:gd name="T5" fmla="*/ 6 h 38"/>
                <a:gd name="T6" fmla="*/ 18 w 28"/>
                <a:gd name="T7" fmla="*/ 4 h 38"/>
                <a:gd name="T8" fmla="*/ 18 w 28"/>
                <a:gd name="T9" fmla="*/ 4 h 38"/>
                <a:gd name="T10" fmla="*/ 14 w 28"/>
                <a:gd name="T11" fmla="*/ 6 h 38"/>
                <a:gd name="T12" fmla="*/ 12 w 28"/>
                <a:gd name="T13" fmla="*/ 8 h 38"/>
                <a:gd name="T14" fmla="*/ 12 w 28"/>
                <a:gd name="T15" fmla="*/ 10 h 38"/>
                <a:gd name="T16" fmla="*/ 12 w 28"/>
                <a:gd name="T17" fmla="*/ 10 h 38"/>
                <a:gd name="T18" fmla="*/ 14 w 28"/>
                <a:gd name="T19" fmla="*/ 14 h 38"/>
                <a:gd name="T20" fmla="*/ 18 w 28"/>
                <a:gd name="T21" fmla="*/ 16 h 38"/>
                <a:gd name="T22" fmla="*/ 24 w 28"/>
                <a:gd name="T23" fmla="*/ 20 h 38"/>
                <a:gd name="T24" fmla="*/ 26 w 28"/>
                <a:gd name="T25" fmla="*/ 24 h 38"/>
                <a:gd name="T26" fmla="*/ 26 w 28"/>
                <a:gd name="T27" fmla="*/ 26 h 38"/>
                <a:gd name="T28" fmla="*/ 26 w 28"/>
                <a:gd name="T29" fmla="*/ 26 h 38"/>
                <a:gd name="T30" fmla="*/ 24 w 28"/>
                <a:gd name="T31" fmla="*/ 32 h 38"/>
                <a:gd name="T32" fmla="*/ 20 w 28"/>
                <a:gd name="T33" fmla="*/ 36 h 38"/>
                <a:gd name="T34" fmla="*/ 16 w 28"/>
                <a:gd name="T35" fmla="*/ 38 h 38"/>
                <a:gd name="T36" fmla="*/ 10 w 28"/>
                <a:gd name="T37" fmla="*/ 38 h 38"/>
                <a:gd name="T38" fmla="*/ 10 w 28"/>
                <a:gd name="T39" fmla="*/ 38 h 38"/>
                <a:gd name="T40" fmla="*/ 0 w 28"/>
                <a:gd name="T41" fmla="*/ 36 h 38"/>
                <a:gd name="T42" fmla="*/ 2 w 28"/>
                <a:gd name="T43" fmla="*/ 32 h 38"/>
                <a:gd name="T44" fmla="*/ 2 w 28"/>
                <a:gd name="T45" fmla="*/ 32 h 38"/>
                <a:gd name="T46" fmla="*/ 6 w 28"/>
                <a:gd name="T47" fmla="*/ 34 h 38"/>
                <a:gd name="T48" fmla="*/ 12 w 28"/>
                <a:gd name="T49" fmla="*/ 34 h 38"/>
                <a:gd name="T50" fmla="*/ 12 w 28"/>
                <a:gd name="T51" fmla="*/ 34 h 38"/>
                <a:gd name="T52" fmla="*/ 16 w 28"/>
                <a:gd name="T53" fmla="*/ 34 h 38"/>
                <a:gd name="T54" fmla="*/ 18 w 28"/>
                <a:gd name="T55" fmla="*/ 32 h 38"/>
                <a:gd name="T56" fmla="*/ 20 w 28"/>
                <a:gd name="T57" fmla="*/ 28 h 38"/>
                <a:gd name="T58" fmla="*/ 20 w 28"/>
                <a:gd name="T59" fmla="*/ 28 h 38"/>
                <a:gd name="T60" fmla="*/ 18 w 28"/>
                <a:gd name="T61" fmla="*/ 24 h 38"/>
                <a:gd name="T62" fmla="*/ 12 w 28"/>
                <a:gd name="T63" fmla="*/ 20 h 38"/>
                <a:gd name="T64" fmla="*/ 8 w 28"/>
                <a:gd name="T65" fmla="*/ 18 h 38"/>
                <a:gd name="T66" fmla="*/ 6 w 28"/>
                <a:gd name="T67" fmla="*/ 14 h 38"/>
                <a:gd name="T68" fmla="*/ 6 w 28"/>
                <a:gd name="T69" fmla="*/ 12 h 38"/>
                <a:gd name="T70" fmla="*/ 6 w 28"/>
                <a:gd name="T71" fmla="*/ 12 h 38"/>
                <a:gd name="T72" fmla="*/ 8 w 28"/>
                <a:gd name="T73" fmla="*/ 6 h 38"/>
                <a:gd name="T74" fmla="*/ 10 w 28"/>
                <a:gd name="T75" fmla="*/ 2 h 38"/>
                <a:gd name="T76" fmla="*/ 14 w 28"/>
                <a:gd name="T77" fmla="*/ 0 h 38"/>
                <a:gd name="T78" fmla="*/ 20 w 28"/>
                <a:gd name="T79" fmla="*/ 0 h 38"/>
                <a:gd name="T80" fmla="*/ 20 w 28"/>
                <a:gd name="T81" fmla="*/ 0 h 38"/>
                <a:gd name="T82" fmla="*/ 24 w 28"/>
                <a:gd name="T83" fmla="*/ 2 h 38"/>
                <a:gd name="T84" fmla="*/ 28 w 28"/>
                <a:gd name="T85" fmla="*/ 2 h 38"/>
                <a:gd name="T86" fmla="*/ 26 w 28"/>
                <a:gd name="T87" fmla="*/ 8 h 38"/>
                <a:gd name="T88" fmla="*/ 26 w 28"/>
                <a:gd name="T89" fmla="*/ 8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8" h="38">
                  <a:moveTo>
                    <a:pt x="26" y="8"/>
                  </a:moveTo>
                  <a:lnTo>
                    <a:pt x="26" y="8"/>
                  </a:lnTo>
                  <a:lnTo>
                    <a:pt x="24" y="6"/>
                  </a:lnTo>
                  <a:lnTo>
                    <a:pt x="18" y="4"/>
                  </a:lnTo>
                  <a:lnTo>
                    <a:pt x="18" y="4"/>
                  </a:lnTo>
                  <a:lnTo>
                    <a:pt x="14" y="6"/>
                  </a:lnTo>
                  <a:lnTo>
                    <a:pt x="12" y="8"/>
                  </a:lnTo>
                  <a:lnTo>
                    <a:pt x="12" y="10"/>
                  </a:lnTo>
                  <a:lnTo>
                    <a:pt x="12" y="10"/>
                  </a:lnTo>
                  <a:lnTo>
                    <a:pt x="14" y="14"/>
                  </a:lnTo>
                  <a:lnTo>
                    <a:pt x="18" y="16"/>
                  </a:lnTo>
                  <a:lnTo>
                    <a:pt x="24" y="20"/>
                  </a:lnTo>
                  <a:lnTo>
                    <a:pt x="26" y="24"/>
                  </a:lnTo>
                  <a:lnTo>
                    <a:pt x="26" y="26"/>
                  </a:lnTo>
                  <a:lnTo>
                    <a:pt x="26" y="26"/>
                  </a:lnTo>
                  <a:lnTo>
                    <a:pt x="24" y="32"/>
                  </a:lnTo>
                  <a:lnTo>
                    <a:pt x="20" y="36"/>
                  </a:lnTo>
                  <a:lnTo>
                    <a:pt x="16" y="38"/>
                  </a:lnTo>
                  <a:lnTo>
                    <a:pt x="10" y="38"/>
                  </a:lnTo>
                  <a:lnTo>
                    <a:pt x="10" y="38"/>
                  </a:lnTo>
                  <a:lnTo>
                    <a:pt x="0" y="36"/>
                  </a:lnTo>
                  <a:lnTo>
                    <a:pt x="2" y="32"/>
                  </a:lnTo>
                  <a:lnTo>
                    <a:pt x="2" y="32"/>
                  </a:lnTo>
                  <a:lnTo>
                    <a:pt x="6" y="34"/>
                  </a:lnTo>
                  <a:lnTo>
                    <a:pt x="12" y="34"/>
                  </a:lnTo>
                  <a:lnTo>
                    <a:pt x="12" y="34"/>
                  </a:lnTo>
                  <a:lnTo>
                    <a:pt x="16" y="34"/>
                  </a:lnTo>
                  <a:lnTo>
                    <a:pt x="18" y="32"/>
                  </a:lnTo>
                  <a:lnTo>
                    <a:pt x="20" y="28"/>
                  </a:lnTo>
                  <a:lnTo>
                    <a:pt x="20" y="28"/>
                  </a:lnTo>
                  <a:lnTo>
                    <a:pt x="18" y="24"/>
                  </a:lnTo>
                  <a:lnTo>
                    <a:pt x="12" y="20"/>
                  </a:lnTo>
                  <a:lnTo>
                    <a:pt x="8" y="18"/>
                  </a:lnTo>
                  <a:lnTo>
                    <a:pt x="6" y="14"/>
                  </a:lnTo>
                  <a:lnTo>
                    <a:pt x="6" y="12"/>
                  </a:lnTo>
                  <a:lnTo>
                    <a:pt x="6" y="12"/>
                  </a:lnTo>
                  <a:lnTo>
                    <a:pt x="8" y="6"/>
                  </a:lnTo>
                  <a:lnTo>
                    <a:pt x="10" y="2"/>
                  </a:lnTo>
                  <a:lnTo>
                    <a:pt x="14" y="0"/>
                  </a:lnTo>
                  <a:lnTo>
                    <a:pt x="20" y="0"/>
                  </a:lnTo>
                  <a:lnTo>
                    <a:pt x="20" y="0"/>
                  </a:lnTo>
                  <a:lnTo>
                    <a:pt x="24" y="2"/>
                  </a:lnTo>
                  <a:lnTo>
                    <a:pt x="28" y="2"/>
                  </a:lnTo>
                  <a:lnTo>
                    <a:pt x="26" y="8"/>
                  </a:lnTo>
                  <a:lnTo>
                    <a:pt x="26" y="8"/>
                  </a:lnTo>
                  <a:close/>
                </a:path>
              </a:pathLst>
            </a:custGeom>
            <a:solidFill>
              <a:srgbClr val="0049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41" name="Freeform 120"/>
            <p:cNvSpPr>
              <a:spLocks/>
            </p:cNvSpPr>
            <p:nvPr/>
          </p:nvSpPr>
          <p:spPr bwMode="auto">
            <a:xfrm>
              <a:off x="9882188" y="1266825"/>
              <a:ext cx="34925" cy="76200"/>
            </a:xfrm>
            <a:custGeom>
              <a:avLst/>
              <a:gdLst>
                <a:gd name="T0" fmla="*/ 14 w 22"/>
                <a:gd name="T1" fmla="*/ 48 h 48"/>
                <a:gd name="T2" fmla="*/ 14 w 22"/>
                <a:gd name="T3" fmla="*/ 48 h 48"/>
                <a:gd name="T4" fmla="*/ 10 w 22"/>
                <a:gd name="T5" fmla="*/ 48 h 48"/>
                <a:gd name="T6" fmla="*/ 10 w 22"/>
                <a:gd name="T7" fmla="*/ 48 h 48"/>
                <a:gd name="T8" fmla="*/ 6 w 22"/>
                <a:gd name="T9" fmla="*/ 48 h 48"/>
                <a:gd name="T10" fmla="*/ 2 w 22"/>
                <a:gd name="T11" fmla="*/ 46 h 48"/>
                <a:gd name="T12" fmla="*/ 0 w 22"/>
                <a:gd name="T13" fmla="*/ 44 h 48"/>
                <a:gd name="T14" fmla="*/ 0 w 22"/>
                <a:gd name="T15" fmla="*/ 42 h 48"/>
                <a:gd name="T16" fmla="*/ 0 w 22"/>
                <a:gd name="T17" fmla="*/ 42 h 48"/>
                <a:gd name="T18" fmla="*/ 0 w 22"/>
                <a:gd name="T19" fmla="*/ 38 h 48"/>
                <a:gd name="T20" fmla="*/ 6 w 22"/>
                <a:gd name="T21" fmla="*/ 16 h 48"/>
                <a:gd name="T22" fmla="*/ 0 w 22"/>
                <a:gd name="T23" fmla="*/ 16 h 48"/>
                <a:gd name="T24" fmla="*/ 0 w 22"/>
                <a:gd name="T25" fmla="*/ 12 h 48"/>
                <a:gd name="T26" fmla="*/ 6 w 22"/>
                <a:gd name="T27" fmla="*/ 12 h 48"/>
                <a:gd name="T28" fmla="*/ 8 w 22"/>
                <a:gd name="T29" fmla="*/ 2 h 48"/>
                <a:gd name="T30" fmla="*/ 14 w 22"/>
                <a:gd name="T31" fmla="*/ 0 h 48"/>
                <a:gd name="T32" fmla="*/ 12 w 22"/>
                <a:gd name="T33" fmla="*/ 12 h 48"/>
                <a:gd name="T34" fmla="*/ 22 w 22"/>
                <a:gd name="T35" fmla="*/ 12 h 48"/>
                <a:gd name="T36" fmla="*/ 22 w 22"/>
                <a:gd name="T37" fmla="*/ 16 h 48"/>
                <a:gd name="T38" fmla="*/ 10 w 22"/>
                <a:gd name="T39" fmla="*/ 16 h 48"/>
                <a:gd name="T40" fmla="*/ 8 w 22"/>
                <a:gd name="T41" fmla="*/ 32 h 48"/>
                <a:gd name="T42" fmla="*/ 8 w 22"/>
                <a:gd name="T43" fmla="*/ 32 h 48"/>
                <a:gd name="T44" fmla="*/ 6 w 22"/>
                <a:gd name="T45" fmla="*/ 42 h 48"/>
                <a:gd name="T46" fmla="*/ 6 w 22"/>
                <a:gd name="T47" fmla="*/ 42 h 48"/>
                <a:gd name="T48" fmla="*/ 8 w 22"/>
                <a:gd name="T49" fmla="*/ 44 h 48"/>
                <a:gd name="T50" fmla="*/ 12 w 22"/>
                <a:gd name="T51" fmla="*/ 46 h 48"/>
                <a:gd name="T52" fmla="*/ 12 w 22"/>
                <a:gd name="T53" fmla="*/ 46 h 48"/>
                <a:gd name="T54" fmla="*/ 14 w 22"/>
                <a:gd name="T55" fmla="*/ 44 h 48"/>
                <a:gd name="T56" fmla="*/ 14 w 22"/>
                <a:gd name="T57" fmla="*/ 48 h 48"/>
                <a:gd name="T58" fmla="*/ 14 w 22"/>
                <a:gd name="T59" fmla="*/ 48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2" h="48">
                  <a:moveTo>
                    <a:pt x="14" y="48"/>
                  </a:moveTo>
                  <a:lnTo>
                    <a:pt x="14" y="48"/>
                  </a:lnTo>
                  <a:lnTo>
                    <a:pt x="10" y="48"/>
                  </a:lnTo>
                  <a:lnTo>
                    <a:pt x="10" y="48"/>
                  </a:lnTo>
                  <a:lnTo>
                    <a:pt x="6" y="48"/>
                  </a:lnTo>
                  <a:lnTo>
                    <a:pt x="2" y="46"/>
                  </a:lnTo>
                  <a:lnTo>
                    <a:pt x="0" y="44"/>
                  </a:lnTo>
                  <a:lnTo>
                    <a:pt x="0" y="42"/>
                  </a:lnTo>
                  <a:lnTo>
                    <a:pt x="0" y="42"/>
                  </a:lnTo>
                  <a:lnTo>
                    <a:pt x="0" y="38"/>
                  </a:lnTo>
                  <a:lnTo>
                    <a:pt x="6" y="16"/>
                  </a:lnTo>
                  <a:lnTo>
                    <a:pt x="0" y="16"/>
                  </a:lnTo>
                  <a:lnTo>
                    <a:pt x="0" y="12"/>
                  </a:lnTo>
                  <a:lnTo>
                    <a:pt x="6" y="12"/>
                  </a:lnTo>
                  <a:lnTo>
                    <a:pt x="8" y="2"/>
                  </a:lnTo>
                  <a:lnTo>
                    <a:pt x="14" y="0"/>
                  </a:lnTo>
                  <a:lnTo>
                    <a:pt x="12" y="12"/>
                  </a:lnTo>
                  <a:lnTo>
                    <a:pt x="22" y="12"/>
                  </a:lnTo>
                  <a:lnTo>
                    <a:pt x="22" y="16"/>
                  </a:lnTo>
                  <a:lnTo>
                    <a:pt x="10" y="16"/>
                  </a:lnTo>
                  <a:lnTo>
                    <a:pt x="8" y="32"/>
                  </a:lnTo>
                  <a:lnTo>
                    <a:pt x="8" y="32"/>
                  </a:lnTo>
                  <a:lnTo>
                    <a:pt x="6" y="42"/>
                  </a:lnTo>
                  <a:lnTo>
                    <a:pt x="6" y="42"/>
                  </a:lnTo>
                  <a:lnTo>
                    <a:pt x="8" y="44"/>
                  </a:lnTo>
                  <a:lnTo>
                    <a:pt x="12" y="46"/>
                  </a:lnTo>
                  <a:lnTo>
                    <a:pt x="12" y="46"/>
                  </a:lnTo>
                  <a:lnTo>
                    <a:pt x="14" y="44"/>
                  </a:lnTo>
                  <a:lnTo>
                    <a:pt x="14" y="48"/>
                  </a:lnTo>
                  <a:lnTo>
                    <a:pt x="14" y="48"/>
                  </a:lnTo>
                  <a:close/>
                </a:path>
              </a:pathLst>
            </a:custGeom>
            <a:solidFill>
              <a:srgbClr val="0049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42" name="Freeform 121"/>
            <p:cNvSpPr>
              <a:spLocks/>
            </p:cNvSpPr>
            <p:nvPr/>
          </p:nvSpPr>
          <p:spPr bwMode="auto">
            <a:xfrm>
              <a:off x="9955213" y="1257300"/>
              <a:ext cx="25400" cy="85725"/>
            </a:xfrm>
            <a:custGeom>
              <a:avLst/>
              <a:gdLst>
                <a:gd name="T0" fmla="*/ 10 w 16"/>
                <a:gd name="T1" fmla="*/ 0 h 54"/>
                <a:gd name="T2" fmla="*/ 16 w 16"/>
                <a:gd name="T3" fmla="*/ 0 h 54"/>
                <a:gd name="T4" fmla="*/ 6 w 16"/>
                <a:gd name="T5" fmla="*/ 54 h 54"/>
                <a:gd name="T6" fmla="*/ 0 w 16"/>
                <a:gd name="T7" fmla="*/ 54 h 54"/>
                <a:gd name="T8" fmla="*/ 10 w 16"/>
                <a:gd name="T9" fmla="*/ 0 h 54"/>
                <a:gd name="T10" fmla="*/ 10 w 16"/>
                <a:gd name="T11" fmla="*/ 0 h 54"/>
              </a:gdLst>
              <a:ahLst/>
              <a:cxnLst>
                <a:cxn ang="0">
                  <a:pos x="T0" y="T1"/>
                </a:cxn>
                <a:cxn ang="0">
                  <a:pos x="T2" y="T3"/>
                </a:cxn>
                <a:cxn ang="0">
                  <a:pos x="T4" y="T5"/>
                </a:cxn>
                <a:cxn ang="0">
                  <a:pos x="T6" y="T7"/>
                </a:cxn>
                <a:cxn ang="0">
                  <a:pos x="T8" y="T9"/>
                </a:cxn>
                <a:cxn ang="0">
                  <a:pos x="T10" y="T11"/>
                </a:cxn>
              </a:cxnLst>
              <a:rect l="0" t="0" r="r" b="b"/>
              <a:pathLst>
                <a:path w="16" h="54">
                  <a:moveTo>
                    <a:pt x="10" y="0"/>
                  </a:moveTo>
                  <a:lnTo>
                    <a:pt x="16" y="0"/>
                  </a:lnTo>
                  <a:lnTo>
                    <a:pt x="6" y="54"/>
                  </a:lnTo>
                  <a:lnTo>
                    <a:pt x="0" y="54"/>
                  </a:lnTo>
                  <a:lnTo>
                    <a:pt x="10" y="0"/>
                  </a:lnTo>
                  <a:lnTo>
                    <a:pt x="10" y="0"/>
                  </a:lnTo>
                  <a:close/>
                </a:path>
              </a:pathLst>
            </a:custGeom>
            <a:solidFill>
              <a:srgbClr val="0049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43" name="Freeform 122"/>
            <p:cNvSpPr>
              <a:spLocks/>
            </p:cNvSpPr>
            <p:nvPr/>
          </p:nvSpPr>
          <p:spPr bwMode="auto">
            <a:xfrm>
              <a:off x="9986963" y="1282700"/>
              <a:ext cx="50800" cy="60325"/>
            </a:xfrm>
            <a:custGeom>
              <a:avLst/>
              <a:gdLst>
                <a:gd name="T0" fmla="*/ 6 w 32"/>
                <a:gd name="T1" fmla="*/ 2 h 38"/>
                <a:gd name="T2" fmla="*/ 12 w 32"/>
                <a:gd name="T3" fmla="*/ 2 h 38"/>
                <a:gd name="T4" fmla="*/ 10 w 32"/>
                <a:gd name="T5" fmla="*/ 10 h 38"/>
                <a:gd name="T6" fmla="*/ 10 w 32"/>
                <a:gd name="T7" fmla="*/ 10 h 38"/>
                <a:gd name="T8" fmla="*/ 10 w 32"/>
                <a:gd name="T9" fmla="*/ 10 h 38"/>
                <a:gd name="T10" fmla="*/ 16 w 32"/>
                <a:gd name="T11" fmla="*/ 4 h 38"/>
                <a:gd name="T12" fmla="*/ 20 w 32"/>
                <a:gd name="T13" fmla="*/ 2 h 38"/>
                <a:gd name="T14" fmla="*/ 24 w 32"/>
                <a:gd name="T15" fmla="*/ 0 h 38"/>
                <a:gd name="T16" fmla="*/ 24 w 32"/>
                <a:gd name="T17" fmla="*/ 0 h 38"/>
                <a:gd name="T18" fmla="*/ 28 w 32"/>
                <a:gd name="T19" fmla="*/ 0 h 38"/>
                <a:gd name="T20" fmla="*/ 30 w 32"/>
                <a:gd name="T21" fmla="*/ 2 h 38"/>
                <a:gd name="T22" fmla="*/ 32 w 32"/>
                <a:gd name="T23" fmla="*/ 8 h 38"/>
                <a:gd name="T24" fmla="*/ 32 w 32"/>
                <a:gd name="T25" fmla="*/ 8 h 38"/>
                <a:gd name="T26" fmla="*/ 32 w 32"/>
                <a:gd name="T27" fmla="*/ 12 h 38"/>
                <a:gd name="T28" fmla="*/ 28 w 32"/>
                <a:gd name="T29" fmla="*/ 38 h 38"/>
                <a:gd name="T30" fmla="*/ 20 w 32"/>
                <a:gd name="T31" fmla="*/ 38 h 38"/>
                <a:gd name="T32" fmla="*/ 26 w 32"/>
                <a:gd name="T33" fmla="*/ 16 h 38"/>
                <a:gd name="T34" fmla="*/ 26 w 32"/>
                <a:gd name="T35" fmla="*/ 16 h 38"/>
                <a:gd name="T36" fmla="*/ 26 w 32"/>
                <a:gd name="T37" fmla="*/ 10 h 38"/>
                <a:gd name="T38" fmla="*/ 26 w 32"/>
                <a:gd name="T39" fmla="*/ 10 h 38"/>
                <a:gd name="T40" fmla="*/ 26 w 32"/>
                <a:gd name="T41" fmla="*/ 6 h 38"/>
                <a:gd name="T42" fmla="*/ 22 w 32"/>
                <a:gd name="T43" fmla="*/ 6 h 38"/>
                <a:gd name="T44" fmla="*/ 22 w 32"/>
                <a:gd name="T45" fmla="*/ 6 h 38"/>
                <a:gd name="T46" fmla="*/ 16 w 32"/>
                <a:gd name="T47" fmla="*/ 8 h 38"/>
                <a:gd name="T48" fmla="*/ 12 w 32"/>
                <a:gd name="T49" fmla="*/ 12 h 38"/>
                <a:gd name="T50" fmla="*/ 8 w 32"/>
                <a:gd name="T51" fmla="*/ 22 h 38"/>
                <a:gd name="T52" fmla="*/ 6 w 32"/>
                <a:gd name="T53" fmla="*/ 38 h 38"/>
                <a:gd name="T54" fmla="*/ 0 w 32"/>
                <a:gd name="T55" fmla="*/ 38 h 38"/>
                <a:gd name="T56" fmla="*/ 6 w 32"/>
                <a:gd name="T57" fmla="*/ 2 h 38"/>
                <a:gd name="T58" fmla="*/ 6 w 32"/>
                <a:gd name="T59" fmla="*/ 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2" h="38">
                  <a:moveTo>
                    <a:pt x="6" y="2"/>
                  </a:moveTo>
                  <a:lnTo>
                    <a:pt x="12" y="2"/>
                  </a:lnTo>
                  <a:lnTo>
                    <a:pt x="10" y="10"/>
                  </a:lnTo>
                  <a:lnTo>
                    <a:pt x="10" y="10"/>
                  </a:lnTo>
                  <a:lnTo>
                    <a:pt x="10" y="10"/>
                  </a:lnTo>
                  <a:lnTo>
                    <a:pt x="16" y="4"/>
                  </a:lnTo>
                  <a:lnTo>
                    <a:pt x="20" y="2"/>
                  </a:lnTo>
                  <a:lnTo>
                    <a:pt x="24" y="0"/>
                  </a:lnTo>
                  <a:lnTo>
                    <a:pt x="24" y="0"/>
                  </a:lnTo>
                  <a:lnTo>
                    <a:pt x="28" y="0"/>
                  </a:lnTo>
                  <a:lnTo>
                    <a:pt x="30" y="2"/>
                  </a:lnTo>
                  <a:lnTo>
                    <a:pt x="32" y="8"/>
                  </a:lnTo>
                  <a:lnTo>
                    <a:pt x="32" y="8"/>
                  </a:lnTo>
                  <a:lnTo>
                    <a:pt x="32" y="12"/>
                  </a:lnTo>
                  <a:lnTo>
                    <a:pt x="28" y="38"/>
                  </a:lnTo>
                  <a:lnTo>
                    <a:pt x="20" y="38"/>
                  </a:lnTo>
                  <a:lnTo>
                    <a:pt x="26" y="16"/>
                  </a:lnTo>
                  <a:lnTo>
                    <a:pt x="26" y="16"/>
                  </a:lnTo>
                  <a:lnTo>
                    <a:pt x="26" y="10"/>
                  </a:lnTo>
                  <a:lnTo>
                    <a:pt x="26" y="10"/>
                  </a:lnTo>
                  <a:lnTo>
                    <a:pt x="26" y="6"/>
                  </a:lnTo>
                  <a:lnTo>
                    <a:pt x="22" y="6"/>
                  </a:lnTo>
                  <a:lnTo>
                    <a:pt x="22" y="6"/>
                  </a:lnTo>
                  <a:lnTo>
                    <a:pt x="16" y="8"/>
                  </a:lnTo>
                  <a:lnTo>
                    <a:pt x="12" y="12"/>
                  </a:lnTo>
                  <a:lnTo>
                    <a:pt x="8" y="22"/>
                  </a:lnTo>
                  <a:lnTo>
                    <a:pt x="6" y="38"/>
                  </a:lnTo>
                  <a:lnTo>
                    <a:pt x="0" y="38"/>
                  </a:lnTo>
                  <a:lnTo>
                    <a:pt x="6" y="2"/>
                  </a:lnTo>
                  <a:lnTo>
                    <a:pt x="6" y="2"/>
                  </a:lnTo>
                  <a:close/>
                </a:path>
              </a:pathLst>
            </a:custGeom>
            <a:solidFill>
              <a:srgbClr val="0049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44" name="Freeform 123"/>
            <p:cNvSpPr>
              <a:spLocks/>
            </p:cNvSpPr>
            <p:nvPr/>
          </p:nvSpPr>
          <p:spPr bwMode="auto">
            <a:xfrm>
              <a:off x="10053638" y="1285875"/>
              <a:ext cx="19050" cy="22225"/>
            </a:xfrm>
            <a:custGeom>
              <a:avLst/>
              <a:gdLst>
                <a:gd name="T0" fmla="*/ 10 w 12"/>
                <a:gd name="T1" fmla="*/ 4 h 14"/>
                <a:gd name="T2" fmla="*/ 10 w 12"/>
                <a:gd name="T3" fmla="*/ 4 h 14"/>
                <a:gd name="T4" fmla="*/ 8 w 12"/>
                <a:gd name="T5" fmla="*/ 0 h 14"/>
                <a:gd name="T6" fmla="*/ 6 w 12"/>
                <a:gd name="T7" fmla="*/ 0 h 14"/>
                <a:gd name="T8" fmla="*/ 6 w 12"/>
                <a:gd name="T9" fmla="*/ 0 h 14"/>
                <a:gd name="T10" fmla="*/ 4 w 12"/>
                <a:gd name="T11" fmla="*/ 0 h 14"/>
                <a:gd name="T12" fmla="*/ 2 w 12"/>
                <a:gd name="T13" fmla="*/ 4 h 14"/>
                <a:gd name="T14" fmla="*/ 2 w 12"/>
                <a:gd name="T15" fmla="*/ 4 h 14"/>
                <a:gd name="T16" fmla="*/ 4 w 12"/>
                <a:gd name="T17" fmla="*/ 4 h 14"/>
                <a:gd name="T18" fmla="*/ 8 w 12"/>
                <a:gd name="T19" fmla="*/ 6 h 14"/>
                <a:gd name="T20" fmla="*/ 8 w 12"/>
                <a:gd name="T21" fmla="*/ 6 h 14"/>
                <a:gd name="T22" fmla="*/ 10 w 12"/>
                <a:gd name="T23" fmla="*/ 6 h 14"/>
                <a:gd name="T24" fmla="*/ 12 w 12"/>
                <a:gd name="T25" fmla="*/ 10 h 14"/>
                <a:gd name="T26" fmla="*/ 12 w 12"/>
                <a:gd name="T27" fmla="*/ 10 h 14"/>
                <a:gd name="T28" fmla="*/ 10 w 12"/>
                <a:gd name="T29" fmla="*/ 12 h 14"/>
                <a:gd name="T30" fmla="*/ 6 w 12"/>
                <a:gd name="T31" fmla="*/ 14 h 14"/>
                <a:gd name="T32" fmla="*/ 6 w 12"/>
                <a:gd name="T33" fmla="*/ 14 h 14"/>
                <a:gd name="T34" fmla="*/ 2 w 12"/>
                <a:gd name="T35" fmla="*/ 12 h 14"/>
                <a:gd name="T36" fmla="*/ 0 w 12"/>
                <a:gd name="T37" fmla="*/ 8 h 14"/>
                <a:gd name="T38" fmla="*/ 2 w 12"/>
                <a:gd name="T39" fmla="*/ 8 h 14"/>
                <a:gd name="T40" fmla="*/ 2 w 12"/>
                <a:gd name="T41" fmla="*/ 8 h 14"/>
                <a:gd name="T42" fmla="*/ 4 w 12"/>
                <a:gd name="T43" fmla="*/ 10 h 14"/>
                <a:gd name="T44" fmla="*/ 6 w 12"/>
                <a:gd name="T45" fmla="*/ 12 h 14"/>
                <a:gd name="T46" fmla="*/ 6 w 12"/>
                <a:gd name="T47" fmla="*/ 12 h 14"/>
                <a:gd name="T48" fmla="*/ 8 w 12"/>
                <a:gd name="T49" fmla="*/ 12 h 14"/>
                <a:gd name="T50" fmla="*/ 10 w 12"/>
                <a:gd name="T51" fmla="*/ 10 h 14"/>
                <a:gd name="T52" fmla="*/ 10 w 12"/>
                <a:gd name="T53" fmla="*/ 10 h 14"/>
                <a:gd name="T54" fmla="*/ 8 w 12"/>
                <a:gd name="T55" fmla="*/ 8 h 14"/>
                <a:gd name="T56" fmla="*/ 6 w 12"/>
                <a:gd name="T57" fmla="*/ 6 h 14"/>
                <a:gd name="T58" fmla="*/ 6 w 12"/>
                <a:gd name="T59" fmla="*/ 6 h 14"/>
                <a:gd name="T60" fmla="*/ 2 w 12"/>
                <a:gd name="T61" fmla="*/ 6 h 14"/>
                <a:gd name="T62" fmla="*/ 0 w 12"/>
                <a:gd name="T63" fmla="*/ 4 h 14"/>
                <a:gd name="T64" fmla="*/ 0 w 12"/>
                <a:gd name="T65" fmla="*/ 4 h 14"/>
                <a:gd name="T66" fmla="*/ 2 w 12"/>
                <a:gd name="T67" fmla="*/ 0 h 14"/>
                <a:gd name="T68" fmla="*/ 6 w 12"/>
                <a:gd name="T69" fmla="*/ 0 h 14"/>
                <a:gd name="T70" fmla="*/ 6 w 12"/>
                <a:gd name="T71" fmla="*/ 0 h 14"/>
                <a:gd name="T72" fmla="*/ 10 w 12"/>
                <a:gd name="T73" fmla="*/ 0 h 14"/>
                <a:gd name="T74" fmla="*/ 12 w 12"/>
                <a:gd name="T75" fmla="*/ 4 h 14"/>
                <a:gd name="T76" fmla="*/ 10 w 12"/>
                <a:gd name="T77" fmla="*/ 4 h 14"/>
                <a:gd name="T78" fmla="*/ 10 w 12"/>
                <a:gd name="T79" fmla="*/ 4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2" h="14">
                  <a:moveTo>
                    <a:pt x="10" y="4"/>
                  </a:moveTo>
                  <a:lnTo>
                    <a:pt x="10" y="4"/>
                  </a:lnTo>
                  <a:lnTo>
                    <a:pt x="8" y="0"/>
                  </a:lnTo>
                  <a:lnTo>
                    <a:pt x="6" y="0"/>
                  </a:lnTo>
                  <a:lnTo>
                    <a:pt x="6" y="0"/>
                  </a:lnTo>
                  <a:lnTo>
                    <a:pt x="4" y="0"/>
                  </a:lnTo>
                  <a:lnTo>
                    <a:pt x="2" y="4"/>
                  </a:lnTo>
                  <a:lnTo>
                    <a:pt x="2" y="4"/>
                  </a:lnTo>
                  <a:lnTo>
                    <a:pt x="4" y="4"/>
                  </a:lnTo>
                  <a:lnTo>
                    <a:pt x="8" y="6"/>
                  </a:lnTo>
                  <a:lnTo>
                    <a:pt x="8" y="6"/>
                  </a:lnTo>
                  <a:lnTo>
                    <a:pt x="10" y="6"/>
                  </a:lnTo>
                  <a:lnTo>
                    <a:pt x="12" y="10"/>
                  </a:lnTo>
                  <a:lnTo>
                    <a:pt x="12" y="10"/>
                  </a:lnTo>
                  <a:lnTo>
                    <a:pt x="10" y="12"/>
                  </a:lnTo>
                  <a:lnTo>
                    <a:pt x="6" y="14"/>
                  </a:lnTo>
                  <a:lnTo>
                    <a:pt x="6" y="14"/>
                  </a:lnTo>
                  <a:lnTo>
                    <a:pt x="2" y="12"/>
                  </a:lnTo>
                  <a:lnTo>
                    <a:pt x="0" y="8"/>
                  </a:lnTo>
                  <a:lnTo>
                    <a:pt x="2" y="8"/>
                  </a:lnTo>
                  <a:lnTo>
                    <a:pt x="2" y="8"/>
                  </a:lnTo>
                  <a:lnTo>
                    <a:pt x="4" y="10"/>
                  </a:lnTo>
                  <a:lnTo>
                    <a:pt x="6" y="12"/>
                  </a:lnTo>
                  <a:lnTo>
                    <a:pt x="6" y="12"/>
                  </a:lnTo>
                  <a:lnTo>
                    <a:pt x="8" y="12"/>
                  </a:lnTo>
                  <a:lnTo>
                    <a:pt x="10" y="10"/>
                  </a:lnTo>
                  <a:lnTo>
                    <a:pt x="10" y="10"/>
                  </a:lnTo>
                  <a:lnTo>
                    <a:pt x="8" y="8"/>
                  </a:lnTo>
                  <a:lnTo>
                    <a:pt x="6" y="6"/>
                  </a:lnTo>
                  <a:lnTo>
                    <a:pt x="6" y="6"/>
                  </a:lnTo>
                  <a:lnTo>
                    <a:pt x="2" y="6"/>
                  </a:lnTo>
                  <a:lnTo>
                    <a:pt x="0" y="4"/>
                  </a:lnTo>
                  <a:lnTo>
                    <a:pt x="0" y="4"/>
                  </a:lnTo>
                  <a:lnTo>
                    <a:pt x="2" y="0"/>
                  </a:lnTo>
                  <a:lnTo>
                    <a:pt x="6" y="0"/>
                  </a:lnTo>
                  <a:lnTo>
                    <a:pt x="6" y="0"/>
                  </a:lnTo>
                  <a:lnTo>
                    <a:pt x="10" y="0"/>
                  </a:lnTo>
                  <a:lnTo>
                    <a:pt x="12" y="4"/>
                  </a:lnTo>
                  <a:lnTo>
                    <a:pt x="10" y="4"/>
                  </a:lnTo>
                  <a:lnTo>
                    <a:pt x="10" y="4"/>
                  </a:lnTo>
                  <a:close/>
                </a:path>
              </a:pathLst>
            </a:custGeom>
            <a:solidFill>
              <a:srgbClr val="0049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45" name="Freeform 124"/>
            <p:cNvSpPr>
              <a:spLocks/>
            </p:cNvSpPr>
            <p:nvPr/>
          </p:nvSpPr>
          <p:spPr bwMode="auto">
            <a:xfrm>
              <a:off x="10075863" y="1285875"/>
              <a:ext cx="22225" cy="22225"/>
            </a:xfrm>
            <a:custGeom>
              <a:avLst/>
              <a:gdLst>
                <a:gd name="T0" fmla="*/ 0 w 14"/>
                <a:gd name="T1" fmla="*/ 0 h 14"/>
                <a:gd name="T2" fmla="*/ 2 w 14"/>
                <a:gd name="T3" fmla="*/ 0 h 14"/>
                <a:gd name="T4" fmla="*/ 6 w 14"/>
                <a:gd name="T5" fmla="*/ 10 h 14"/>
                <a:gd name="T6" fmla="*/ 10 w 14"/>
                <a:gd name="T7" fmla="*/ 0 h 14"/>
                <a:gd name="T8" fmla="*/ 14 w 14"/>
                <a:gd name="T9" fmla="*/ 0 h 14"/>
                <a:gd name="T10" fmla="*/ 14 w 14"/>
                <a:gd name="T11" fmla="*/ 14 h 14"/>
                <a:gd name="T12" fmla="*/ 12 w 14"/>
                <a:gd name="T13" fmla="*/ 14 h 14"/>
                <a:gd name="T14" fmla="*/ 12 w 14"/>
                <a:gd name="T15" fmla="*/ 2 h 14"/>
                <a:gd name="T16" fmla="*/ 12 w 14"/>
                <a:gd name="T17" fmla="*/ 2 h 14"/>
                <a:gd name="T18" fmla="*/ 8 w 14"/>
                <a:gd name="T19" fmla="*/ 14 h 14"/>
                <a:gd name="T20" fmla="*/ 6 w 14"/>
                <a:gd name="T21" fmla="*/ 14 h 14"/>
                <a:gd name="T22" fmla="*/ 2 w 14"/>
                <a:gd name="T23" fmla="*/ 2 h 14"/>
                <a:gd name="T24" fmla="*/ 2 w 14"/>
                <a:gd name="T25" fmla="*/ 2 h 14"/>
                <a:gd name="T26" fmla="*/ 2 w 14"/>
                <a:gd name="T27" fmla="*/ 14 h 14"/>
                <a:gd name="T28" fmla="*/ 0 w 14"/>
                <a:gd name="T29" fmla="*/ 14 h 14"/>
                <a:gd name="T30" fmla="*/ 0 w 14"/>
                <a:gd name="T31" fmla="*/ 0 h 14"/>
                <a:gd name="T32" fmla="*/ 0 w 14"/>
                <a:gd name="T33"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4" h="14">
                  <a:moveTo>
                    <a:pt x="0" y="0"/>
                  </a:moveTo>
                  <a:lnTo>
                    <a:pt x="2" y="0"/>
                  </a:lnTo>
                  <a:lnTo>
                    <a:pt x="6" y="10"/>
                  </a:lnTo>
                  <a:lnTo>
                    <a:pt x="10" y="0"/>
                  </a:lnTo>
                  <a:lnTo>
                    <a:pt x="14" y="0"/>
                  </a:lnTo>
                  <a:lnTo>
                    <a:pt x="14" y="14"/>
                  </a:lnTo>
                  <a:lnTo>
                    <a:pt x="12" y="14"/>
                  </a:lnTo>
                  <a:lnTo>
                    <a:pt x="12" y="2"/>
                  </a:lnTo>
                  <a:lnTo>
                    <a:pt x="12" y="2"/>
                  </a:lnTo>
                  <a:lnTo>
                    <a:pt x="8" y="14"/>
                  </a:lnTo>
                  <a:lnTo>
                    <a:pt x="6" y="14"/>
                  </a:lnTo>
                  <a:lnTo>
                    <a:pt x="2" y="2"/>
                  </a:lnTo>
                  <a:lnTo>
                    <a:pt x="2" y="2"/>
                  </a:lnTo>
                  <a:lnTo>
                    <a:pt x="2" y="14"/>
                  </a:lnTo>
                  <a:lnTo>
                    <a:pt x="0" y="14"/>
                  </a:lnTo>
                  <a:lnTo>
                    <a:pt x="0" y="0"/>
                  </a:lnTo>
                  <a:lnTo>
                    <a:pt x="0" y="0"/>
                  </a:lnTo>
                  <a:close/>
                </a:path>
              </a:pathLst>
            </a:custGeom>
            <a:solidFill>
              <a:srgbClr val="0049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46" name="Freeform 125"/>
            <p:cNvSpPr>
              <a:spLocks/>
            </p:cNvSpPr>
            <p:nvPr/>
          </p:nvSpPr>
          <p:spPr bwMode="auto">
            <a:xfrm>
              <a:off x="7866063" y="641350"/>
              <a:ext cx="590550" cy="708025"/>
            </a:xfrm>
            <a:custGeom>
              <a:avLst/>
              <a:gdLst>
                <a:gd name="T0" fmla="*/ 0 w 372"/>
                <a:gd name="T1" fmla="*/ 0 h 446"/>
                <a:gd name="T2" fmla="*/ 372 w 372"/>
                <a:gd name="T3" fmla="*/ 0 h 446"/>
                <a:gd name="T4" fmla="*/ 372 w 372"/>
                <a:gd name="T5" fmla="*/ 446 h 446"/>
                <a:gd name="T6" fmla="*/ 0 w 372"/>
                <a:gd name="T7" fmla="*/ 446 h 446"/>
                <a:gd name="T8" fmla="*/ 0 w 372"/>
                <a:gd name="T9" fmla="*/ 0 h 446"/>
                <a:gd name="T10" fmla="*/ 0 w 372"/>
                <a:gd name="T11" fmla="*/ 0 h 446"/>
              </a:gdLst>
              <a:ahLst/>
              <a:cxnLst>
                <a:cxn ang="0">
                  <a:pos x="T0" y="T1"/>
                </a:cxn>
                <a:cxn ang="0">
                  <a:pos x="T2" y="T3"/>
                </a:cxn>
                <a:cxn ang="0">
                  <a:pos x="T4" y="T5"/>
                </a:cxn>
                <a:cxn ang="0">
                  <a:pos x="T6" y="T7"/>
                </a:cxn>
                <a:cxn ang="0">
                  <a:pos x="T8" y="T9"/>
                </a:cxn>
                <a:cxn ang="0">
                  <a:pos x="T10" y="T11"/>
                </a:cxn>
              </a:cxnLst>
              <a:rect l="0" t="0" r="r" b="b"/>
              <a:pathLst>
                <a:path w="372" h="446">
                  <a:moveTo>
                    <a:pt x="0" y="0"/>
                  </a:moveTo>
                  <a:lnTo>
                    <a:pt x="372" y="0"/>
                  </a:lnTo>
                  <a:lnTo>
                    <a:pt x="372" y="446"/>
                  </a:lnTo>
                  <a:lnTo>
                    <a:pt x="0" y="446"/>
                  </a:lnTo>
                  <a:lnTo>
                    <a:pt x="0"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47" name="Freeform 126"/>
            <p:cNvSpPr>
              <a:spLocks/>
            </p:cNvSpPr>
            <p:nvPr/>
          </p:nvSpPr>
          <p:spPr bwMode="auto">
            <a:xfrm>
              <a:off x="7872413" y="1320800"/>
              <a:ext cx="107950" cy="22225"/>
            </a:xfrm>
            <a:custGeom>
              <a:avLst/>
              <a:gdLst>
                <a:gd name="T0" fmla="*/ 32 w 68"/>
                <a:gd name="T1" fmla="*/ 6 h 14"/>
                <a:gd name="T2" fmla="*/ 32 w 68"/>
                <a:gd name="T3" fmla="*/ 6 h 14"/>
                <a:gd name="T4" fmla="*/ 0 w 68"/>
                <a:gd name="T5" fmla="*/ 0 h 14"/>
                <a:gd name="T6" fmla="*/ 0 w 68"/>
                <a:gd name="T7" fmla="*/ 10 h 14"/>
                <a:gd name="T8" fmla="*/ 0 w 68"/>
                <a:gd name="T9" fmla="*/ 10 h 14"/>
                <a:gd name="T10" fmla="*/ 16 w 68"/>
                <a:gd name="T11" fmla="*/ 8 h 14"/>
                <a:gd name="T12" fmla="*/ 16 w 68"/>
                <a:gd name="T13" fmla="*/ 8 h 14"/>
                <a:gd name="T14" fmla="*/ 0 w 68"/>
                <a:gd name="T15" fmla="*/ 12 h 14"/>
                <a:gd name="T16" fmla="*/ 0 w 68"/>
                <a:gd name="T17" fmla="*/ 14 h 14"/>
                <a:gd name="T18" fmla="*/ 68 w 68"/>
                <a:gd name="T19" fmla="*/ 14 h 14"/>
                <a:gd name="T20" fmla="*/ 68 w 68"/>
                <a:gd name="T21" fmla="*/ 14 h 14"/>
                <a:gd name="T22" fmla="*/ 46 w 68"/>
                <a:gd name="T23" fmla="*/ 10 h 14"/>
                <a:gd name="T24" fmla="*/ 46 w 68"/>
                <a:gd name="T25" fmla="*/ 10 h 14"/>
                <a:gd name="T26" fmla="*/ 32 w 68"/>
                <a:gd name="T27" fmla="*/ 6 h 14"/>
                <a:gd name="T28" fmla="*/ 32 w 68"/>
                <a:gd name="T29" fmla="*/ 6 h 14"/>
                <a:gd name="T30" fmla="*/ 32 w 68"/>
                <a:gd name="T31" fmla="*/ 6 h 14"/>
                <a:gd name="T32" fmla="*/ 32 w 68"/>
                <a:gd name="T33" fmla="*/ 6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8" h="14">
                  <a:moveTo>
                    <a:pt x="32" y="6"/>
                  </a:moveTo>
                  <a:lnTo>
                    <a:pt x="32" y="6"/>
                  </a:lnTo>
                  <a:lnTo>
                    <a:pt x="0" y="0"/>
                  </a:lnTo>
                  <a:lnTo>
                    <a:pt x="0" y="10"/>
                  </a:lnTo>
                  <a:lnTo>
                    <a:pt x="0" y="10"/>
                  </a:lnTo>
                  <a:lnTo>
                    <a:pt x="16" y="8"/>
                  </a:lnTo>
                  <a:lnTo>
                    <a:pt x="16" y="8"/>
                  </a:lnTo>
                  <a:lnTo>
                    <a:pt x="0" y="12"/>
                  </a:lnTo>
                  <a:lnTo>
                    <a:pt x="0" y="14"/>
                  </a:lnTo>
                  <a:lnTo>
                    <a:pt x="68" y="14"/>
                  </a:lnTo>
                  <a:lnTo>
                    <a:pt x="68" y="14"/>
                  </a:lnTo>
                  <a:lnTo>
                    <a:pt x="46" y="10"/>
                  </a:lnTo>
                  <a:lnTo>
                    <a:pt x="46" y="10"/>
                  </a:lnTo>
                  <a:lnTo>
                    <a:pt x="32" y="6"/>
                  </a:lnTo>
                  <a:lnTo>
                    <a:pt x="32" y="6"/>
                  </a:lnTo>
                  <a:lnTo>
                    <a:pt x="32" y="6"/>
                  </a:lnTo>
                  <a:lnTo>
                    <a:pt x="32" y="6"/>
                  </a:lnTo>
                  <a:close/>
                </a:path>
              </a:pathLst>
            </a:custGeom>
            <a:solidFill>
              <a:srgbClr val="0049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48" name="Freeform 127"/>
            <p:cNvSpPr>
              <a:spLocks/>
            </p:cNvSpPr>
            <p:nvPr/>
          </p:nvSpPr>
          <p:spPr bwMode="auto">
            <a:xfrm>
              <a:off x="7872413" y="1111250"/>
              <a:ext cx="6350" cy="6350"/>
            </a:xfrm>
            <a:custGeom>
              <a:avLst/>
              <a:gdLst>
                <a:gd name="T0" fmla="*/ 4 w 4"/>
                <a:gd name="T1" fmla="*/ 0 h 4"/>
                <a:gd name="T2" fmla="*/ 4 w 4"/>
                <a:gd name="T3" fmla="*/ 0 h 4"/>
                <a:gd name="T4" fmla="*/ 0 w 4"/>
                <a:gd name="T5" fmla="*/ 0 h 4"/>
                <a:gd name="T6" fmla="*/ 0 w 4"/>
                <a:gd name="T7" fmla="*/ 4 h 4"/>
                <a:gd name="T8" fmla="*/ 0 w 4"/>
                <a:gd name="T9" fmla="*/ 4 h 4"/>
                <a:gd name="T10" fmla="*/ 4 w 4"/>
                <a:gd name="T11" fmla="*/ 4 h 4"/>
                <a:gd name="T12" fmla="*/ 4 w 4"/>
                <a:gd name="T13" fmla="*/ 0 h 4"/>
                <a:gd name="T14" fmla="*/ 4 w 4"/>
                <a:gd name="T15" fmla="*/ 0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 h="4">
                  <a:moveTo>
                    <a:pt x="4" y="0"/>
                  </a:moveTo>
                  <a:lnTo>
                    <a:pt x="4" y="0"/>
                  </a:lnTo>
                  <a:lnTo>
                    <a:pt x="0" y="0"/>
                  </a:lnTo>
                  <a:lnTo>
                    <a:pt x="0" y="4"/>
                  </a:lnTo>
                  <a:lnTo>
                    <a:pt x="0" y="4"/>
                  </a:lnTo>
                  <a:lnTo>
                    <a:pt x="4" y="4"/>
                  </a:lnTo>
                  <a:lnTo>
                    <a:pt x="4" y="0"/>
                  </a:lnTo>
                  <a:lnTo>
                    <a:pt x="4" y="0"/>
                  </a:lnTo>
                  <a:close/>
                </a:path>
              </a:pathLst>
            </a:custGeom>
            <a:solidFill>
              <a:srgbClr val="0049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49" name="Freeform 128"/>
            <p:cNvSpPr>
              <a:spLocks/>
            </p:cNvSpPr>
            <p:nvPr/>
          </p:nvSpPr>
          <p:spPr bwMode="auto">
            <a:xfrm>
              <a:off x="7872413" y="1082675"/>
              <a:ext cx="3175" cy="6350"/>
            </a:xfrm>
            <a:custGeom>
              <a:avLst/>
              <a:gdLst>
                <a:gd name="T0" fmla="*/ 2 w 2"/>
                <a:gd name="T1" fmla="*/ 0 h 4"/>
                <a:gd name="T2" fmla="*/ 2 w 2"/>
                <a:gd name="T3" fmla="*/ 0 h 4"/>
                <a:gd name="T4" fmla="*/ 0 w 2"/>
                <a:gd name="T5" fmla="*/ 0 h 4"/>
                <a:gd name="T6" fmla="*/ 0 w 2"/>
                <a:gd name="T7" fmla="*/ 4 h 4"/>
                <a:gd name="T8" fmla="*/ 0 w 2"/>
                <a:gd name="T9" fmla="*/ 4 h 4"/>
                <a:gd name="T10" fmla="*/ 2 w 2"/>
                <a:gd name="T11" fmla="*/ 4 h 4"/>
                <a:gd name="T12" fmla="*/ 2 w 2"/>
                <a:gd name="T13" fmla="*/ 0 h 4"/>
                <a:gd name="T14" fmla="*/ 2 w 2"/>
                <a:gd name="T15" fmla="*/ 0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4">
                  <a:moveTo>
                    <a:pt x="2" y="0"/>
                  </a:moveTo>
                  <a:lnTo>
                    <a:pt x="2" y="0"/>
                  </a:lnTo>
                  <a:lnTo>
                    <a:pt x="0" y="0"/>
                  </a:lnTo>
                  <a:lnTo>
                    <a:pt x="0" y="4"/>
                  </a:lnTo>
                  <a:lnTo>
                    <a:pt x="0" y="4"/>
                  </a:lnTo>
                  <a:lnTo>
                    <a:pt x="2" y="4"/>
                  </a:lnTo>
                  <a:lnTo>
                    <a:pt x="2" y="0"/>
                  </a:lnTo>
                  <a:lnTo>
                    <a:pt x="2" y="0"/>
                  </a:lnTo>
                  <a:close/>
                </a:path>
              </a:pathLst>
            </a:custGeom>
            <a:solidFill>
              <a:srgbClr val="0049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50" name="Freeform 129"/>
            <p:cNvSpPr>
              <a:spLocks/>
            </p:cNvSpPr>
            <p:nvPr/>
          </p:nvSpPr>
          <p:spPr bwMode="auto">
            <a:xfrm>
              <a:off x="7872413" y="1098550"/>
              <a:ext cx="3175" cy="3175"/>
            </a:xfrm>
            <a:custGeom>
              <a:avLst/>
              <a:gdLst>
                <a:gd name="T0" fmla="*/ 2 w 2"/>
                <a:gd name="T1" fmla="*/ 0 h 2"/>
                <a:gd name="T2" fmla="*/ 2 w 2"/>
                <a:gd name="T3" fmla="*/ 0 h 2"/>
                <a:gd name="T4" fmla="*/ 0 w 2"/>
                <a:gd name="T5" fmla="*/ 0 h 2"/>
                <a:gd name="T6" fmla="*/ 0 w 2"/>
                <a:gd name="T7" fmla="*/ 2 h 2"/>
                <a:gd name="T8" fmla="*/ 0 w 2"/>
                <a:gd name="T9" fmla="*/ 2 h 2"/>
                <a:gd name="T10" fmla="*/ 2 w 2"/>
                <a:gd name="T11" fmla="*/ 2 h 2"/>
                <a:gd name="T12" fmla="*/ 2 w 2"/>
                <a:gd name="T13" fmla="*/ 0 h 2"/>
                <a:gd name="T14" fmla="*/ 2 w 2"/>
                <a:gd name="T15" fmla="*/ 0 h 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2">
                  <a:moveTo>
                    <a:pt x="2" y="0"/>
                  </a:moveTo>
                  <a:lnTo>
                    <a:pt x="2" y="0"/>
                  </a:lnTo>
                  <a:lnTo>
                    <a:pt x="0" y="0"/>
                  </a:lnTo>
                  <a:lnTo>
                    <a:pt x="0" y="2"/>
                  </a:lnTo>
                  <a:lnTo>
                    <a:pt x="0" y="2"/>
                  </a:lnTo>
                  <a:lnTo>
                    <a:pt x="2" y="2"/>
                  </a:lnTo>
                  <a:lnTo>
                    <a:pt x="2" y="0"/>
                  </a:lnTo>
                  <a:lnTo>
                    <a:pt x="2" y="0"/>
                  </a:lnTo>
                  <a:close/>
                </a:path>
              </a:pathLst>
            </a:custGeom>
            <a:solidFill>
              <a:srgbClr val="0049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51" name="Freeform 130"/>
            <p:cNvSpPr>
              <a:spLocks/>
            </p:cNvSpPr>
            <p:nvPr/>
          </p:nvSpPr>
          <p:spPr bwMode="auto">
            <a:xfrm>
              <a:off x="7872413" y="942975"/>
              <a:ext cx="76200" cy="9525"/>
            </a:xfrm>
            <a:custGeom>
              <a:avLst/>
              <a:gdLst>
                <a:gd name="T0" fmla="*/ 46 w 48"/>
                <a:gd name="T1" fmla="*/ 6 h 6"/>
                <a:gd name="T2" fmla="*/ 48 w 48"/>
                <a:gd name="T3" fmla="*/ 0 h 6"/>
                <a:gd name="T4" fmla="*/ 48 w 48"/>
                <a:gd name="T5" fmla="*/ 0 h 6"/>
                <a:gd name="T6" fmla="*/ 32 w 48"/>
                <a:gd name="T7" fmla="*/ 0 h 6"/>
                <a:gd name="T8" fmla="*/ 32 w 48"/>
                <a:gd name="T9" fmla="*/ 0 h 6"/>
                <a:gd name="T10" fmla="*/ 16 w 48"/>
                <a:gd name="T11" fmla="*/ 2 h 6"/>
                <a:gd name="T12" fmla="*/ 6 w 48"/>
                <a:gd name="T13" fmla="*/ 2 h 6"/>
                <a:gd name="T14" fmla="*/ 0 w 48"/>
                <a:gd name="T15" fmla="*/ 0 h 6"/>
                <a:gd name="T16" fmla="*/ 0 w 48"/>
                <a:gd name="T17" fmla="*/ 6 h 6"/>
                <a:gd name="T18" fmla="*/ 0 w 48"/>
                <a:gd name="T19" fmla="*/ 6 h 6"/>
                <a:gd name="T20" fmla="*/ 0 w 48"/>
                <a:gd name="T21" fmla="*/ 6 h 6"/>
                <a:gd name="T22" fmla="*/ 2 w 48"/>
                <a:gd name="T23" fmla="*/ 6 h 6"/>
                <a:gd name="T24" fmla="*/ 2 w 48"/>
                <a:gd name="T25" fmla="*/ 6 h 6"/>
                <a:gd name="T26" fmla="*/ 16 w 48"/>
                <a:gd name="T27" fmla="*/ 4 h 6"/>
                <a:gd name="T28" fmla="*/ 30 w 48"/>
                <a:gd name="T29" fmla="*/ 4 h 6"/>
                <a:gd name="T30" fmla="*/ 46 w 48"/>
                <a:gd name="T31" fmla="*/ 6 h 6"/>
                <a:gd name="T32" fmla="*/ 46 w 48"/>
                <a:gd name="T33" fmla="*/ 6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8" h="6">
                  <a:moveTo>
                    <a:pt x="46" y="6"/>
                  </a:moveTo>
                  <a:lnTo>
                    <a:pt x="48" y="0"/>
                  </a:lnTo>
                  <a:lnTo>
                    <a:pt x="48" y="0"/>
                  </a:lnTo>
                  <a:lnTo>
                    <a:pt x="32" y="0"/>
                  </a:lnTo>
                  <a:lnTo>
                    <a:pt x="32" y="0"/>
                  </a:lnTo>
                  <a:lnTo>
                    <a:pt x="16" y="2"/>
                  </a:lnTo>
                  <a:lnTo>
                    <a:pt x="6" y="2"/>
                  </a:lnTo>
                  <a:lnTo>
                    <a:pt x="0" y="0"/>
                  </a:lnTo>
                  <a:lnTo>
                    <a:pt x="0" y="6"/>
                  </a:lnTo>
                  <a:lnTo>
                    <a:pt x="0" y="6"/>
                  </a:lnTo>
                  <a:lnTo>
                    <a:pt x="0" y="6"/>
                  </a:lnTo>
                  <a:lnTo>
                    <a:pt x="2" y="6"/>
                  </a:lnTo>
                  <a:lnTo>
                    <a:pt x="2" y="6"/>
                  </a:lnTo>
                  <a:lnTo>
                    <a:pt x="16" y="4"/>
                  </a:lnTo>
                  <a:lnTo>
                    <a:pt x="30" y="4"/>
                  </a:lnTo>
                  <a:lnTo>
                    <a:pt x="46" y="6"/>
                  </a:lnTo>
                  <a:lnTo>
                    <a:pt x="46" y="6"/>
                  </a:lnTo>
                  <a:close/>
                </a:path>
              </a:pathLst>
            </a:custGeom>
            <a:solidFill>
              <a:srgbClr val="0049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52" name="Freeform 131"/>
            <p:cNvSpPr>
              <a:spLocks/>
            </p:cNvSpPr>
            <p:nvPr/>
          </p:nvSpPr>
          <p:spPr bwMode="auto">
            <a:xfrm>
              <a:off x="7872413" y="930275"/>
              <a:ext cx="79375" cy="9525"/>
            </a:xfrm>
            <a:custGeom>
              <a:avLst/>
              <a:gdLst>
                <a:gd name="T0" fmla="*/ 50 w 50"/>
                <a:gd name="T1" fmla="*/ 6 h 6"/>
                <a:gd name="T2" fmla="*/ 50 w 50"/>
                <a:gd name="T3" fmla="*/ 0 h 6"/>
                <a:gd name="T4" fmla="*/ 50 w 50"/>
                <a:gd name="T5" fmla="*/ 0 h 6"/>
                <a:gd name="T6" fmla="*/ 36 w 50"/>
                <a:gd name="T7" fmla="*/ 0 h 6"/>
                <a:gd name="T8" fmla="*/ 36 w 50"/>
                <a:gd name="T9" fmla="*/ 0 h 6"/>
                <a:gd name="T10" fmla="*/ 16 w 50"/>
                <a:gd name="T11" fmla="*/ 0 h 6"/>
                <a:gd name="T12" fmla="*/ 0 w 50"/>
                <a:gd name="T13" fmla="*/ 0 h 6"/>
                <a:gd name="T14" fmla="*/ 0 w 50"/>
                <a:gd name="T15" fmla="*/ 4 h 6"/>
                <a:gd name="T16" fmla="*/ 0 w 50"/>
                <a:gd name="T17" fmla="*/ 4 h 6"/>
                <a:gd name="T18" fmla="*/ 24 w 50"/>
                <a:gd name="T19" fmla="*/ 4 h 6"/>
                <a:gd name="T20" fmla="*/ 24 w 50"/>
                <a:gd name="T21" fmla="*/ 4 h 6"/>
                <a:gd name="T22" fmla="*/ 42 w 50"/>
                <a:gd name="T23" fmla="*/ 4 h 6"/>
                <a:gd name="T24" fmla="*/ 50 w 50"/>
                <a:gd name="T25" fmla="*/ 6 h 6"/>
                <a:gd name="T26" fmla="*/ 50 w 50"/>
                <a:gd name="T27" fmla="*/ 6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0" h="6">
                  <a:moveTo>
                    <a:pt x="50" y="6"/>
                  </a:moveTo>
                  <a:lnTo>
                    <a:pt x="50" y="0"/>
                  </a:lnTo>
                  <a:lnTo>
                    <a:pt x="50" y="0"/>
                  </a:lnTo>
                  <a:lnTo>
                    <a:pt x="36" y="0"/>
                  </a:lnTo>
                  <a:lnTo>
                    <a:pt x="36" y="0"/>
                  </a:lnTo>
                  <a:lnTo>
                    <a:pt x="16" y="0"/>
                  </a:lnTo>
                  <a:lnTo>
                    <a:pt x="0" y="0"/>
                  </a:lnTo>
                  <a:lnTo>
                    <a:pt x="0" y="4"/>
                  </a:lnTo>
                  <a:lnTo>
                    <a:pt x="0" y="4"/>
                  </a:lnTo>
                  <a:lnTo>
                    <a:pt x="24" y="4"/>
                  </a:lnTo>
                  <a:lnTo>
                    <a:pt x="24" y="4"/>
                  </a:lnTo>
                  <a:lnTo>
                    <a:pt x="42" y="4"/>
                  </a:lnTo>
                  <a:lnTo>
                    <a:pt x="50" y="6"/>
                  </a:lnTo>
                  <a:lnTo>
                    <a:pt x="50" y="6"/>
                  </a:lnTo>
                  <a:close/>
                </a:path>
              </a:pathLst>
            </a:custGeom>
            <a:solidFill>
              <a:srgbClr val="0049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53" name="Freeform 132"/>
            <p:cNvSpPr>
              <a:spLocks/>
            </p:cNvSpPr>
            <p:nvPr/>
          </p:nvSpPr>
          <p:spPr bwMode="auto">
            <a:xfrm>
              <a:off x="7872413" y="914400"/>
              <a:ext cx="82550" cy="12700"/>
            </a:xfrm>
            <a:custGeom>
              <a:avLst/>
              <a:gdLst>
                <a:gd name="T0" fmla="*/ 50 w 52"/>
                <a:gd name="T1" fmla="*/ 8 h 8"/>
                <a:gd name="T2" fmla="*/ 50 w 52"/>
                <a:gd name="T3" fmla="*/ 8 h 8"/>
                <a:gd name="T4" fmla="*/ 52 w 52"/>
                <a:gd name="T5" fmla="*/ 2 h 8"/>
                <a:gd name="T6" fmla="*/ 52 w 52"/>
                <a:gd name="T7" fmla="*/ 2 h 8"/>
                <a:gd name="T8" fmla="*/ 42 w 52"/>
                <a:gd name="T9" fmla="*/ 0 h 8"/>
                <a:gd name="T10" fmla="*/ 28 w 52"/>
                <a:gd name="T11" fmla="*/ 2 h 8"/>
                <a:gd name="T12" fmla="*/ 28 w 52"/>
                <a:gd name="T13" fmla="*/ 2 h 8"/>
                <a:gd name="T14" fmla="*/ 14 w 52"/>
                <a:gd name="T15" fmla="*/ 4 h 8"/>
                <a:gd name="T16" fmla="*/ 0 w 52"/>
                <a:gd name="T17" fmla="*/ 4 h 8"/>
                <a:gd name="T18" fmla="*/ 0 w 52"/>
                <a:gd name="T19" fmla="*/ 8 h 8"/>
                <a:gd name="T20" fmla="*/ 0 w 52"/>
                <a:gd name="T21" fmla="*/ 8 h 8"/>
                <a:gd name="T22" fmla="*/ 26 w 52"/>
                <a:gd name="T23" fmla="*/ 6 h 8"/>
                <a:gd name="T24" fmla="*/ 40 w 52"/>
                <a:gd name="T25" fmla="*/ 6 h 8"/>
                <a:gd name="T26" fmla="*/ 50 w 52"/>
                <a:gd name="T27" fmla="*/ 8 h 8"/>
                <a:gd name="T28" fmla="*/ 50 w 52"/>
                <a:gd name="T29" fmla="*/ 8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2" h="8">
                  <a:moveTo>
                    <a:pt x="50" y="8"/>
                  </a:moveTo>
                  <a:lnTo>
                    <a:pt x="50" y="8"/>
                  </a:lnTo>
                  <a:lnTo>
                    <a:pt x="52" y="2"/>
                  </a:lnTo>
                  <a:lnTo>
                    <a:pt x="52" y="2"/>
                  </a:lnTo>
                  <a:lnTo>
                    <a:pt x="42" y="0"/>
                  </a:lnTo>
                  <a:lnTo>
                    <a:pt x="28" y="2"/>
                  </a:lnTo>
                  <a:lnTo>
                    <a:pt x="28" y="2"/>
                  </a:lnTo>
                  <a:lnTo>
                    <a:pt x="14" y="4"/>
                  </a:lnTo>
                  <a:lnTo>
                    <a:pt x="0" y="4"/>
                  </a:lnTo>
                  <a:lnTo>
                    <a:pt x="0" y="8"/>
                  </a:lnTo>
                  <a:lnTo>
                    <a:pt x="0" y="8"/>
                  </a:lnTo>
                  <a:lnTo>
                    <a:pt x="26" y="6"/>
                  </a:lnTo>
                  <a:lnTo>
                    <a:pt x="40" y="6"/>
                  </a:lnTo>
                  <a:lnTo>
                    <a:pt x="50" y="8"/>
                  </a:lnTo>
                  <a:lnTo>
                    <a:pt x="50" y="8"/>
                  </a:lnTo>
                  <a:close/>
                </a:path>
              </a:pathLst>
            </a:custGeom>
            <a:solidFill>
              <a:srgbClr val="0049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54" name="Freeform 133"/>
            <p:cNvSpPr>
              <a:spLocks/>
            </p:cNvSpPr>
            <p:nvPr/>
          </p:nvSpPr>
          <p:spPr bwMode="auto">
            <a:xfrm>
              <a:off x="7872413" y="901700"/>
              <a:ext cx="82550" cy="9525"/>
            </a:xfrm>
            <a:custGeom>
              <a:avLst/>
              <a:gdLst>
                <a:gd name="T0" fmla="*/ 52 w 52"/>
                <a:gd name="T1" fmla="*/ 6 h 6"/>
                <a:gd name="T2" fmla="*/ 52 w 52"/>
                <a:gd name="T3" fmla="*/ 6 h 6"/>
                <a:gd name="T4" fmla="*/ 52 w 52"/>
                <a:gd name="T5" fmla="*/ 4 h 6"/>
                <a:gd name="T6" fmla="*/ 52 w 52"/>
                <a:gd name="T7" fmla="*/ 2 h 6"/>
                <a:gd name="T8" fmla="*/ 50 w 52"/>
                <a:gd name="T9" fmla="*/ 0 h 6"/>
                <a:gd name="T10" fmla="*/ 50 w 52"/>
                <a:gd name="T11" fmla="*/ 0 h 6"/>
                <a:gd name="T12" fmla="*/ 24 w 52"/>
                <a:gd name="T13" fmla="*/ 2 h 6"/>
                <a:gd name="T14" fmla="*/ 24 w 52"/>
                <a:gd name="T15" fmla="*/ 2 h 6"/>
                <a:gd name="T16" fmla="*/ 0 w 52"/>
                <a:gd name="T17" fmla="*/ 2 h 6"/>
                <a:gd name="T18" fmla="*/ 0 w 52"/>
                <a:gd name="T19" fmla="*/ 6 h 6"/>
                <a:gd name="T20" fmla="*/ 0 w 52"/>
                <a:gd name="T21" fmla="*/ 6 h 6"/>
                <a:gd name="T22" fmla="*/ 28 w 52"/>
                <a:gd name="T23" fmla="*/ 4 h 6"/>
                <a:gd name="T24" fmla="*/ 42 w 52"/>
                <a:gd name="T25" fmla="*/ 4 h 6"/>
                <a:gd name="T26" fmla="*/ 52 w 52"/>
                <a:gd name="T27" fmla="*/ 6 h 6"/>
                <a:gd name="T28" fmla="*/ 52 w 52"/>
                <a:gd name="T29" fmla="*/ 6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2" h="6">
                  <a:moveTo>
                    <a:pt x="52" y="6"/>
                  </a:moveTo>
                  <a:lnTo>
                    <a:pt x="52" y="6"/>
                  </a:lnTo>
                  <a:lnTo>
                    <a:pt x="52" y="4"/>
                  </a:lnTo>
                  <a:lnTo>
                    <a:pt x="52" y="2"/>
                  </a:lnTo>
                  <a:lnTo>
                    <a:pt x="50" y="0"/>
                  </a:lnTo>
                  <a:lnTo>
                    <a:pt x="50" y="0"/>
                  </a:lnTo>
                  <a:lnTo>
                    <a:pt x="24" y="2"/>
                  </a:lnTo>
                  <a:lnTo>
                    <a:pt x="24" y="2"/>
                  </a:lnTo>
                  <a:lnTo>
                    <a:pt x="0" y="2"/>
                  </a:lnTo>
                  <a:lnTo>
                    <a:pt x="0" y="6"/>
                  </a:lnTo>
                  <a:lnTo>
                    <a:pt x="0" y="6"/>
                  </a:lnTo>
                  <a:lnTo>
                    <a:pt x="28" y="4"/>
                  </a:lnTo>
                  <a:lnTo>
                    <a:pt x="42" y="4"/>
                  </a:lnTo>
                  <a:lnTo>
                    <a:pt x="52" y="6"/>
                  </a:lnTo>
                  <a:lnTo>
                    <a:pt x="52" y="6"/>
                  </a:lnTo>
                  <a:close/>
                </a:path>
              </a:pathLst>
            </a:custGeom>
            <a:solidFill>
              <a:srgbClr val="0049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55" name="Freeform 134"/>
            <p:cNvSpPr>
              <a:spLocks/>
            </p:cNvSpPr>
            <p:nvPr/>
          </p:nvSpPr>
          <p:spPr bwMode="auto">
            <a:xfrm>
              <a:off x="7872413" y="1009650"/>
              <a:ext cx="31750" cy="6350"/>
            </a:xfrm>
            <a:custGeom>
              <a:avLst/>
              <a:gdLst>
                <a:gd name="T0" fmla="*/ 16 w 20"/>
                <a:gd name="T1" fmla="*/ 4 h 4"/>
                <a:gd name="T2" fmla="*/ 20 w 20"/>
                <a:gd name="T3" fmla="*/ 0 h 4"/>
                <a:gd name="T4" fmla="*/ 20 w 20"/>
                <a:gd name="T5" fmla="*/ 0 h 4"/>
                <a:gd name="T6" fmla="*/ 16 w 20"/>
                <a:gd name="T7" fmla="*/ 0 h 4"/>
                <a:gd name="T8" fmla="*/ 4 w 20"/>
                <a:gd name="T9" fmla="*/ 0 h 4"/>
                <a:gd name="T10" fmla="*/ 4 w 20"/>
                <a:gd name="T11" fmla="*/ 0 h 4"/>
                <a:gd name="T12" fmla="*/ 0 w 20"/>
                <a:gd name="T13" fmla="*/ 2 h 4"/>
                <a:gd name="T14" fmla="*/ 0 w 20"/>
                <a:gd name="T15" fmla="*/ 4 h 4"/>
                <a:gd name="T16" fmla="*/ 0 w 20"/>
                <a:gd name="T17" fmla="*/ 4 h 4"/>
                <a:gd name="T18" fmla="*/ 16 w 20"/>
                <a:gd name="T19" fmla="*/ 4 h 4"/>
                <a:gd name="T20" fmla="*/ 16 w 20"/>
                <a:gd name="T21"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 h="4">
                  <a:moveTo>
                    <a:pt x="16" y="4"/>
                  </a:moveTo>
                  <a:lnTo>
                    <a:pt x="20" y="0"/>
                  </a:lnTo>
                  <a:lnTo>
                    <a:pt x="20" y="0"/>
                  </a:lnTo>
                  <a:lnTo>
                    <a:pt x="16" y="0"/>
                  </a:lnTo>
                  <a:lnTo>
                    <a:pt x="4" y="0"/>
                  </a:lnTo>
                  <a:lnTo>
                    <a:pt x="4" y="0"/>
                  </a:lnTo>
                  <a:lnTo>
                    <a:pt x="0" y="2"/>
                  </a:lnTo>
                  <a:lnTo>
                    <a:pt x="0" y="4"/>
                  </a:lnTo>
                  <a:lnTo>
                    <a:pt x="0" y="4"/>
                  </a:lnTo>
                  <a:lnTo>
                    <a:pt x="16" y="4"/>
                  </a:lnTo>
                  <a:lnTo>
                    <a:pt x="16" y="4"/>
                  </a:lnTo>
                  <a:close/>
                </a:path>
              </a:pathLst>
            </a:custGeom>
            <a:solidFill>
              <a:srgbClr val="0049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56" name="Freeform 135"/>
            <p:cNvSpPr>
              <a:spLocks/>
            </p:cNvSpPr>
            <p:nvPr/>
          </p:nvSpPr>
          <p:spPr bwMode="auto">
            <a:xfrm>
              <a:off x="7872413" y="1022350"/>
              <a:ext cx="25400" cy="9525"/>
            </a:xfrm>
            <a:custGeom>
              <a:avLst/>
              <a:gdLst>
                <a:gd name="T0" fmla="*/ 14 w 16"/>
                <a:gd name="T1" fmla="*/ 6 h 6"/>
                <a:gd name="T2" fmla="*/ 16 w 16"/>
                <a:gd name="T3" fmla="*/ 0 h 6"/>
                <a:gd name="T4" fmla="*/ 16 w 16"/>
                <a:gd name="T5" fmla="*/ 0 h 6"/>
                <a:gd name="T6" fmla="*/ 0 w 16"/>
                <a:gd name="T7" fmla="*/ 2 h 6"/>
                <a:gd name="T8" fmla="*/ 0 w 16"/>
                <a:gd name="T9" fmla="*/ 4 h 6"/>
                <a:gd name="T10" fmla="*/ 0 w 16"/>
                <a:gd name="T11" fmla="*/ 4 h 6"/>
                <a:gd name="T12" fmla="*/ 14 w 16"/>
                <a:gd name="T13" fmla="*/ 6 h 6"/>
                <a:gd name="T14" fmla="*/ 14 w 16"/>
                <a:gd name="T15" fmla="*/ 6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6">
                  <a:moveTo>
                    <a:pt x="14" y="6"/>
                  </a:moveTo>
                  <a:lnTo>
                    <a:pt x="16" y="0"/>
                  </a:lnTo>
                  <a:lnTo>
                    <a:pt x="16" y="0"/>
                  </a:lnTo>
                  <a:lnTo>
                    <a:pt x="0" y="2"/>
                  </a:lnTo>
                  <a:lnTo>
                    <a:pt x="0" y="4"/>
                  </a:lnTo>
                  <a:lnTo>
                    <a:pt x="0" y="4"/>
                  </a:lnTo>
                  <a:lnTo>
                    <a:pt x="14" y="6"/>
                  </a:lnTo>
                  <a:lnTo>
                    <a:pt x="14" y="6"/>
                  </a:lnTo>
                  <a:close/>
                </a:path>
              </a:pathLst>
            </a:custGeom>
            <a:solidFill>
              <a:srgbClr val="0049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57" name="Freeform 136"/>
            <p:cNvSpPr>
              <a:spLocks/>
            </p:cNvSpPr>
            <p:nvPr/>
          </p:nvSpPr>
          <p:spPr bwMode="auto">
            <a:xfrm>
              <a:off x="7872413" y="1044575"/>
              <a:ext cx="60325" cy="28575"/>
            </a:xfrm>
            <a:custGeom>
              <a:avLst/>
              <a:gdLst>
                <a:gd name="T0" fmla="*/ 38 w 38"/>
                <a:gd name="T1" fmla="*/ 14 h 18"/>
                <a:gd name="T2" fmla="*/ 38 w 38"/>
                <a:gd name="T3" fmla="*/ 14 h 18"/>
                <a:gd name="T4" fmla="*/ 26 w 38"/>
                <a:gd name="T5" fmla="*/ 10 h 18"/>
                <a:gd name="T6" fmla="*/ 18 w 38"/>
                <a:gd name="T7" fmla="*/ 8 h 18"/>
                <a:gd name="T8" fmla="*/ 10 w 38"/>
                <a:gd name="T9" fmla="*/ 6 h 18"/>
                <a:gd name="T10" fmla="*/ 10 w 38"/>
                <a:gd name="T11" fmla="*/ 6 h 18"/>
                <a:gd name="T12" fmla="*/ 18 w 38"/>
                <a:gd name="T13" fmla="*/ 6 h 18"/>
                <a:gd name="T14" fmla="*/ 28 w 38"/>
                <a:gd name="T15" fmla="*/ 8 h 18"/>
                <a:gd name="T16" fmla="*/ 38 w 38"/>
                <a:gd name="T17" fmla="*/ 14 h 18"/>
                <a:gd name="T18" fmla="*/ 36 w 38"/>
                <a:gd name="T19" fmla="*/ 6 h 18"/>
                <a:gd name="T20" fmla="*/ 12 w 38"/>
                <a:gd name="T21" fmla="*/ 0 h 18"/>
                <a:gd name="T22" fmla="*/ 12 w 38"/>
                <a:gd name="T23" fmla="*/ 0 h 18"/>
                <a:gd name="T24" fmla="*/ 12 w 38"/>
                <a:gd name="T25" fmla="*/ 4 h 18"/>
                <a:gd name="T26" fmla="*/ 10 w 38"/>
                <a:gd name="T27" fmla="*/ 4 h 18"/>
                <a:gd name="T28" fmla="*/ 8 w 38"/>
                <a:gd name="T29" fmla="*/ 4 h 18"/>
                <a:gd name="T30" fmla="*/ 8 w 38"/>
                <a:gd name="T31" fmla="*/ 4 h 18"/>
                <a:gd name="T32" fmla="*/ 4 w 38"/>
                <a:gd name="T33" fmla="*/ 4 h 18"/>
                <a:gd name="T34" fmla="*/ 0 w 38"/>
                <a:gd name="T35" fmla="*/ 4 h 18"/>
                <a:gd name="T36" fmla="*/ 0 w 38"/>
                <a:gd name="T37" fmla="*/ 10 h 18"/>
                <a:gd name="T38" fmla="*/ 0 w 38"/>
                <a:gd name="T39" fmla="*/ 10 h 18"/>
                <a:gd name="T40" fmla="*/ 24 w 38"/>
                <a:gd name="T41" fmla="*/ 12 h 18"/>
                <a:gd name="T42" fmla="*/ 32 w 38"/>
                <a:gd name="T43" fmla="*/ 14 h 18"/>
                <a:gd name="T44" fmla="*/ 38 w 38"/>
                <a:gd name="T45" fmla="*/ 18 h 18"/>
                <a:gd name="T46" fmla="*/ 38 w 38"/>
                <a:gd name="T47" fmla="*/ 14 h 18"/>
                <a:gd name="T48" fmla="*/ 38 w 38"/>
                <a:gd name="T49" fmla="*/ 14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8" h="18">
                  <a:moveTo>
                    <a:pt x="38" y="14"/>
                  </a:moveTo>
                  <a:lnTo>
                    <a:pt x="38" y="14"/>
                  </a:lnTo>
                  <a:lnTo>
                    <a:pt x="26" y="10"/>
                  </a:lnTo>
                  <a:lnTo>
                    <a:pt x="18" y="8"/>
                  </a:lnTo>
                  <a:lnTo>
                    <a:pt x="10" y="6"/>
                  </a:lnTo>
                  <a:lnTo>
                    <a:pt x="10" y="6"/>
                  </a:lnTo>
                  <a:lnTo>
                    <a:pt x="18" y="6"/>
                  </a:lnTo>
                  <a:lnTo>
                    <a:pt x="28" y="8"/>
                  </a:lnTo>
                  <a:lnTo>
                    <a:pt x="38" y="14"/>
                  </a:lnTo>
                  <a:lnTo>
                    <a:pt x="36" y="6"/>
                  </a:lnTo>
                  <a:lnTo>
                    <a:pt x="12" y="0"/>
                  </a:lnTo>
                  <a:lnTo>
                    <a:pt x="12" y="0"/>
                  </a:lnTo>
                  <a:lnTo>
                    <a:pt x="12" y="4"/>
                  </a:lnTo>
                  <a:lnTo>
                    <a:pt x="10" y="4"/>
                  </a:lnTo>
                  <a:lnTo>
                    <a:pt x="8" y="4"/>
                  </a:lnTo>
                  <a:lnTo>
                    <a:pt x="8" y="4"/>
                  </a:lnTo>
                  <a:lnTo>
                    <a:pt x="4" y="4"/>
                  </a:lnTo>
                  <a:lnTo>
                    <a:pt x="0" y="4"/>
                  </a:lnTo>
                  <a:lnTo>
                    <a:pt x="0" y="10"/>
                  </a:lnTo>
                  <a:lnTo>
                    <a:pt x="0" y="10"/>
                  </a:lnTo>
                  <a:lnTo>
                    <a:pt x="24" y="12"/>
                  </a:lnTo>
                  <a:lnTo>
                    <a:pt x="32" y="14"/>
                  </a:lnTo>
                  <a:lnTo>
                    <a:pt x="38" y="18"/>
                  </a:lnTo>
                  <a:lnTo>
                    <a:pt x="38" y="14"/>
                  </a:lnTo>
                  <a:lnTo>
                    <a:pt x="38" y="14"/>
                  </a:lnTo>
                  <a:close/>
                </a:path>
              </a:pathLst>
            </a:custGeom>
            <a:solidFill>
              <a:srgbClr val="0049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58" name="Freeform 137"/>
            <p:cNvSpPr>
              <a:spLocks/>
            </p:cNvSpPr>
            <p:nvPr/>
          </p:nvSpPr>
          <p:spPr bwMode="auto">
            <a:xfrm>
              <a:off x="7872413" y="1035050"/>
              <a:ext cx="22225" cy="12700"/>
            </a:xfrm>
            <a:custGeom>
              <a:avLst/>
              <a:gdLst>
                <a:gd name="T0" fmla="*/ 10 w 14"/>
                <a:gd name="T1" fmla="*/ 8 h 8"/>
                <a:gd name="T2" fmla="*/ 14 w 14"/>
                <a:gd name="T3" fmla="*/ 0 h 8"/>
                <a:gd name="T4" fmla="*/ 14 w 14"/>
                <a:gd name="T5" fmla="*/ 0 h 8"/>
                <a:gd name="T6" fmla="*/ 8 w 14"/>
                <a:gd name="T7" fmla="*/ 2 h 8"/>
                <a:gd name="T8" fmla="*/ 0 w 14"/>
                <a:gd name="T9" fmla="*/ 2 h 8"/>
                <a:gd name="T10" fmla="*/ 0 w 14"/>
                <a:gd name="T11" fmla="*/ 6 h 8"/>
                <a:gd name="T12" fmla="*/ 0 w 14"/>
                <a:gd name="T13" fmla="*/ 6 h 8"/>
                <a:gd name="T14" fmla="*/ 8 w 14"/>
                <a:gd name="T15" fmla="*/ 8 h 8"/>
                <a:gd name="T16" fmla="*/ 10 w 14"/>
                <a:gd name="T17" fmla="*/ 8 h 8"/>
                <a:gd name="T18" fmla="*/ 10 w 14"/>
                <a:gd name="T19" fmla="*/ 8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 h="8">
                  <a:moveTo>
                    <a:pt x="10" y="8"/>
                  </a:moveTo>
                  <a:lnTo>
                    <a:pt x="14" y="0"/>
                  </a:lnTo>
                  <a:lnTo>
                    <a:pt x="14" y="0"/>
                  </a:lnTo>
                  <a:lnTo>
                    <a:pt x="8" y="2"/>
                  </a:lnTo>
                  <a:lnTo>
                    <a:pt x="0" y="2"/>
                  </a:lnTo>
                  <a:lnTo>
                    <a:pt x="0" y="6"/>
                  </a:lnTo>
                  <a:lnTo>
                    <a:pt x="0" y="6"/>
                  </a:lnTo>
                  <a:lnTo>
                    <a:pt x="8" y="8"/>
                  </a:lnTo>
                  <a:lnTo>
                    <a:pt x="10" y="8"/>
                  </a:lnTo>
                  <a:lnTo>
                    <a:pt x="10" y="8"/>
                  </a:lnTo>
                  <a:close/>
                </a:path>
              </a:pathLst>
            </a:custGeom>
            <a:solidFill>
              <a:srgbClr val="0049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59" name="Freeform 138"/>
            <p:cNvSpPr>
              <a:spLocks/>
            </p:cNvSpPr>
            <p:nvPr/>
          </p:nvSpPr>
          <p:spPr bwMode="auto">
            <a:xfrm>
              <a:off x="7872413" y="993775"/>
              <a:ext cx="31750" cy="9525"/>
            </a:xfrm>
            <a:custGeom>
              <a:avLst/>
              <a:gdLst>
                <a:gd name="T0" fmla="*/ 20 w 20"/>
                <a:gd name="T1" fmla="*/ 6 h 6"/>
                <a:gd name="T2" fmla="*/ 20 w 20"/>
                <a:gd name="T3" fmla="*/ 0 h 6"/>
                <a:gd name="T4" fmla="*/ 20 w 20"/>
                <a:gd name="T5" fmla="*/ 0 h 6"/>
                <a:gd name="T6" fmla="*/ 0 w 20"/>
                <a:gd name="T7" fmla="*/ 2 h 6"/>
                <a:gd name="T8" fmla="*/ 0 w 20"/>
                <a:gd name="T9" fmla="*/ 6 h 6"/>
                <a:gd name="T10" fmla="*/ 0 w 20"/>
                <a:gd name="T11" fmla="*/ 6 h 6"/>
                <a:gd name="T12" fmla="*/ 14 w 20"/>
                <a:gd name="T13" fmla="*/ 6 h 6"/>
                <a:gd name="T14" fmla="*/ 20 w 20"/>
                <a:gd name="T15" fmla="*/ 6 h 6"/>
                <a:gd name="T16" fmla="*/ 20 w 20"/>
                <a:gd name="T17" fmla="*/ 6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 h="6">
                  <a:moveTo>
                    <a:pt x="20" y="6"/>
                  </a:moveTo>
                  <a:lnTo>
                    <a:pt x="20" y="0"/>
                  </a:lnTo>
                  <a:lnTo>
                    <a:pt x="20" y="0"/>
                  </a:lnTo>
                  <a:lnTo>
                    <a:pt x="0" y="2"/>
                  </a:lnTo>
                  <a:lnTo>
                    <a:pt x="0" y="6"/>
                  </a:lnTo>
                  <a:lnTo>
                    <a:pt x="0" y="6"/>
                  </a:lnTo>
                  <a:lnTo>
                    <a:pt x="14" y="6"/>
                  </a:lnTo>
                  <a:lnTo>
                    <a:pt x="20" y="6"/>
                  </a:lnTo>
                  <a:lnTo>
                    <a:pt x="20" y="6"/>
                  </a:lnTo>
                  <a:close/>
                </a:path>
              </a:pathLst>
            </a:custGeom>
            <a:solidFill>
              <a:srgbClr val="0049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60" name="Freeform 139"/>
            <p:cNvSpPr>
              <a:spLocks/>
            </p:cNvSpPr>
            <p:nvPr/>
          </p:nvSpPr>
          <p:spPr bwMode="auto">
            <a:xfrm>
              <a:off x="7872413" y="1143000"/>
              <a:ext cx="3175" cy="6350"/>
            </a:xfrm>
            <a:custGeom>
              <a:avLst/>
              <a:gdLst>
                <a:gd name="T0" fmla="*/ 2 w 2"/>
                <a:gd name="T1" fmla="*/ 0 h 4"/>
                <a:gd name="T2" fmla="*/ 2 w 2"/>
                <a:gd name="T3" fmla="*/ 0 h 4"/>
                <a:gd name="T4" fmla="*/ 0 w 2"/>
                <a:gd name="T5" fmla="*/ 0 h 4"/>
                <a:gd name="T6" fmla="*/ 0 w 2"/>
                <a:gd name="T7" fmla="*/ 4 h 4"/>
                <a:gd name="T8" fmla="*/ 0 w 2"/>
                <a:gd name="T9" fmla="*/ 4 h 4"/>
                <a:gd name="T10" fmla="*/ 2 w 2"/>
                <a:gd name="T11" fmla="*/ 4 h 4"/>
                <a:gd name="T12" fmla="*/ 2 w 2"/>
                <a:gd name="T13" fmla="*/ 0 h 4"/>
                <a:gd name="T14" fmla="*/ 2 w 2"/>
                <a:gd name="T15" fmla="*/ 0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4">
                  <a:moveTo>
                    <a:pt x="2" y="0"/>
                  </a:moveTo>
                  <a:lnTo>
                    <a:pt x="2" y="0"/>
                  </a:lnTo>
                  <a:lnTo>
                    <a:pt x="0" y="0"/>
                  </a:lnTo>
                  <a:lnTo>
                    <a:pt x="0" y="4"/>
                  </a:lnTo>
                  <a:lnTo>
                    <a:pt x="0" y="4"/>
                  </a:lnTo>
                  <a:lnTo>
                    <a:pt x="2" y="4"/>
                  </a:lnTo>
                  <a:lnTo>
                    <a:pt x="2" y="0"/>
                  </a:lnTo>
                  <a:lnTo>
                    <a:pt x="2" y="0"/>
                  </a:lnTo>
                  <a:close/>
                </a:path>
              </a:pathLst>
            </a:custGeom>
            <a:solidFill>
              <a:srgbClr val="0049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61" name="Freeform 140"/>
            <p:cNvSpPr>
              <a:spLocks/>
            </p:cNvSpPr>
            <p:nvPr/>
          </p:nvSpPr>
          <p:spPr bwMode="auto">
            <a:xfrm>
              <a:off x="7872413" y="1155700"/>
              <a:ext cx="3175" cy="6350"/>
            </a:xfrm>
            <a:custGeom>
              <a:avLst/>
              <a:gdLst>
                <a:gd name="T0" fmla="*/ 2 w 2"/>
                <a:gd name="T1" fmla="*/ 0 h 4"/>
                <a:gd name="T2" fmla="*/ 2 w 2"/>
                <a:gd name="T3" fmla="*/ 0 h 4"/>
                <a:gd name="T4" fmla="*/ 0 w 2"/>
                <a:gd name="T5" fmla="*/ 0 h 4"/>
                <a:gd name="T6" fmla="*/ 0 w 2"/>
                <a:gd name="T7" fmla="*/ 4 h 4"/>
                <a:gd name="T8" fmla="*/ 0 w 2"/>
                <a:gd name="T9" fmla="*/ 4 h 4"/>
                <a:gd name="T10" fmla="*/ 2 w 2"/>
                <a:gd name="T11" fmla="*/ 0 h 4"/>
                <a:gd name="T12" fmla="*/ 2 w 2"/>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2" h="4">
                  <a:moveTo>
                    <a:pt x="2" y="0"/>
                  </a:moveTo>
                  <a:lnTo>
                    <a:pt x="2" y="0"/>
                  </a:lnTo>
                  <a:lnTo>
                    <a:pt x="0" y="0"/>
                  </a:lnTo>
                  <a:lnTo>
                    <a:pt x="0" y="4"/>
                  </a:lnTo>
                  <a:lnTo>
                    <a:pt x="0" y="4"/>
                  </a:lnTo>
                  <a:lnTo>
                    <a:pt x="2" y="0"/>
                  </a:lnTo>
                  <a:lnTo>
                    <a:pt x="2" y="0"/>
                  </a:lnTo>
                  <a:close/>
                </a:path>
              </a:pathLst>
            </a:custGeom>
            <a:solidFill>
              <a:srgbClr val="0049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62" name="Freeform 141"/>
            <p:cNvSpPr>
              <a:spLocks/>
            </p:cNvSpPr>
            <p:nvPr/>
          </p:nvSpPr>
          <p:spPr bwMode="auto">
            <a:xfrm>
              <a:off x="7872413" y="984250"/>
              <a:ext cx="31750" cy="9525"/>
            </a:xfrm>
            <a:custGeom>
              <a:avLst/>
              <a:gdLst>
                <a:gd name="T0" fmla="*/ 20 w 20"/>
                <a:gd name="T1" fmla="*/ 6 h 6"/>
                <a:gd name="T2" fmla="*/ 20 w 20"/>
                <a:gd name="T3" fmla="*/ 6 h 6"/>
                <a:gd name="T4" fmla="*/ 20 w 20"/>
                <a:gd name="T5" fmla="*/ 2 h 6"/>
                <a:gd name="T6" fmla="*/ 20 w 20"/>
                <a:gd name="T7" fmla="*/ 0 h 6"/>
                <a:gd name="T8" fmla="*/ 18 w 20"/>
                <a:gd name="T9" fmla="*/ 0 h 6"/>
                <a:gd name="T10" fmla="*/ 18 w 20"/>
                <a:gd name="T11" fmla="*/ 0 h 6"/>
                <a:gd name="T12" fmla="*/ 0 w 20"/>
                <a:gd name="T13" fmla="*/ 0 h 6"/>
                <a:gd name="T14" fmla="*/ 0 w 20"/>
                <a:gd name="T15" fmla="*/ 4 h 6"/>
                <a:gd name="T16" fmla="*/ 0 w 20"/>
                <a:gd name="T17" fmla="*/ 4 h 6"/>
                <a:gd name="T18" fmla="*/ 12 w 20"/>
                <a:gd name="T19" fmla="*/ 4 h 6"/>
                <a:gd name="T20" fmla="*/ 20 w 20"/>
                <a:gd name="T21" fmla="*/ 6 h 6"/>
                <a:gd name="T22" fmla="*/ 20 w 20"/>
                <a:gd name="T23" fmla="*/ 6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0" h="6">
                  <a:moveTo>
                    <a:pt x="20" y="6"/>
                  </a:moveTo>
                  <a:lnTo>
                    <a:pt x="20" y="6"/>
                  </a:lnTo>
                  <a:lnTo>
                    <a:pt x="20" y="2"/>
                  </a:lnTo>
                  <a:lnTo>
                    <a:pt x="20" y="0"/>
                  </a:lnTo>
                  <a:lnTo>
                    <a:pt x="18" y="0"/>
                  </a:lnTo>
                  <a:lnTo>
                    <a:pt x="18" y="0"/>
                  </a:lnTo>
                  <a:lnTo>
                    <a:pt x="0" y="0"/>
                  </a:lnTo>
                  <a:lnTo>
                    <a:pt x="0" y="4"/>
                  </a:lnTo>
                  <a:lnTo>
                    <a:pt x="0" y="4"/>
                  </a:lnTo>
                  <a:lnTo>
                    <a:pt x="12" y="4"/>
                  </a:lnTo>
                  <a:lnTo>
                    <a:pt x="20" y="6"/>
                  </a:lnTo>
                  <a:lnTo>
                    <a:pt x="20" y="6"/>
                  </a:lnTo>
                  <a:close/>
                </a:path>
              </a:pathLst>
            </a:custGeom>
            <a:solidFill>
              <a:srgbClr val="0049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63" name="Freeform 142"/>
            <p:cNvSpPr>
              <a:spLocks/>
            </p:cNvSpPr>
            <p:nvPr/>
          </p:nvSpPr>
          <p:spPr bwMode="auto">
            <a:xfrm>
              <a:off x="7872413" y="1127125"/>
              <a:ext cx="6350" cy="6350"/>
            </a:xfrm>
            <a:custGeom>
              <a:avLst/>
              <a:gdLst>
                <a:gd name="T0" fmla="*/ 4 w 4"/>
                <a:gd name="T1" fmla="*/ 0 h 4"/>
                <a:gd name="T2" fmla="*/ 4 w 4"/>
                <a:gd name="T3" fmla="*/ 0 h 4"/>
                <a:gd name="T4" fmla="*/ 0 w 4"/>
                <a:gd name="T5" fmla="*/ 0 h 4"/>
                <a:gd name="T6" fmla="*/ 0 w 4"/>
                <a:gd name="T7" fmla="*/ 4 h 4"/>
                <a:gd name="T8" fmla="*/ 0 w 4"/>
                <a:gd name="T9" fmla="*/ 4 h 4"/>
                <a:gd name="T10" fmla="*/ 4 w 4"/>
                <a:gd name="T11" fmla="*/ 4 h 4"/>
                <a:gd name="T12" fmla="*/ 4 w 4"/>
                <a:gd name="T13" fmla="*/ 0 h 4"/>
                <a:gd name="T14" fmla="*/ 4 w 4"/>
                <a:gd name="T15" fmla="*/ 0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 h="4">
                  <a:moveTo>
                    <a:pt x="4" y="0"/>
                  </a:moveTo>
                  <a:lnTo>
                    <a:pt x="4" y="0"/>
                  </a:lnTo>
                  <a:lnTo>
                    <a:pt x="0" y="0"/>
                  </a:lnTo>
                  <a:lnTo>
                    <a:pt x="0" y="4"/>
                  </a:lnTo>
                  <a:lnTo>
                    <a:pt x="0" y="4"/>
                  </a:lnTo>
                  <a:lnTo>
                    <a:pt x="4" y="4"/>
                  </a:lnTo>
                  <a:lnTo>
                    <a:pt x="4" y="0"/>
                  </a:lnTo>
                  <a:lnTo>
                    <a:pt x="4" y="0"/>
                  </a:lnTo>
                  <a:close/>
                </a:path>
              </a:pathLst>
            </a:custGeom>
            <a:solidFill>
              <a:srgbClr val="0049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64" name="Freeform 143"/>
            <p:cNvSpPr>
              <a:spLocks/>
            </p:cNvSpPr>
            <p:nvPr/>
          </p:nvSpPr>
          <p:spPr bwMode="auto">
            <a:xfrm>
              <a:off x="7872413" y="1063625"/>
              <a:ext cx="63500" cy="25400"/>
            </a:xfrm>
            <a:custGeom>
              <a:avLst/>
              <a:gdLst>
                <a:gd name="T0" fmla="*/ 40 w 40"/>
                <a:gd name="T1" fmla="*/ 16 h 16"/>
                <a:gd name="T2" fmla="*/ 38 w 40"/>
                <a:gd name="T3" fmla="*/ 10 h 16"/>
                <a:gd name="T4" fmla="*/ 38 w 40"/>
                <a:gd name="T5" fmla="*/ 10 h 16"/>
                <a:gd name="T6" fmla="*/ 6 w 40"/>
                <a:gd name="T7" fmla="*/ 2 h 16"/>
                <a:gd name="T8" fmla="*/ 6 w 40"/>
                <a:gd name="T9" fmla="*/ 2 h 16"/>
                <a:gd name="T10" fmla="*/ 0 w 40"/>
                <a:gd name="T11" fmla="*/ 0 h 16"/>
                <a:gd name="T12" fmla="*/ 0 w 40"/>
                <a:gd name="T13" fmla="*/ 4 h 16"/>
                <a:gd name="T14" fmla="*/ 2 w 40"/>
                <a:gd name="T15" fmla="*/ 8 h 16"/>
                <a:gd name="T16" fmla="*/ 2 w 40"/>
                <a:gd name="T17" fmla="*/ 8 h 16"/>
                <a:gd name="T18" fmla="*/ 40 w 40"/>
                <a:gd name="T19" fmla="*/ 16 h 16"/>
                <a:gd name="T20" fmla="*/ 40 w 40"/>
                <a:gd name="T21" fmla="*/ 16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0" h="16">
                  <a:moveTo>
                    <a:pt x="40" y="16"/>
                  </a:moveTo>
                  <a:lnTo>
                    <a:pt x="38" y="10"/>
                  </a:lnTo>
                  <a:lnTo>
                    <a:pt x="38" y="10"/>
                  </a:lnTo>
                  <a:lnTo>
                    <a:pt x="6" y="2"/>
                  </a:lnTo>
                  <a:lnTo>
                    <a:pt x="6" y="2"/>
                  </a:lnTo>
                  <a:lnTo>
                    <a:pt x="0" y="0"/>
                  </a:lnTo>
                  <a:lnTo>
                    <a:pt x="0" y="4"/>
                  </a:lnTo>
                  <a:lnTo>
                    <a:pt x="2" y="8"/>
                  </a:lnTo>
                  <a:lnTo>
                    <a:pt x="2" y="8"/>
                  </a:lnTo>
                  <a:lnTo>
                    <a:pt x="40" y="16"/>
                  </a:lnTo>
                  <a:lnTo>
                    <a:pt x="40" y="16"/>
                  </a:lnTo>
                  <a:close/>
                </a:path>
              </a:pathLst>
            </a:custGeom>
            <a:solidFill>
              <a:srgbClr val="0049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65" name="Freeform 144"/>
            <p:cNvSpPr>
              <a:spLocks/>
            </p:cNvSpPr>
            <p:nvPr/>
          </p:nvSpPr>
          <p:spPr bwMode="auto">
            <a:xfrm>
              <a:off x="7872413" y="708025"/>
              <a:ext cx="231775" cy="12700"/>
            </a:xfrm>
            <a:custGeom>
              <a:avLst/>
              <a:gdLst>
                <a:gd name="T0" fmla="*/ 36 w 146"/>
                <a:gd name="T1" fmla="*/ 6 h 8"/>
                <a:gd name="T2" fmla="*/ 36 w 146"/>
                <a:gd name="T3" fmla="*/ 6 h 8"/>
                <a:gd name="T4" fmla="*/ 74 w 146"/>
                <a:gd name="T5" fmla="*/ 6 h 8"/>
                <a:gd name="T6" fmla="*/ 106 w 146"/>
                <a:gd name="T7" fmla="*/ 6 h 8"/>
                <a:gd name="T8" fmla="*/ 106 w 146"/>
                <a:gd name="T9" fmla="*/ 6 h 8"/>
                <a:gd name="T10" fmla="*/ 130 w 146"/>
                <a:gd name="T11" fmla="*/ 6 h 8"/>
                <a:gd name="T12" fmla="*/ 140 w 146"/>
                <a:gd name="T13" fmla="*/ 8 h 8"/>
                <a:gd name="T14" fmla="*/ 146 w 146"/>
                <a:gd name="T15" fmla="*/ 0 h 8"/>
                <a:gd name="T16" fmla="*/ 146 w 146"/>
                <a:gd name="T17" fmla="*/ 0 h 8"/>
                <a:gd name="T18" fmla="*/ 122 w 146"/>
                <a:gd name="T19" fmla="*/ 2 h 8"/>
                <a:gd name="T20" fmla="*/ 122 w 146"/>
                <a:gd name="T21" fmla="*/ 2 h 8"/>
                <a:gd name="T22" fmla="*/ 106 w 146"/>
                <a:gd name="T23" fmla="*/ 2 h 8"/>
                <a:gd name="T24" fmla="*/ 102 w 146"/>
                <a:gd name="T25" fmla="*/ 2 h 8"/>
                <a:gd name="T26" fmla="*/ 98 w 146"/>
                <a:gd name="T27" fmla="*/ 0 h 8"/>
                <a:gd name="T28" fmla="*/ 98 w 146"/>
                <a:gd name="T29" fmla="*/ 0 h 8"/>
                <a:gd name="T30" fmla="*/ 52 w 146"/>
                <a:gd name="T31" fmla="*/ 2 h 8"/>
                <a:gd name="T32" fmla="*/ 0 w 146"/>
                <a:gd name="T33" fmla="*/ 2 h 8"/>
                <a:gd name="T34" fmla="*/ 0 w 146"/>
                <a:gd name="T35" fmla="*/ 6 h 8"/>
                <a:gd name="T36" fmla="*/ 0 w 146"/>
                <a:gd name="T37" fmla="*/ 6 h 8"/>
                <a:gd name="T38" fmla="*/ 36 w 146"/>
                <a:gd name="T39" fmla="*/ 6 h 8"/>
                <a:gd name="T40" fmla="*/ 36 w 146"/>
                <a:gd name="T41" fmla="*/ 6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46" h="8">
                  <a:moveTo>
                    <a:pt x="36" y="6"/>
                  </a:moveTo>
                  <a:lnTo>
                    <a:pt x="36" y="6"/>
                  </a:lnTo>
                  <a:lnTo>
                    <a:pt x="74" y="6"/>
                  </a:lnTo>
                  <a:lnTo>
                    <a:pt x="106" y="6"/>
                  </a:lnTo>
                  <a:lnTo>
                    <a:pt x="106" y="6"/>
                  </a:lnTo>
                  <a:lnTo>
                    <a:pt x="130" y="6"/>
                  </a:lnTo>
                  <a:lnTo>
                    <a:pt x="140" y="8"/>
                  </a:lnTo>
                  <a:lnTo>
                    <a:pt x="146" y="0"/>
                  </a:lnTo>
                  <a:lnTo>
                    <a:pt x="146" y="0"/>
                  </a:lnTo>
                  <a:lnTo>
                    <a:pt x="122" y="2"/>
                  </a:lnTo>
                  <a:lnTo>
                    <a:pt x="122" y="2"/>
                  </a:lnTo>
                  <a:lnTo>
                    <a:pt x="106" y="2"/>
                  </a:lnTo>
                  <a:lnTo>
                    <a:pt x="102" y="2"/>
                  </a:lnTo>
                  <a:lnTo>
                    <a:pt x="98" y="0"/>
                  </a:lnTo>
                  <a:lnTo>
                    <a:pt x="98" y="0"/>
                  </a:lnTo>
                  <a:lnTo>
                    <a:pt x="52" y="2"/>
                  </a:lnTo>
                  <a:lnTo>
                    <a:pt x="0" y="2"/>
                  </a:lnTo>
                  <a:lnTo>
                    <a:pt x="0" y="6"/>
                  </a:lnTo>
                  <a:lnTo>
                    <a:pt x="0" y="6"/>
                  </a:lnTo>
                  <a:lnTo>
                    <a:pt x="36" y="6"/>
                  </a:lnTo>
                  <a:lnTo>
                    <a:pt x="36" y="6"/>
                  </a:lnTo>
                  <a:close/>
                </a:path>
              </a:pathLst>
            </a:custGeom>
            <a:solidFill>
              <a:srgbClr val="0049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66" name="Freeform 145"/>
            <p:cNvSpPr>
              <a:spLocks/>
            </p:cNvSpPr>
            <p:nvPr/>
          </p:nvSpPr>
          <p:spPr bwMode="auto">
            <a:xfrm>
              <a:off x="7872413" y="723900"/>
              <a:ext cx="304800" cy="50800"/>
            </a:xfrm>
            <a:custGeom>
              <a:avLst/>
              <a:gdLst>
                <a:gd name="T0" fmla="*/ 54 w 192"/>
                <a:gd name="T1" fmla="*/ 4 h 32"/>
                <a:gd name="T2" fmla="*/ 54 w 192"/>
                <a:gd name="T3" fmla="*/ 4 h 32"/>
                <a:gd name="T4" fmla="*/ 84 w 192"/>
                <a:gd name="T5" fmla="*/ 4 h 32"/>
                <a:gd name="T6" fmla="*/ 110 w 192"/>
                <a:gd name="T7" fmla="*/ 4 h 32"/>
                <a:gd name="T8" fmla="*/ 110 w 192"/>
                <a:gd name="T9" fmla="*/ 4 h 32"/>
                <a:gd name="T10" fmla="*/ 128 w 192"/>
                <a:gd name="T11" fmla="*/ 6 h 32"/>
                <a:gd name="T12" fmla="*/ 136 w 192"/>
                <a:gd name="T13" fmla="*/ 6 h 32"/>
                <a:gd name="T14" fmla="*/ 136 w 192"/>
                <a:gd name="T15" fmla="*/ 6 h 32"/>
                <a:gd name="T16" fmla="*/ 138 w 192"/>
                <a:gd name="T17" fmla="*/ 4 h 32"/>
                <a:gd name="T18" fmla="*/ 192 w 192"/>
                <a:gd name="T19" fmla="*/ 32 h 32"/>
                <a:gd name="T20" fmla="*/ 192 w 192"/>
                <a:gd name="T21" fmla="*/ 32 h 32"/>
                <a:gd name="T22" fmla="*/ 174 w 192"/>
                <a:gd name="T23" fmla="*/ 18 h 32"/>
                <a:gd name="T24" fmla="*/ 158 w 192"/>
                <a:gd name="T25" fmla="*/ 8 h 32"/>
                <a:gd name="T26" fmla="*/ 146 w 192"/>
                <a:gd name="T27" fmla="*/ 2 h 32"/>
                <a:gd name="T28" fmla="*/ 138 w 192"/>
                <a:gd name="T29" fmla="*/ 0 h 32"/>
                <a:gd name="T30" fmla="*/ 138 w 192"/>
                <a:gd name="T31" fmla="*/ 0 h 32"/>
                <a:gd name="T32" fmla="*/ 126 w 192"/>
                <a:gd name="T33" fmla="*/ 0 h 32"/>
                <a:gd name="T34" fmla="*/ 112 w 192"/>
                <a:gd name="T35" fmla="*/ 2 h 32"/>
                <a:gd name="T36" fmla="*/ 112 w 192"/>
                <a:gd name="T37" fmla="*/ 2 h 32"/>
                <a:gd name="T38" fmla="*/ 102 w 192"/>
                <a:gd name="T39" fmla="*/ 0 h 32"/>
                <a:gd name="T40" fmla="*/ 94 w 192"/>
                <a:gd name="T41" fmla="*/ 0 h 32"/>
                <a:gd name="T42" fmla="*/ 94 w 192"/>
                <a:gd name="T43" fmla="*/ 0 h 32"/>
                <a:gd name="T44" fmla="*/ 22 w 192"/>
                <a:gd name="T45" fmla="*/ 0 h 32"/>
                <a:gd name="T46" fmla="*/ 22 w 192"/>
                <a:gd name="T47" fmla="*/ 0 h 32"/>
                <a:gd name="T48" fmla="*/ 0 w 192"/>
                <a:gd name="T49" fmla="*/ 0 h 32"/>
                <a:gd name="T50" fmla="*/ 0 w 192"/>
                <a:gd name="T51" fmla="*/ 4 h 32"/>
                <a:gd name="T52" fmla="*/ 0 w 192"/>
                <a:gd name="T53" fmla="*/ 4 h 32"/>
                <a:gd name="T54" fmla="*/ 0 w 192"/>
                <a:gd name="T55" fmla="*/ 4 h 32"/>
                <a:gd name="T56" fmla="*/ 54 w 192"/>
                <a:gd name="T57" fmla="*/ 4 h 32"/>
                <a:gd name="T58" fmla="*/ 54 w 192"/>
                <a:gd name="T59" fmla="*/ 4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92" h="32">
                  <a:moveTo>
                    <a:pt x="54" y="4"/>
                  </a:moveTo>
                  <a:lnTo>
                    <a:pt x="54" y="4"/>
                  </a:lnTo>
                  <a:lnTo>
                    <a:pt x="84" y="4"/>
                  </a:lnTo>
                  <a:lnTo>
                    <a:pt x="110" y="4"/>
                  </a:lnTo>
                  <a:lnTo>
                    <a:pt x="110" y="4"/>
                  </a:lnTo>
                  <a:lnTo>
                    <a:pt x="128" y="6"/>
                  </a:lnTo>
                  <a:lnTo>
                    <a:pt x="136" y="6"/>
                  </a:lnTo>
                  <a:lnTo>
                    <a:pt x="136" y="6"/>
                  </a:lnTo>
                  <a:lnTo>
                    <a:pt x="138" y="4"/>
                  </a:lnTo>
                  <a:lnTo>
                    <a:pt x="192" y="32"/>
                  </a:lnTo>
                  <a:lnTo>
                    <a:pt x="192" y="32"/>
                  </a:lnTo>
                  <a:lnTo>
                    <a:pt x="174" y="18"/>
                  </a:lnTo>
                  <a:lnTo>
                    <a:pt x="158" y="8"/>
                  </a:lnTo>
                  <a:lnTo>
                    <a:pt x="146" y="2"/>
                  </a:lnTo>
                  <a:lnTo>
                    <a:pt x="138" y="0"/>
                  </a:lnTo>
                  <a:lnTo>
                    <a:pt x="138" y="0"/>
                  </a:lnTo>
                  <a:lnTo>
                    <a:pt x="126" y="0"/>
                  </a:lnTo>
                  <a:lnTo>
                    <a:pt x="112" y="2"/>
                  </a:lnTo>
                  <a:lnTo>
                    <a:pt x="112" y="2"/>
                  </a:lnTo>
                  <a:lnTo>
                    <a:pt x="102" y="0"/>
                  </a:lnTo>
                  <a:lnTo>
                    <a:pt x="94" y="0"/>
                  </a:lnTo>
                  <a:lnTo>
                    <a:pt x="94" y="0"/>
                  </a:lnTo>
                  <a:lnTo>
                    <a:pt x="22" y="0"/>
                  </a:lnTo>
                  <a:lnTo>
                    <a:pt x="22" y="0"/>
                  </a:lnTo>
                  <a:lnTo>
                    <a:pt x="0" y="0"/>
                  </a:lnTo>
                  <a:lnTo>
                    <a:pt x="0" y="4"/>
                  </a:lnTo>
                  <a:lnTo>
                    <a:pt x="0" y="4"/>
                  </a:lnTo>
                  <a:lnTo>
                    <a:pt x="0" y="4"/>
                  </a:lnTo>
                  <a:lnTo>
                    <a:pt x="54" y="4"/>
                  </a:lnTo>
                  <a:lnTo>
                    <a:pt x="54" y="4"/>
                  </a:lnTo>
                  <a:close/>
                </a:path>
              </a:pathLst>
            </a:custGeom>
            <a:solidFill>
              <a:srgbClr val="0049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67" name="Freeform 146"/>
            <p:cNvSpPr>
              <a:spLocks/>
            </p:cNvSpPr>
            <p:nvPr/>
          </p:nvSpPr>
          <p:spPr bwMode="auto">
            <a:xfrm>
              <a:off x="7872413" y="733425"/>
              <a:ext cx="212725" cy="12700"/>
            </a:xfrm>
            <a:custGeom>
              <a:avLst/>
              <a:gdLst>
                <a:gd name="T0" fmla="*/ 38 w 134"/>
                <a:gd name="T1" fmla="*/ 6 h 8"/>
                <a:gd name="T2" fmla="*/ 38 w 134"/>
                <a:gd name="T3" fmla="*/ 6 h 8"/>
                <a:gd name="T4" fmla="*/ 74 w 134"/>
                <a:gd name="T5" fmla="*/ 6 h 8"/>
                <a:gd name="T6" fmla="*/ 108 w 134"/>
                <a:gd name="T7" fmla="*/ 6 h 8"/>
                <a:gd name="T8" fmla="*/ 108 w 134"/>
                <a:gd name="T9" fmla="*/ 6 h 8"/>
                <a:gd name="T10" fmla="*/ 128 w 134"/>
                <a:gd name="T11" fmla="*/ 8 h 8"/>
                <a:gd name="T12" fmla="*/ 134 w 134"/>
                <a:gd name="T13" fmla="*/ 8 h 8"/>
                <a:gd name="T14" fmla="*/ 134 w 134"/>
                <a:gd name="T15" fmla="*/ 8 h 8"/>
                <a:gd name="T16" fmla="*/ 134 w 134"/>
                <a:gd name="T17" fmla="*/ 4 h 8"/>
                <a:gd name="T18" fmla="*/ 134 w 134"/>
                <a:gd name="T19" fmla="*/ 4 h 8"/>
                <a:gd name="T20" fmla="*/ 126 w 134"/>
                <a:gd name="T21" fmla="*/ 2 h 8"/>
                <a:gd name="T22" fmla="*/ 114 w 134"/>
                <a:gd name="T23" fmla="*/ 2 h 8"/>
                <a:gd name="T24" fmla="*/ 114 w 134"/>
                <a:gd name="T25" fmla="*/ 2 h 8"/>
                <a:gd name="T26" fmla="*/ 102 w 134"/>
                <a:gd name="T27" fmla="*/ 4 h 8"/>
                <a:gd name="T28" fmla="*/ 94 w 134"/>
                <a:gd name="T29" fmla="*/ 2 h 8"/>
                <a:gd name="T30" fmla="*/ 94 w 134"/>
                <a:gd name="T31" fmla="*/ 2 h 8"/>
                <a:gd name="T32" fmla="*/ 80 w 134"/>
                <a:gd name="T33" fmla="*/ 0 h 8"/>
                <a:gd name="T34" fmla="*/ 56 w 134"/>
                <a:gd name="T35" fmla="*/ 2 h 8"/>
                <a:gd name="T36" fmla="*/ 56 w 134"/>
                <a:gd name="T37" fmla="*/ 2 h 8"/>
                <a:gd name="T38" fmla="*/ 6 w 134"/>
                <a:gd name="T39" fmla="*/ 2 h 8"/>
                <a:gd name="T40" fmla="*/ 6 w 134"/>
                <a:gd name="T41" fmla="*/ 2 h 8"/>
                <a:gd name="T42" fmla="*/ 0 w 134"/>
                <a:gd name="T43" fmla="*/ 2 h 8"/>
                <a:gd name="T44" fmla="*/ 0 w 134"/>
                <a:gd name="T45" fmla="*/ 6 h 8"/>
                <a:gd name="T46" fmla="*/ 0 w 134"/>
                <a:gd name="T47" fmla="*/ 6 h 8"/>
                <a:gd name="T48" fmla="*/ 20 w 134"/>
                <a:gd name="T49" fmla="*/ 6 h 8"/>
                <a:gd name="T50" fmla="*/ 38 w 134"/>
                <a:gd name="T51" fmla="*/ 6 h 8"/>
                <a:gd name="T52" fmla="*/ 38 w 134"/>
                <a:gd name="T53" fmla="*/ 6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34" h="8">
                  <a:moveTo>
                    <a:pt x="38" y="6"/>
                  </a:moveTo>
                  <a:lnTo>
                    <a:pt x="38" y="6"/>
                  </a:lnTo>
                  <a:lnTo>
                    <a:pt x="74" y="6"/>
                  </a:lnTo>
                  <a:lnTo>
                    <a:pt x="108" y="6"/>
                  </a:lnTo>
                  <a:lnTo>
                    <a:pt x="108" y="6"/>
                  </a:lnTo>
                  <a:lnTo>
                    <a:pt x="128" y="8"/>
                  </a:lnTo>
                  <a:lnTo>
                    <a:pt x="134" y="8"/>
                  </a:lnTo>
                  <a:lnTo>
                    <a:pt x="134" y="8"/>
                  </a:lnTo>
                  <a:lnTo>
                    <a:pt x="134" y="4"/>
                  </a:lnTo>
                  <a:lnTo>
                    <a:pt x="134" y="4"/>
                  </a:lnTo>
                  <a:lnTo>
                    <a:pt x="126" y="2"/>
                  </a:lnTo>
                  <a:lnTo>
                    <a:pt x="114" y="2"/>
                  </a:lnTo>
                  <a:lnTo>
                    <a:pt x="114" y="2"/>
                  </a:lnTo>
                  <a:lnTo>
                    <a:pt x="102" y="4"/>
                  </a:lnTo>
                  <a:lnTo>
                    <a:pt x="94" y="2"/>
                  </a:lnTo>
                  <a:lnTo>
                    <a:pt x="94" y="2"/>
                  </a:lnTo>
                  <a:lnTo>
                    <a:pt x="80" y="0"/>
                  </a:lnTo>
                  <a:lnTo>
                    <a:pt x="56" y="2"/>
                  </a:lnTo>
                  <a:lnTo>
                    <a:pt x="56" y="2"/>
                  </a:lnTo>
                  <a:lnTo>
                    <a:pt x="6" y="2"/>
                  </a:lnTo>
                  <a:lnTo>
                    <a:pt x="6" y="2"/>
                  </a:lnTo>
                  <a:lnTo>
                    <a:pt x="0" y="2"/>
                  </a:lnTo>
                  <a:lnTo>
                    <a:pt x="0" y="6"/>
                  </a:lnTo>
                  <a:lnTo>
                    <a:pt x="0" y="6"/>
                  </a:lnTo>
                  <a:lnTo>
                    <a:pt x="20" y="6"/>
                  </a:lnTo>
                  <a:lnTo>
                    <a:pt x="38" y="6"/>
                  </a:lnTo>
                  <a:lnTo>
                    <a:pt x="38" y="6"/>
                  </a:lnTo>
                  <a:close/>
                </a:path>
              </a:pathLst>
            </a:custGeom>
            <a:solidFill>
              <a:srgbClr val="0049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68" name="Freeform 147"/>
            <p:cNvSpPr>
              <a:spLocks/>
            </p:cNvSpPr>
            <p:nvPr/>
          </p:nvSpPr>
          <p:spPr bwMode="auto">
            <a:xfrm>
              <a:off x="7872413" y="749300"/>
              <a:ext cx="209550" cy="12700"/>
            </a:xfrm>
            <a:custGeom>
              <a:avLst/>
              <a:gdLst>
                <a:gd name="T0" fmla="*/ 62 w 132"/>
                <a:gd name="T1" fmla="*/ 4 h 8"/>
                <a:gd name="T2" fmla="*/ 62 w 132"/>
                <a:gd name="T3" fmla="*/ 4 h 8"/>
                <a:gd name="T4" fmla="*/ 94 w 132"/>
                <a:gd name="T5" fmla="*/ 4 h 8"/>
                <a:gd name="T6" fmla="*/ 94 w 132"/>
                <a:gd name="T7" fmla="*/ 4 h 8"/>
                <a:gd name="T8" fmla="*/ 108 w 132"/>
                <a:gd name="T9" fmla="*/ 4 h 8"/>
                <a:gd name="T10" fmla="*/ 130 w 132"/>
                <a:gd name="T11" fmla="*/ 8 h 8"/>
                <a:gd name="T12" fmla="*/ 130 w 132"/>
                <a:gd name="T13" fmla="*/ 8 h 8"/>
                <a:gd name="T14" fmla="*/ 132 w 132"/>
                <a:gd name="T15" fmla="*/ 2 h 8"/>
                <a:gd name="T16" fmla="*/ 132 w 132"/>
                <a:gd name="T17" fmla="*/ 2 h 8"/>
                <a:gd name="T18" fmla="*/ 126 w 132"/>
                <a:gd name="T19" fmla="*/ 0 h 8"/>
                <a:gd name="T20" fmla="*/ 114 w 132"/>
                <a:gd name="T21" fmla="*/ 0 h 8"/>
                <a:gd name="T22" fmla="*/ 114 w 132"/>
                <a:gd name="T23" fmla="*/ 0 h 8"/>
                <a:gd name="T24" fmla="*/ 104 w 132"/>
                <a:gd name="T25" fmla="*/ 2 h 8"/>
                <a:gd name="T26" fmla="*/ 98 w 132"/>
                <a:gd name="T27" fmla="*/ 0 h 8"/>
                <a:gd name="T28" fmla="*/ 98 w 132"/>
                <a:gd name="T29" fmla="*/ 0 h 8"/>
                <a:gd name="T30" fmla="*/ 86 w 132"/>
                <a:gd name="T31" fmla="*/ 0 h 8"/>
                <a:gd name="T32" fmla="*/ 86 w 132"/>
                <a:gd name="T33" fmla="*/ 0 h 8"/>
                <a:gd name="T34" fmla="*/ 36 w 132"/>
                <a:gd name="T35" fmla="*/ 0 h 8"/>
                <a:gd name="T36" fmla="*/ 36 w 132"/>
                <a:gd name="T37" fmla="*/ 0 h 8"/>
                <a:gd name="T38" fmla="*/ 20 w 132"/>
                <a:gd name="T39" fmla="*/ 0 h 8"/>
                <a:gd name="T40" fmla="*/ 0 w 132"/>
                <a:gd name="T41" fmla="*/ 0 h 8"/>
                <a:gd name="T42" fmla="*/ 0 w 132"/>
                <a:gd name="T43" fmla="*/ 4 h 8"/>
                <a:gd name="T44" fmla="*/ 0 w 132"/>
                <a:gd name="T45" fmla="*/ 4 h 8"/>
                <a:gd name="T46" fmla="*/ 6 w 132"/>
                <a:gd name="T47" fmla="*/ 4 h 8"/>
                <a:gd name="T48" fmla="*/ 6 w 132"/>
                <a:gd name="T49" fmla="*/ 4 h 8"/>
                <a:gd name="T50" fmla="*/ 62 w 132"/>
                <a:gd name="T51" fmla="*/ 4 h 8"/>
                <a:gd name="T52" fmla="*/ 62 w 132"/>
                <a:gd name="T53" fmla="*/ 4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32" h="8">
                  <a:moveTo>
                    <a:pt x="62" y="4"/>
                  </a:moveTo>
                  <a:lnTo>
                    <a:pt x="62" y="4"/>
                  </a:lnTo>
                  <a:lnTo>
                    <a:pt x="94" y="4"/>
                  </a:lnTo>
                  <a:lnTo>
                    <a:pt x="94" y="4"/>
                  </a:lnTo>
                  <a:lnTo>
                    <a:pt x="108" y="4"/>
                  </a:lnTo>
                  <a:lnTo>
                    <a:pt x="130" y="8"/>
                  </a:lnTo>
                  <a:lnTo>
                    <a:pt x="130" y="8"/>
                  </a:lnTo>
                  <a:lnTo>
                    <a:pt x="132" y="2"/>
                  </a:lnTo>
                  <a:lnTo>
                    <a:pt x="132" y="2"/>
                  </a:lnTo>
                  <a:lnTo>
                    <a:pt x="126" y="0"/>
                  </a:lnTo>
                  <a:lnTo>
                    <a:pt x="114" y="0"/>
                  </a:lnTo>
                  <a:lnTo>
                    <a:pt x="114" y="0"/>
                  </a:lnTo>
                  <a:lnTo>
                    <a:pt x="104" y="2"/>
                  </a:lnTo>
                  <a:lnTo>
                    <a:pt x="98" y="0"/>
                  </a:lnTo>
                  <a:lnTo>
                    <a:pt x="98" y="0"/>
                  </a:lnTo>
                  <a:lnTo>
                    <a:pt x="86" y="0"/>
                  </a:lnTo>
                  <a:lnTo>
                    <a:pt x="86" y="0"/>
                  </a:lnTo>
                  <a:lnTo>
                    <a:pt x="36" y="0"/>
                  </a:lnTo>
                  <a:lnTo>
                    <a:pt x="36" y="0"/>
                  </a:lnTo>
                  <a:lnTo>
                    <a:pt x="20" y="0"/>
                  </a:lnTo>
                  <a:lnTo>
                    <a:pt x="0" y="0"/>
                  </a:lnTo>
                  <a:lnTo>
                    <a:pt x="0" y="4"/>
                  </a:lnTo>
                  <a:lnTo>
                    <a:pt x="0" y="4"/>
                  </a:lnTo>
                  <a:lnTo>
                    <a:pt x="6" y="4"/>
                  </a:lnTo>
                  <a:lnTo>
                    <a:pt x="6" y="4"/>
                  </a:lnTo>
                  <a:lnTo>
                    <a:pt x="62" y="4"/>
                  </a:lnTo>
                  <a:lnTo>
                    <a:pt x="62" y="4"/>
                  </a:lnTo>
                  <a:close/>
                </a:path>
              </a:pathLst>
            </a:custGeom>
            <a:solidFill>
              <a:srgbClr val="0049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69" name="Freeform 148"/>
            <p:cNvSpPr>
              <a:spLocks/>
            </p:cNvSpPr>
            <p:nvPr/>
          </p:nvSpPr>
          <p:spPr bwMode="auto">
            <a:xfrm>
              <a:off x="7872413" y="762000"/>
              <a:ext cx="203200" cy="9525"/>
            </a:xfrm>
            <a:custGeom>
              <a:avLst/>
              <a:gdLst>
                <a:gd name="T0" fmla="*/ 44 w 128"/>
                <a:gd name="T1" fmla="*/ 4 h 6"/>
                <a:gd name="T2" fmla="*/ 44 w 128"/>
                <a:gd name="T3" fmla="*/ 4 h 6"/>
                <a:gd name="T4" fmla="*/ 100 w 128"/>
                <a:gd name="T5" fmla="*/ 4 h 6"/>
                <a:gd name="T6" fmla="*/ 100 w 128"/>
                <a:gd name="T7" fmla="*/ 4 h 6"/>
                <a:gd name="T8" fmla="*/ 118 w 128"/>
                <a:gd name="T9" fmla="*/ 6 h 6"/>
                <a:gd name="T10" fmla="*/ 126 w 128"/>
                <a:gd name="T11" fmla="*/ 6 h 6"/>
                <a:gd name="T12" fmla="*/ 128 w 128"/>
                <a:gd name="T13" fmla="*/ 2 h 6"/>
                <a:gd name="T14" fmla="*/ 128 w 128"/>
                <a:gd name="T15" fmla="*/ 2 h 6"/>
                <a:gd name="T16" fmla="*/ 114 w 128"/>
                <a:gd name="T17" fmla="*/ 0 h 6"/>
                <a:gd name="T18" fmla="*/ 100 w 128"/>
                <a:gd name="T19" fmla="*/ 2 h 6"/>
                <a:gd name="T20" fmla="*/ 100 w 128"/>
                <a:gd name="T21" fmla="*/ 2 h 6"/>
                <a:gd name="T22" fmla="*/ 90 w 128"/>
                <a:gd name="T23" fmla="*/ 2 h 6"/>
                <a:gd name="T24" fmla="*/ 86 w 128"/>
                <a:gd name="T25" fmla="*/ 0 h 6"/>
                <a:gd name="T26" fmla="*/ 84 w 128"/>
                <a:gd name="T27" fmla="*/ 0 h 6"/>
                <a:gd name="T28" fmla="*/ 84 w 128"/>
                <a:gd name="T29" fmla="*/ 0 h 6"/>
                <a:gd name="T30" fmla="*/ 38 w 128"/>
                <a:gd name="T31" fmla="*/ 0 h 6"/>
                <a:gd name="T32" fmla="*/ 38 w 128"/>
                <a:gd name="T33" fmla="*/ 0 h 6"/>
                <a:gd name="T34" fmla="*/ 22 w 128"/>
                <a:gd name="T35" fmla="*/ 0 h 6"/>
                <a:gd name="T36" fmla="*/ 0 w 128"/>
                <a:gd name="T37" fmla="*/ 0 h 6"/>
                <a:gd name="T38" fmla="*/ 0 w 128"/>
                <a:gd name="T39" fmla="*/ 4 h 6"/>
                <a:gd name="T40" fmla="*/ 0 w 128"/>
                <a:gd name="T41" fmla="*/ 4 h 6"/>
                <a:gd name="T42" fmla="*/ 44 w 128"/>
                <a:gd name="T43" fmla="*/ 4 h 6"/>
                <a:gd name="T44" fmla="*/ 44 w 128"/>
                <a:gd name="T45" fmla="*/ 4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8" h="6">
                  <a:moveTo>
                    <a:pt x="44" y="4"/>
                  </a:moveTo>
                  <a:lnTo>
                    <a:pt x="44" y="4"/>
                  </a:lnTo>
                  <a:lnTo>
                    <a:pt x="100" y="4"/>
                  </a:lnTo>
                  <a:lnTo>
                    <a:pt x="100" y="4"/>
                  </a:lnTo>
                  <a:lnTo>
                    <a:pt x="118" y="6"/>
                  </a:lnTo>
                  <a:lnTo>
                    <a:pt x="126" y="6"/>
                  </a:lnTo>
                  <a:lnTo>
                    <a:pt x="128" y="2"/>
                  </a:lnTo>
                  <a:lnTo>
                    <a:pt x="128" y="2"/>
                  </a:lnTo>
                  <a:lnTo>
                    <a:pt x="114" y="0"/>
                  </a:lnTo>
                  <a:lnTo>
                    <a:pt x="100" y="2"/>
                  </a:lnTo>
                  <a:lnTo>
                    <a:pt x="100" y="2"/>
                  </a:lnTo>
                  <a:lnTo>
                    <a:pt x="90" y="2"/>
                  </a:lnTo>
                  <a:lnTo>
                    <a:pt x="86" y="0"/>
                  </a:lnTo>
                  <a:lnTo>
                    <a:pt x="84" y="0"/>
                  </a:lnTo>
                  <a:lnTo>
                    <a:pt x="84" y="0"/>
                  </a:lnTo>
                  <a:lnTo>
                    <a:pt x="38" y="0"/>
                  </a:lnTo>
                  <a:lnTo>
                    <a:pt x="38" y="0"/>
                  </a:lnTo>
                  <a:lnTo>
                    <a:pt x="22" y="0"/>
                  </a:lnTo>
                  <a:lnTo>
                    <a:pt x="0" y="0"/>
                  </a:lnTo>
                  <a:lnTo>
                    <a:pt x="0" y="4"/>
                  </a:lnTo>
                  <a:lnTo>
                    <a:pt x="0" y="4"/>
                  </a:lnTo>
                  <a:lnTo>
                    <a:pt x="44" y="4"/>
                  </a:lnTo>
                  <a:lnTo>
                    <a:pt x="44" y="4"/>
                  </a:lnTo>
                  <a:close/>
                </a:path>
              </a:pathLst>
            </a:custGeom>
            <a:solidFill>
              <a:srgbClr val="0049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70" name="Freeform 149"/>
            <p:cNvSpPr>
              <a:spLocks/>
            </p:cNvSpPr>
            <p:nvPr/>
          </p:nvSpPr>
          <p:spPr bwMode="auto">
            <a:xfrm>
              <a:off x="7872413" y="873125"/>
              <a:ext cx="101600" cy="12700"/>
            </a:xfrm>
            <a:custGeom>
              <a:avLst/>
              <a:gdLst>
                <a:gd name="T0" fmla="*/ 62 w 64"/>
                <a:gd name="T1" fmla="*/ 6 h 8"/>
                <a:gd name="T2" fmla="*/ 64 w 64"/>
                <a:gd name="T3" fmla="*/ 2 h 8"/>
                <a:gd name="T4" fmla="*/ 64 w 64"/>
                <a:gd name="T5" fmla="*/ 2 h 8"/>
                <a:gd name="T6" fmla="*/ 48 w 64"/>
                <a:gd name="T7" fmla="*/ 0 h 8"/>
                <a:gd name="T8" fmla="*/ 12 w 64"/>
                <a:gd name="T9" fmla="*/ 4 h 8"/>
                <a:gd name="T10" fmla="*/ 4 w 64"/>
                <a:gd name="T11" fmla="*/ 2 h 8"/>
                <a:gd name="T12" fmla="*/ 4 w 64"/>
                <a:gd name="T13" fmla="*/ 2 h 8"/>
                <a:gd name="T14" fmla="*/ 0 w 64"/>
                <a:gd name="T15" fmla="*/ 2 h 8"/>
                <a:gd name="T16" fmla="*/ 0 w 64"/>
                <a:gd name="T17" fmla="*/ 8 h 8"/>
                <a:gd name="T18" fmla="*/ 0 w 64"/>
                <a:gd name="T19" fmla="*/ 8 h 8"/>
                <a:gd name="T20" fmla="*/ 6 w 64"/>
                <a:gd name="T21" fmla="*/ 6 h 8"/>
                <a:gd name="T22" fmla="*/ 6 w 64"/>
                <a:gd name="T23" fmla="*/ 6 h 8"/>
                <a:gd name="T24" fmla="*/ 40 w 64"/>
                <a:gd name="T25" fmla="*/ 6 h 8"/>
                <a:gd name="T26" fmla="*/ 54 w 64"/>
                <a:gd name="T27" fmla="*/ 6 h 8"/>
                <a:gd name="T28" fmla="*/ 62 w 64"/>
                <a:gd name="T29" fmla="*/ 6 h 8"/>
                <a:gd name="T30" fmla="*/ 62 w 64"/>
                <a:gd name="T31" fmla="*/ 6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4" h="8">
                  <a:moveTo>
                    <a:pt x="62" y="6"/>
                  </a:moveTo>
                  <a:lnTo>
                    <a:pt x="64" y="2"/>
                  </a:lnTo>
                  <a:lnTo>
                    <a:pt x="64" y="2"/>
                  </a:lnTo>
                  <a:lnTo>
                    <a:pt x="48" y="0"/>
                  </a:lnTo>
                  <a:lnTo>
                    <a:pt x="12" y="4"/>
                  </a:lnTo>
                  <a:lnTo>
                    <a:pt x="4" y="2"/>
                  </a:lnTo>
                  <a:lnTo>
                    <a:pt x="4" y="2"/>
                  </a:lnTo>
                  <a:lnTo>
                    <a:pt x="0" y="2"/>
                  </a:lnTo>
                  <a:lnTo>
                    <a:pt x="0" y="8"/>
                  </a:lnTo>
                  <a:lnTo>
                    <a:pt x="0" y="8"/>
                  </a:lnTo>
                  <a:lnTo>
                    <a:pt x="6" y="6"/>
                  </a:lnTo>
                  <a:lnTo>
                    <a:pt x="6" y="6"/>
                  </a:lnTo>
                  <a:lnTo>
                    <a:pt x="40" y="6"/>
                  </a:lnTo>
                  <a:lnTo>
                    <a:pt x="54" y="6"/>
                  </a:lnTo>
                  <a:lnTo>
                    <a:pt x="62" y="6"/>
                  </a:lnTo>
                  <a:lnTo>
                    <a:pt x="62" y="6"/>
                  </a:lnTo>
                  <a:close/>
                </a:path>
              </a:pathLst>
            </a:custGeom>
            <a:solidFill>
              <a:srgbClr val="0049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71" name="Freeform 150"/>
            <p:cNvSpPr>
              <a:spLocks/>
            </p:cNvSpPr>
            <p:nvPr/>
          </p:nvSpPr>
          <p:spPr bwMode="auto">
            <a:xfrm>
              <a:off x="7872413" y="822325"/>
              <a:ext cx="155575" cy="9525"/>
            </a:xfrm>
            <a:custGeom>
              <a:avLst/>
              <a:gdLst>
                <a:gd name="T0" fmla="*/ 64 w 98"/>
                <a:gd name="T1" fmla="*/ 4 h 6"/>
                <a:gd name="T2" fmla="*/ 64 w 98"/>
                <a:gd name="T3" fmla="*/ 4 h 6"/>
                <a:gd name="T4" fmla="*/ 88 w 98"/>
                <a:gd name="T5" fmla="*/ 6 h 6"/>
                <a:gd name="T6" fmla="*/ 98 w 98"/>
                <a:gd name="T7" fmla="*/ 6 h 6"/>
                <a:gd name="T8" fmla="*/ 98 w 98"/>
                <a:gd name="T9" fmla="*/ 6 h 6"/>
                <a:gd name="T10" fmla="*/ 98 w 98"/>
                <a:gd name="T11" fmla="*/ 2 h 6"/>
                <a:gd name="T12" fmla="*/ 98 w 98"/>
                <a:gd name="T13" fmla="*/ 2 h 6"/>
                <a:gd name="T14" fmla="*/ 80 w 98"/>
                <a:gd name="T15" fmla="*/ 2 h 6"/>
                <a:gd name="T16" fmla="*/ 54 w 98"/>
                <a:gd name="T17" fmla="*/ 0 h 6"/>
                <a:gd name="T18" fmla="*/ 54 w 98"/>
                <a:gd name="T19" fmla="*/ 0 h 6"/>
                <a:gd name="T20" fmla="*/ 38 w 98"/>
                <a:gd name="T21" fmla="*/ 2 h 6"/>
                <a:gd name="T22" fmla="*/ 30 w 98"/>
                <a:gd name="T23" fmla="*/ 0 h 6"/>
                <a:gd name="T24" fmla="*/ 30 w 98"/>
                <a:gd name="T25" fmla="*/ 0 h 6"/>
                <a:gd name="T26" fmla="*/ 6 w 98"/>
                <a:gd name="T27" fmla="*/ 2 h 6"/>
                <a:gd name="T28" fmla="*/ 6 w 98"/>
                <a:gd name="T29" fmla="*/ 2 h 6"/>
                <a:gd name="T30" fmla="*/ 0 w 98"/>
                <a:gd name="T31" fmla="*/ 2 h 6"/>
                <a:gd name="T32" fmla="*/ 0 w 98"/>
                <a:gd name="T33" fmla="*/ 6 h 6"/>
                <a:gd name="T34" fmla="*/ 0 w 98"/>
                <a:gd name="T35" fmla="*/ 6 h 6"/>
                <a:gd name="T36" fmla="*/ 6 w 98"/>
                <a:gd name="T37" fmla="*/ 6 h 6"/>
                <a:gd name="T38" fmla="*/ 6 w 98"/>
                <a:gd name="T39" fmla="*/ 6 h 6"/>
                <a:gd name="T40" fmla="*/ 64 w 98"/>
                <a:gd name="T41" fmla="*/ 4 h 6"/>
                <a:gd name="T42" fmla="*/ 64 w 98"/>
                <a:gd name="T43" fmla="*/ 4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8" h="6">
                  <a:moveTo>
                    <a:pt x="64" y="4"/>
                  </a:moveTo>
                  <a:lnTo>
                    <a:pt x="64" y="4"/>
                  </a:lnTo>
                  <a:lnTo>
                    <a:pt x="88" y="6"/>
                  </a:lnTo>
                  <a:lnTo>
                    <a:pt x="98" y="6"/>
                  </a:lnTo>
                  <a:lnTo>
                    <a:pt x="98" y="6"/>
                  </a:lnTo>
                  <a:lnTo>
                    <a:pt x="98" y="2"/>
                  </a:lnTo>
                  <a:lnTo>
                    <a:pt x="98" y="2"/>
                  </a:lnTo>
                  <a:lnTo>
                    <a:pt x="80" y="2"/>
                  </a:lnTo>
                  <a:lnTo>
                    <a:pt x="54" y="0"/>
                  </a:lnTo>
                  <a:lnTo>
                    <a:pt x="54" y="0"/>
                  </a:lnTo>
                  <a:lnTo>
                    <a:pt x="38" y="2"/>
                  </a:lnTo>
                  <a:lnTo>
                    <a:pt x="30" y="0"/>
                  </a:lnTo>
                  <a:lnTo>
                    <a:pt x="30" y="0"/>
                  </a:lnTo>
                  <a:lnTo>
                    <a:pt x="6" y="2"/>
                  </a:lnTo>
                  <a:lnTo>
                    <a:pt x="6" y="2"/>
                  </a:lnTo>
                  <a:lnTo>
                    <a:pt x="0" y="2"/>
                  </a:lnTo>
                  <a:lnTo>
                    <a:pt x="0" y="6"/>
                  </a:lnTo>
                  <a:lnTo>
                    <a:pt x="0" y="6"/>
                  </a:lnTo>
                  <a:lnTo>
                    <a:pt x="6" y="6"/>
                  </a:lnTo>
                  <a:lnTo>
                    <a:pt x="6" y="6"/>
                  </a:lnTo>
                  <a:lnTo>
                    <a:pt x="64" y="4"/>
                  </a:lnTo>
                  <a:lnTo>
                    <a:pt x="64" y="4"/>
                  </a:lnTo>
                  <a:close/>
                </a:path>
              </a:pathLst>
            </a:custGeom>
            <a:solidFill>
              <a:srgbClr val="0049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72" name="Freeform 151"/>
            <p:cNvSpPr>
              <a:spLocks noEditPoints="1"/>
            </p:cNvSpPr>
            <p:nvPr/>
          </p:nvSpPr>
          <p:spPr bwMode="auto">
            <a:xfrm>
              <a:off x="7872413" y="882650"/>
              <a:ext cx="209550" cy="76200"/>
            </a:xfrm>
            <a:custGeom>
              <a:avLst/>
              <a:gdLst>
                <a:gd name="T0" fmla="*/ 48 w 132"/>
                <a:gd name="T1" fmla="*/ 8 h 48"/>
                <a:gd name="T2" fmla="*/ 48 w 132"/>
                <a:gd name="T3" fmla="*/ 10 h 48"/>
                <a:gd name="T4" fmla="*/ 52 w 132"/>
                <a:gd name="T5" fmla="*/ 12 h 48"/>
                <a:gd name="T6" fmla="*/ 52 w 132"/>
                <a:gd name="T7" fmla="*/ 12 h 48"/>
                <a:gd name="T8" fmla="*/ 92 w 132"/>
                <a:gd name="T9" fmla="*/ 30 h 48"/>
                <a:gd name="T10" fmla="*/ 118 w 132"/>
                <a:gd name="T11" fmla="*/ 42 h 48"/>
                <a:gd name="T12" fmla="*/ 132 w 132"/>
                <a:gd name="T13" fmla="*/ 48 h 48"/>
                <a:gd name="T14" fmla="*/ 132 w 132"/>
                <a:gd name="T15" fmla="*/ 48 h 48"/>
                <a:gd name="T16" fmla="*/ 128 w 132"/>
                <a:gd name="T17" fmla="*/ 40 h 48"/>
                <a:gd name="T18" fmla="*/ 120 w 132"/>
                <a:gd name="T19" fmla="*/ 32 h 48"/>
                <a:gd name="T20" fmla="*/ 112 w 132"/>
                <a:gd name="T21" fmla="*/ 24 h 48"/>
                <a:gd name="T22" fmla="*/ 102 w 132"/>
                <a:gd name="T23" fmla="*/ 18 h 48"/>
                <a:gd name="T24" fmla="*/ 90 w 132"/>
                <a:gd name="T25" fmla="*/ 12 h 48"/>
                <a:gd name="T26" fmla="*/ 80 w 132"/>
                <a:gd name="T27" fmla="*/ 10 h 48"/>
                <a:gd name="T28" fmla="*/ 70 w 132"/>
                <a:gd name="T29" fmla="*/ 8 h 48"/>
                <a:gd name="T30" fmla="*/ 62 w 132"/>
                <a:gd name="T31" fmla="*/ 10 h 48"/>
                <a:gd name="T32" fmla="*/ 60 w 132"/>
                <a:gd name="T33" fmla="*/ 10 h 48"/>
                <a:gd name="T34" fmla="*/ 70 w 132"/>
                <a:gd name="T35" fmla="*/ 2 h 48"/>
                <a:gd name="T36" fmla="*/ 64 w 132"/>
                <a:gd name="T37" fmla="*/ 0 h 48"/>
                <a:gd name="T38" fmla="*/ 60 w 132"/>
                <a:gd name="T39" fmla="*/ 10 h 48"/>
                <a:gd name="T40" fmla="*/ 58 w 132"/>
                <a:gd name="T41" fmla="*/ 8 h 48"/>
                <a:gd name="T42" fmla="*/ 60 w 132"/>
                <a:gd name="T43" fmla="*/ 2 h 48"/>
                <a:gd name="T44" fmla="*/ 60 w 132"/>
                <a:gd name="T45" fmla="*/ 2 h 48"/>
                <a:gd name="T46" fmla="*/ 46 w 132"/>
                <a:gd name="T47" fmla="*/ 4 h 48"/>
                <a:gd name="T48" fmla="*/ 46 w 132"/>
                <a:gd name="T49" fmla="*/ 4 h 48"/>
                <a:gd name="T50" fmla="*/ 22 w 132"/>
                <a:gd name="T51" fmla="*/ 4 h 48"/>
                <a:gd name="T52" fmla="*/ 12 w 132"/>
                <a:gd name="T53" fmla="*/ 4 h 48"/>
                <a:gd name="T54" fmla="*/ 6 w 132"/>
                <a:gd name="T55" fmla="*/ 4 h 48"/>
                <a:gd name="T56" fmla="*/ 6 w 132"/>
                <a:gd name="T57" fmla="*/ 4 h 48"/>
                <a:gd name="T58" fmla="*/ 0 w 132"/>
                <a:gd name="T59" fmla="*/ 4 h 48"/>
                <a:gd name="T60" fmla="*/ 0 w 132"/>
                <a:gd name="T61" fmla="*/ 10 h 48"/>
                <a:gd name="T62" fmla="*/ 0 w 132"/>
                <a:gd name="T63" fmla="*/ 10 h 48"/>
                <a:gd name="T64" fmla="*/ 24 w 132"/>
                <a:gd name="T65" fmla="*/ 8 h 48"/>
                <a:gd name="T66" fmla="*/ 24 w 132"/>
                <a:gd name="T67" fmla="*/ 8 h 48"/>
                <a:gd name="T68" fmla="*/ 48 w 132"/>
                <a:gd name="T69" fmla="*/ 8 h 48"/>
                <a:gd name="T70" fmla="*/ 48 w 132"/>
                <a:gd name="T71" fmla="*/ 8 h 48"/>
                <a:gd name="T72" fmla="*/ 70 w 132"/>
                <a:gd name="T73" fmla="*/ 12 h 48"/>
                <a:gd name="T74" fmla="*/ 70 w 132"/>
                <a:gd name="T75" fmla="*/ 12 h 48"/>
                <a:gd name="T76" fmla="*/ 76 w 132"/>
                <a:gd name="T77" fmla="*/ 12 h 48"/>
                <a:gd name="T78" fmla="*/ 86 w 132"/>
                <a:gd name="T79" fmla="*/ 16 h 48"/>
                <a:gd name="T80" fmla="*/ 86 w 132"/>
                <a:gd name="T81" fmla="*/ 16 h 48"/>
                <a:gd name="T82" fmla="*/ 124 w 132"/>
                <a:gd name="T83" fmla="*/ 40 h 48"/>
                <a:gd name="T84" fmla="*/ 124 w 132"/>
                <a:gd name="T85" fmla="*/ 40 h 48"/>
                <a:gd name="T86" fmla="*/ 124 w 132"/>
                <a:gd name="T87" fmla="*/ 42 h 48"/>
                <a:gd name="T88" fmla="*/ 122 w 132"/>
                <a:gd name="T89" fmla="*/ 42 h 48"/>
                <a:gd name="T90" fmla="*/ 122 w 132"/>
                <a:gd name="T91" fmla="*/ 42 h 48"/>
                <a:gd name="T92" fmla="*/ 122 w 132"/>
                <a:gd name="T93" fmla="*/ 42 h 48"/>
                <a:gd name="T94" fmla="*/ 116 w 132"/>
                <a:gd name="T95" fmla="*/ 38 h 48"/>
                <a:gd name="T96" fmla="*/ 102 w 132"/>
                <a:gd name="T97" fmla="*/ 30 h 48"/>
                <a:gd name="T98" fmla="*/ 86 w 132"/>
                <a:gd name="T99" fmla="*/ 24 h 48"/>
                <a:gd name="T100" fmla="*/ 68 w 132"/>
                <a:gd name="T101" fmla="*/ 12 h 48"/>
                <a:gd name="T102" fmla="*/ 68 w 132"/>
                <a:gd name="T103" fmla="*/ 12 h 48"/>
                <a:gd name="T104" fmla="*/ 70 w 132"/>
                <a:gd name="T105" fmla="*/ 12 h 48"/>
                <a:gd name="T106" fmla="*/ 70 w 132"/>
                <a:gd name="T107" fmla="*/ 12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2" h="48">
                  <a:moveTo>
                    <a:pt x="48" y="8"/>
                  </a:moveTo>
                  <a:lnTo>
                    <a:pt x="48" y="10"/>
                  </a:lnTo>
                  <a:lnTo>
                    <a:pt x="52" y="12"/>
                  </a:lnTo>
                  <a:lnTo>
                    <a:pt x="52" y="12"/>
                  </a:lnTo>
                  <a:lnTo>
                    <a:pt x="92" y="30"/>
                  </a:lnTo>
                  <a:lnTo>
                    <a:pt x="118" y="42"/>
                  </a:lnTo>
                  <a:lnTo>
                    <a:pt x="132" y="48"/>
                  </a:lnTo>
                  <a:lnTo>
                    <a:pt x="132" y="48"/>
                  </a:lnTo>
                  <a:lnTo>
                    <a:pt x="128" y="40"/>
                  </a:lnTo>
                  <a:lnTo>
                    <a:pt x="120" y="32"/>
                  </a:lnTo>
                  <a:lnTo>
                    <a:pt x="112" y="24"/>
                  </a:lnTo>
                  <a:lnTo>
                    <a:pt x="102" y="18"/>
                  </a:lnTo>
                  <a:lnTo>
                    <a:pt x="90" y="12"/>
                  </a:lnTo>
                  <a:lnTo>
                    <a:pt x="80" y="10"/>
                  </a:lnTo>
                  <a:lnTo>
                    <a:pt x="70" y="8"/>
                  </a:lnTo>
                  <a:lnTo>
                    <a:pt x="62" y="10"/>
                  </a:lnTo>
                  <a:lnTo>
                    <a:pt x="60" y="10"/>
                  </a:lnTo>
                  <a:lnTo>
                    <a:pt x="70" y="2"/>
                  </a:lnTo>
                  <a:lnTo>
                    <a:pt x="64" y="0"/>
                  </a:lnTo>
                  <a:lnTo>
                    <a:pt x="60" y="10"/>
                  </a:lnTo>
                  <a:lnTo>
                    <a:pt x="58" y="8"/>
                  </a:lnTo>
                  <a:lnTo>
                    <a:pt x="60" y="2"/>
                  </a:lnTo>
                  <a:lnTo>
                    <a:pt x="60" y="2"/>
                  </a:lnTo>
                  <a:lnTo>
                    <a:pt x="46" y="4"/>
                  </a:lnTo>
                  <a:lnTo>
                    <a:pt x="46" y="4"/>
                  </a:lnTo>
                  <a:lnTo>
                    <a:pt x="22" y="4"/>
                  </a:lnTo>
                  <a:lnTo>
                    <a:pt x="12" y="4"/>
                  </a:lnTo>
                  <a:lnTo>
                    <a:pt x="6" y="4"/>
                  </a:lnTo>
                  <a:lnTo>
                    <a:pt x="6" y="4"/>
                  </a:lnTo>
                  <a:lnTo>
                    <a:pt x="0" y="4"/>
                  </a:lnTo>
                  <a:lnTo>
                    <a:pt x="0" y="10"/>
                  </a:lnTo>
                  <a:lnTo>
                    <a:pt x="0" y="10"/>
                  </a:lnTo>
                  <a:lnTo>
                    <a:pt x="24" y="8"/>
                  </a:lnTo>
                  <a:lnTo>
                    <a:pt x="24" y="8"/>
                  </a:lnTo>
                  <a:lnTo>
                    <a:pt x="48" y="8"/>
                  </a:lnTo>
                  <a:lnTo>
                    <a:pt x="48" y="8"/>
                  </a:lnTo>
                  <a:close/>
                  <a:moveTo>
                    <a:pt x="70" y="12"/>
                  </a:moveTo>
                  <a:lnTo>
                    <a:pt x="70" y="12"/>
                  </a:lnTo>
                  <a:lnTo>
                    <a:pt x="76" y="12"/>
                  </a:lnTo>
                  <a:lnTo>
                    <a:pt x="86" y="16"/>
                  </a:lnTo>
                  <a:lnTo>
                    <a:pt x="86" y="16"/>
                  </a:lnTo>
                  <a:lnTo>
                    <a:pt x="124" y="40"/>
                  </a:lnTo>
                  <a:lnTo>
                    <a:pt x="124" y="40"/>
                  </a:lnTo>
                  <a:lnTo>
                    <a:pt x="124" y="42"/>
                  </a:lnTo>
                  <a:lnTo>
                    <a:pt x="122" y="42"/>
                  </a:lnTo>
                  <a:lnTo>
                    <a:pt x="122" y="42"/>
                  </a:lnTo>
                  <a:lnTo>
                    <a:pt x="122" y="42"/>
                  </a:lnTo>
                  <a:lnTo>
                    <a:pt x="116" y="38"/>
                  </a:lnTo>
                  <a:lnTo>
                    <a:pt x="102" y="30"/>
                  </a:lnTo>
                  <a:lnTo>
                    <a:pt x="86" y="24"/>
                  </a:lnTo>
                  <a:lnTo>
                    <a:pt x="68" y="12"/>
                  </a:lnTo>
                  <a:lnTo>
                    <a:pt x="68" y="12"/>
                  </a:lnTo>
                  <a:lnTo>
                    <a:pt x="70" y="12"/>
                  </a:lnTo>
                  <a:lnTo>
                    <a:pt x="70" y="12"/>
                  </a:lnTo>
                  <a:close/>
                </a:path>
              </a:pathLst>
            </a:custGeom>
            <a:solidFill>
              <a:srgbClr val="0049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73" name="Freeform 152"/>
            <p:cNvSpPr>
              <a:spLocks/>
            </p:cNvSpPr>
            <p:nvPr/>
          </p:nvSpPr>
          <p:spPr bwMode="auto">
            <a:xfrm>
              <a:off x="7872413" y="774700"/>
              <a:ext cx="196850" cy="9525"/>
            </a:xfrm>
            <a:custGeom>
              <a:avLst/>
              <a:gdLst>
                <a:gd name="T0" fmla="*/ 90 w 124"/>
                <a:gd name="T1" fmla="*/ 4 h 6"/>
                <a:gd name="T2" fmla="*/ 90 w 124"/>
                <a:gd name="T3" fmla="*/ 4 h 6"/>
                <a:gd name="T4" fmla="*/ 110 w 124"/>
                <a:gd name="T5" fmla="*/ 6 h 6"/>
                <a:gd name="T6" fmla="*/ 120 w 124"/>
                <a:gd name="T7" fmla="*/ 6 h 6"/>
                <a:gd name="T8" fmla="*/ 124 w 124"/>
                <a:gd name="T9" fmla="*/ 2 h 6"/>
                <a:gd name="T10" fmla="*/ 124 w 124"/>
                <a:gd name="T11" fmla="*/ 2 h 6"/>
                <a:gd name="T12" fmla="*/ 112 w 124"/>
                <a:gd name="T13" fmla="*/ 0 h 6"/>
                <a:gd name="T14" fmla="*/ 98 w 124"/>
                <a:gd name="T15" fmla="*/ 2 h 6"/>
                <a:gd name="T16" fmla="*/ 98 w 124"/>
                <a:gd name="T17" fmla="*/ 2 h 6"/>
                <a:gd name="T18" fmla="*/ 86 w 124"/>
                <a:gd name="T19" fmla="*/ 2 h 6"/>
                <a:gd name="T20" fmla="*/ 80 w 124"/>
                <a:gd name="T21" fmla="*/ 0 h 6"/>
                <a:gd name="T22" fmla="*/ 80 w 124"/>
                <a:gd name="T23" fmla="*/ 0 h 6"/>
                <a:gd name="T24" fmla="*/ 48 w 124"/>
                <a:gd name="T25" fmla="*/ 0 h 6"/>
                <a:gd name="T26" fmla="*/ 48 w 124"/>
                <a:gd name="T27" fmla="*/ 0 h 6"/>
                <a:gd name="T28" fmla="*/ 0 w 124"/>
                <a:gd name="T29" fmla="*/ 0 h 6"/>
                <a:gd name="T30" fmla="*/ 0 w 124"/>
                <a:gd name="T31" fmla="*/ 4 h 6"/>
                <a:gd name="T32" fmla="*/ 0 w 124"/>
                <a:gd name="T33" fmla="*/ 4 h 6"/>
                <a:gd name="T34" fmla="*/ 36 w 124"/>
                <a:gd name="T35" fmla="*/ 4 h 6"/>
                <a:gd name="T36" fmla="*/ 36 w 124"/>
                <a:gd name="T37" fmla="*/ 4 h 6"/>
                <a:gd name="T38" fmla="*/ 90 w 124"/>
                <a:gd name="T39" fmla="*/ 4 h 6"/>
                <a:gd name="T40" fmla="*/ 90 w 124"/>
                <a:gd name="T41" fmla="*/ 4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4" h="6">
                  <a:moveTo>
                    <a:pt x="90" y="4"/>
                  </a:moveTo>
                  <a:lnTo>
                    <a:pt x="90" y="4"/>
                  </a:lnTo>
                  <a:lnTo>
                    <a:pt x="110" y="6"/>
                  </a:lnTo>
                  <a:lnTo>
                    <a:pt x="120" y="6"/>
                  </a:lnTo>
                  <a:lnTo>
                    <a:pt x="124" y="2"/>
                  </a:lnTo>
                  <a:lnTo>
                    <a:pt x="124" y="2"/>
                  </a:lnTo>
                  <a:lnTo>
                    <a:pt x="112" y="0"/>
                  </a:lnTo>
                  <a:lnTo>
                    <a:pt x="98" y="2"/>
                  </a:lnTo>
                  <a:lnTo>
                    <a:pt x="98" y="2"/>
                  </a:lnTo>
                  <a:lnTo>
                    <a:pt x="86" y="2"/>
                  </a:lnTo>
                  <a:lnTo>
                    <a:pt x="80" y="0"/>
                  </a:lnTo>
                  <a:lnTo>
                    <a:pt x="80" y="0"/>
                  </a:lnTo>
                  <a:lnTo>
                    <a:pt x="48" y="0"/>
                  </a:lnTo>
                  <a:lnTo>
                    <a:pt x="48" y="0"/>
                  </a:lnTo>
                  <a:lnTo>
                    <a:pt x="0" y="0"/>
                  </a:lnTo>
                  <a:lnTo>
                    <a:pt x="0" y="4"/>
                  </a:lnTo>
                  <a:lnTo>
                    <a:pt x="0" y="4"/>
                  </a:lnTo>
                  <a:lnTo>
                    <a:pt x="36" y="4"/>
                  </a:lnTo>
                  <a:lnTo>
                    <a:pt x="36" y="4"/>
                  </a:lnTo>
                  <a:lnTo>
                    <a:pt x="90" y="4"/>
                  </a:lnTo>
                  <a:lnTo>
                    <a:pt x="90" y="4"/>
                  </a:lnTo>
                  <a:close/>
                </a:path>
              </a:pathLst>
            </a:custGeom>
            <a:solidFill>
              <a:srgbClr val="0049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74" name="Freeform 153"/>
            <p:cNvSpPr>
              <a:spLocks/>
            </p:cNvSpPr>
            <p:nvPr/>
          </p:nvSpPr>
          <p:spPr bwMode="auto">
            <a:xfrm>
              <a:off x="7872413" y="809625"/>
              <a:ext cx="165100" cy="12700"/>
            </a:xfrm>
            <a:custGeom>
              <a:avLst/>
              <a:gdLst>
                <a:gd name="T0" fmla="*/ 72 w 104"/>
                <a:gd name="T1" fmla="*/ 6 h 8"/>
                <a:gd name="T2" fmla="*/ 72 w 104"/>
                <a:gd name="T3" fmla="*/ 6 h 8"/>
                <a:gd name="T4" fmla="*/ 100 w 104"/>
                <a:gd name="T5" fmla="*/ 8 h 8"/>
                <a:gd name="T6" fmla="*/ 100 w 104"/>
                <a:gd name="T7" fmla="*/ 8 h 8"/>
                <a:gd name="T8" fmla="*/ 102 w 104"/>
                <a:gd name="T9" fmla="*/ 4 h 8"/>
                <a:gd name="T10" fmla="*/ 104 w 104"/>
                <a:gd name="T11" fmla="*/ 2 h 8"/>
                <a:gd name="T12" fmla="*/ 104 w 104"/>
                <a:gd name="T13" fmla="*/ 2 h 8"/>
                <a:gd name="T14" fmla="*/ 88 w 104"/>
                <a:gd name="T15" fmla="*/ 2 h 8"/>
                <a:gd name="T16" fmla="*/ 74 w 104"/>
                <a:gd name="T17" fmla="*/ 2 h 8"/>
                <a:gd name="T18" fmla="*/ 74 w 104"/>
                <a:gd name="T19" fmla="*/ 2 h 8"/>
                <a:gd name="T20" fmla="*/ 58 w 104"/>
                <a:gd name="T21" fmla="*/ 2 h 8"/>
                <a:gd name="T22" fmla="*/ 42 w 104"/>
                <a:gd name="T23" fmla="*/ 2 h 8"/>
                <a:gd name="T24" fmla="*/ 42 w 104"/>
                <a:gd name="T25" fmla="*/ 2 h 8"/>
                <a:gd name="T26" fmla="*/ 32 w 104"/>
                <a:gd name="T27" fmla="*/ 2 h 8"/>
                <a:gd name="T28" fmla="*/ 30 w 104"/>
                <a:gd name="T29" fmla="*/ 2 h 8"/>
                <a:gd name="T30" fmla="*/ 28 w 104"/>
                <a:gd name="T31" fmla="*/ 0 h 8"/>
                <a:gd name="T32" fmla="*/ 28 w 104"/>
                <a:gd name="T33" fmla="*/ 0 h 8"/>
                <a:gd name="T34" fmla="*/ 18 w 104"/>
                <a:gd name="T35" fmla="*/ 2 h 8"/>
                <a:gd name="T36" fmla="*/ 0 w 104"/>
                <a:gd name="T37" fmla="*/ 2 h 8"/>
                <a:gd name="T38" fmla="*/ 0 w 104"/>
                <a:gd name="T39" fmla="*/ 6 h 8"/>
                <a:gd name="T40" fmla="*/ 0 w 104"/>
                <a:gd name="T41" fmla="*/ 6 h 8"/>
                <a:gd name="T42" fmla="*/ 24 w 104"/>
                <a:gd name="T43" fmla="*/ 6 h 8"/>
                <a:gd name="T44" fmla="*/ 24 w 104"/>
                <a:gd name="T45" fmla="*/ 6 h 8"/>
                <a:gd name="T46" fmla="*/ 46 w 104"/>
                <a:gd name="T47" fmla="*/ 6 h 8"/>
                <a:gd name="T48" fmla="*/ 72 w 104"/>
                <a:gd name="T49" fmla="*/ 6 h 8"/>
                <a:gd name="T50" fmla="*/ 72 w 104"/>
                <a:gd name="T51" fmla="*/ 6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04" h="8">
                  <a:moveTo>
                    <a:pt x="72" y="6"/>
                  </a:moveTo>
                  <a:lnTo>
                    <a:pt x="72" y="6"/>
                  </a:lnTo>
                  <a:lnTo>
                    <a:pt x="100" y="8"/>
                  </a:lnTo>
                  <a:lnTo>
                    <a:pt x="100" y="8"/>
                  </a:lnTo>
                  <a:lnTo>
                    <a:pt x="102" y="4"/>
                  </a:lnTo>
                  <a:lnTo>
                    <a:pt x="104" y="2"/>
                  </a:lnTo>
                  <a:lnTo>
                    <a:pt x="104" y="2"/>
                  </a:lnTo>
                  <a:lnTo>
                    <a:pt x="88" y="2"/>
                  </a:lnTo>
                  <a:lnTo>
                    <a:pt x="74" y="2"/>
                  </a:lnTo>
                  <a:lnTo>
                    <a:pt x="74" y="2"/>
                  </a:lnTo>
                  <a:lnTo>
                    <a:pt x="58" y="2"/>
                  </a:lnTo>
                  <a:lnTo>
                    <a:pt x="42" y="2"/>
                  </a:lnTo>
                  <a:lnTo>
                    <a:pt x="42" y="2"/>
                  </a:lnTo>
                  <a:lnTo>
                    <a:pt x="32" y="2"/>
                  </a:lnTo>
                  <a:lnTo>
                    <a:pt x="30" y="2"/>
                  </a:lnTo>
                  <a:lnTo>
                    <a:pt x="28" y="0"/>
                  </a:lnTo>
                  <a:lnTo>
                    <a:pt x="28" y="0"/>
                  </a:lnTo>
                  <a:lnTo>
                    <a:pt x="18" y="2"/>
                  </a:lnTo>
                  <a:lnTo>
                    <a:pt x="0" y="2"/>
                  </a:lnTo>
                  <a:lnTo>
                    <a:pt x="0" y="6"/>
                  </a:lnTo>
                  <a:lnTo>
                    <a:pt x="0" y="6"/>
                  </a:lnTo>
                  <a:lnTo>
                    <a:pt x="24" y="6"/>
                  </a:lnTo>
                  <a:lnTo>
                    <a:pt x="24" y="6"/>
                  </a:lnTo>
                  <a:lnTo>
                    <a:pt x="46" y="6"/>
                  </a:lnTo>
                  <a:lnTo>
                    <a:pt x="72" y="6"/>
                  </a:lnTo>
                  <a:lnTo>
                    <a:pt x="72" y="6"/>
                  </a:lnTo>
                  <a:close/>
                </a:path>
              </a:pathLst>
            </a:custGeom>
            <a:solidFill>
              <a:srgbClr val="0049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75" name="Freeform 154"/>
            <p:cNvSpPr>
              <a:spLocks/>
            </p:cNvSpPr>
            <p:nvPr/>
          </p:nvSpPr>
          <p:spPr bwMode="auto">
            <a:xfrm>
              <a:off x="7989888" y="857250"/>
              <a:ext cx="19050" cy="6350"/>
            </a:xfrm>
            <a:custGeom>
              <a:avLst/>
              <a:gdLst>
                <a:gd name="T0" fmla="*/ 12 w 12"/>
                <a:gd name="T1" fmla="*/ 0 h 4"/>
                <a:gd name="T2" fmla="*/ 12 w 12"/>
                <a:gd name="T3" fmla="*/ 0 h 4"/>
                <a:gd name="T4" fmla="*/ 2 w 12"/>
                <a:gd name="T5" fmla="*/ 0 h 4"/>
                <a:gd name="T6" fmla="*/ 0 w 12"/>
                <a:gd name="T7" fmla="*/ 0 h 4"/>
                <a:gd name="T8" fmla="*/ 10 w 12"/>
                <a:gd name="T9" fmla="*/ 4 h 4"/>
                <a:gd name="T10" fmla="*/ 12 w 12"/>
                <a:gd name="T11" fmla="*/ 0 h 4"/>
                <a:gd name="T12" fmla="*/ 12 w 12"/>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12" h="4">
                  <a:moveTo>
                    <a:pt x="12" y="0"/>
                  </a:moveTo>
                  <a:lnTo>
                    <a:pt x="12" y="0"/>
                  </a:lnTo>
                  <a:lnTo>
                    <a:pt x="2" y="0"/>
                  </a:lnTo>
                  <a:lnTo>
                    <a:pt x="0" y="0"/>
                  </a:lnTo>
                  <a:lnTo>
                    <a:pt x="10" y="4"/>
                  </a:lnTo>
                  <a:lnTo>
                    <a:pt x="12" y="0"/>
                  </a:lnTo>
                  <a:lnTo>
                    <a:pt x="12" y="0"/>
                  </a:lnTo>
                  <a:close/>
                </a:path>
              </a:pathLst>
            </a:custGeom>
            <a:solidFill>
              <a:srgbClr val="0049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76" name="Freeform 155"/>
            <p:cNvSpPr>
              <a:spLocks/>
            </p:cNvSpPr>
            <p:nvPr/>
          </p:nvSpPr>
          <p:spPr bwMode="auto">
            <a:xfrm>
              <a:off x="7980363" y="866775"/>
              <a:ext cx="19050" cy="6350"/>
            </a:xfrm>
            <a:custGeom>
              <a:avLst/>
              <a:gdLst>
                <a:gd name="T0" fmla="*/ 2 w 12"/>
                <a:gd name="T1" fmla="*/ 0 h 4"/>
                <a:gd name="T2" fmla="*/ 0 w 12"/>
                <a:gd name="T3" fmla="*/ 2 h 4"/>
                <a:gd name="T4" fmla="*/ 8 w 12"/>
                <a:gd name="T5" fmla="*/ 4 h 4"/>
                <a:gd name="T6" fmla="*/ 12 w 12"/>
                <a:gd name="T7" fmla="*/ 0 h 4"/>
                <a:gd name="T8" fmla="*/ 2 w 12"/>
                <a:gd name="T9" fmla="*/ 0 h 4"/>
                <a:gd name="T10" fmla="*/ 2 w 12"/>
                <a:gd name="T11" fmla="*/ 0 h 4"/>
              </a:gdLst>
              <a:ahLst/>
              <a:cxnLst>
                <a:cxn ang="0">
                  <a:pos x="T0" y="T1"/>
                </a:cxn>
                <a:cxn ang="0">
                  <a:pos x="T2" y="T3"/>
                </a:cxn>
                <a:cxn ang="0">
                  <a:pos x="T4" y="T5"/>
                </a:cxn>
                <a:cxn ang="0">
                  <a:pos x="T6" y="T7"/>
                </a:cxn>
                <a:cxn ang="0">
                  <a:pos x="T8" y="T9"/>
                </a:cxn>
                <a:cxn ang="0">
                  <a:pos x="T10" y="T11"/>
                </a:cxn>
              </a:cxnLst>
              <a:rect l="0" t="0" r="r" b="b"/>
              <a:pathLst>
                <a:path w="12" h="4">
                  <a:moveTo>
                    <a:pt x="2" y="0"/>
                  </a:moveTo>
                  <a:lnTo>
                    <a:pt x="0" y="2"/>
                  </a:lnTo>
                  <a:lnTo>
                    <a:pt x="8" y="4"/>
                  </a:lnTo>
                  <a:lnTo>
                    <a:pt x="12" y="0"/>
                  </a:lnTo>
                  <a:lnTo>
                    <a:pt x="2" y="0"/>
                  </a:lnTo>
                  <a:lnTo>
                    <a:pt x="2" y="0"/>
                  </a:lnTo>
                  <a:close/>
                </a:path>
              </a:pathLst>
            </a:custGeom>
            <a:solidFill>
              <a:srgbClr val="0049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77" name="Freeform 156"/>
            <p:cNvSpPr>
              <a:spLocks/>
            </p:cNvSpPr>
            <p:nvPr/>
          </p:nvSpPr>
          <p:spPr bwMode="auto">
            <a:xfrm>
              <a:off x="7974013" y="876300"/>
              <a:ext cx="15875" cy="9525"/>
            </a:xfrm>
            <a:custGeom>
              <a:avLst/>
              <a:gdLst>
                <a:gd name="T0" fmla="*/ 0 w 10"/>
                <a:gd name="T1" fmla="*/ 2 h 6"/>
                <a:gd name="T2" fmla="*/ 6 w 10"/>
                <a:gd name="T3" fmla="*/ 6 h 6"/>
                <a:gd name="T4" fmla="*/ 10 w 10"/>
                <a:gd name="T5" fmla="*/ 2 h 6"/>
                <a:gd name="T6" fmla="*/ 2 w 10"/>
                <a:gd name="T7" fmla="*/ 0 h 6"/>
                <a:gd name="T8" fmla="*/ 0 w 10"/>
                <a:gd name="T9" fmla="*/ 2 h 6"/>
                <a:gd name="T10" fmla="*/ 0 w 10"/>
                <a:gd name="T11" fmla="*/ 2 h 6"/>
              </a:gdLst>
              <a:ahLst/>
              <a:cxnLst>
                <a:cxn ang="0">
                  <a:pos x="T0" y="T1"/>
                </a:cxn>
                <a:cxn ang="0">
                  <a:pos x="T2" y="T3"/>
                </a:cxn>
                <a:cxn ang="0">
                  <a:pos x="T4" y="T5"/>
                </a:cxn>
                <a:cxn ang="0">
                  <a:pos x="T6" y="T7"/>
                </a:cxn>
                <a:cxn ang="0">
                  <a:pos x="T8" y="T9"/>
                </a:cxn>
                <a:cxn ang="0">
                  <a:pos x="T10" y="T11"/>
                </a:cxn>
              </a:cxnLst>
              <a:rect l="0" t="0" r="r" b="b"/>
              <a:pathLst>
                <a:path w="10" h="6">
                  <a:moveTo>
                    <a:pt x="0" y="2"/>
                  </a:moveTo>
                  <a:lnTo>
                    <a:pt x="6" y="6"/>
                  </a:lnTo>
                  <a:lnTo>
                    <a:pt x="10" y="2"/>
                  </a:lnTo>
                  <a:lnTo>
                    <a:pt x="2" y="0"/>
                  </a:lnTo>
                  <a:lnTo>
                    <a:pt x="0" y="2"/>
                  </a:lnTo>
                  <a:lnTo>
                    <a:pt x="0" y="2"/>
                  </a:lnTo>
                  <a:close/>
                </a:path>
              </a:pathLst>
            </a:custGeom>
            <a:solidFill>
              <a:srgbClr val="0049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78" name="Freeform 157"/>
            <p:cNvSpPr>
              <a:spLocks/>
            </p:cNvSpPr>
            <p:nvPr/>
          </p:nvSpPr>
          <p:spPr bwMode="auto">
            <a:xfrm>
              <a:off x="8135938" y="711200"/>
              <a:ext cx="12700" cy="6350"/>
            </a:xfrm>
            <a:custGeom>
              <a:avLst/>
              <a:gdLst>
                <a:gd name="T0" fmla="*/ 8 w 8"/>
                <a:gd name="T1" fmla="*/ 0 h 4"/>
                <a:gd name="T2" fmla="*/ 0 w 8"/>
                <a:gd name="T3" fmla="*/ 0 h 4"/>
                <a:gd name="T4" fmla="*/ 6 w 8"/>
                <a:gd name="T5" fmla="*/ 4 h 4"/>
                <a:gd name="T6" fmla="*/ 8 w 8"/>
                <a:gd name="T7" fmla="*/ 0 h 4"/>
                <a:gd name="T8" fmla="*/ 8 w 8"/>
                <a:gd name="T9" fmla="*/ 0 h 4"/>
              </a:gdLst>
              <a:ahLst/>
              <a:cxnLst>
                <a:cxn ang="0">
                  <a:pos x="T0" y="T1"/>
                </a:cxn>
                <a:cxn ang="0">
                  <a:pos x="T2" y="T3"/>
                </a:cxn>
                <a:cxn ang="0">
                  <a:pos x="T4" y="T5"/>
                </a:cxn>
                <a:cxn ang="0">
                  <a:pos x="T6" y="T7"/>
                </a:cxn>
                <a:cxn ang="0">
                  <a:pos x="T8" y="T9"/>
                </a:cxn>
              </a:cxnLst>
              <a:rect l="0" t="0" r="r" b="b"/>
              <a:pathLst>
                <a:path w="8" h="4">
                  <a:moveTo>
                    <a:pt x="8" y="0"/>
                  </a:moveTo>
                  <a:lnTo>
                    <a:pt x="0" y="0"/>
                  </a:lnTo>
                  <a:lnTo>
                    <a:pt x="6" y="4"/>
                  </a:lnTo>
                  <a:lnTo>
                    <a:pt x="8" y="0"/>
                  </a:lnTo>
                  <a:lnTo>
                    <a:pt x="8" y="0"/>
                  </a:lnTo>
                  <a:close/>
                </a:path>
              </a:pathLst>
            </a:custGeom>
            <a:solidFill>
              <a:srgbClr val="0049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79" name="Freeform 158"/>
            <p:cNvSpPr>
              <a:spLocks/>
            </p:cNvSpPr>
            <p:nvPr/>
          </p:nvSpPr>
          <p:spPr bwMode="auto">
            <a:xfrm>
              <a:off x="8120063" y="717550"/>
              <a:ext cx="25400" cy="9525"/>
            </a:xfrm>
            <a:custGeom>
              <a:avLst/>
              <a:gdLst>
                <a:gd name="T0" fmla="*/ 16 w 16"/>
                <a:gd name="T1" fmla="*/ 2 h 6"/>
                <a:gd name="T2" fmla="*/ 0 w 16"/>
                <a:gd name="T3" fmla="*/ 0 h 6"/>
                <a:gd name="T4" fmla="*/ 14 w 16"/>
                <a:gd name="T5" fmla="*/ 6 h 6"/>
                <a:gd name="T6" fmla="*/ 16 w 16"/>
                <a:gd name="T7" fmla="*/ 2 h 6"/>
                <a:gd name="T8" fmla="*/ 16 w 16"/>
                <a:gd name="T9" fmla="*/ 2 h 6"/>
              </a:gdLst>
              <a:ahLst/>
              <a:cxnLst>
                <a:cxn ang="0">
                  <a:pos x="T0" y="T1"/>
                </a:cxn>
                <a:cxn ang="0">
                  <a:pos x="T2" y="T3"/>
                </a:cxn>
                <a:cxn ang="0">
                  <a:pos x="T4" y="T5"/>
                </a:cxn>
                <a:cxn ang="0">
                  <a:pos x="T6" y="T7"/>
                </a:cxn>
                <a:cxn ang="0">
                  <a:pos x="T8" y="T9"/>
                </a:cxn>
              </a:cxnLst>
              <a:rect l="0" t="0" r="r" b="b"/>
              <a:pathLst>
                <a:path w="16" h="6">
                  <a:moveTo>
                    <a:pt x="16" y="2"/>
                  </a:moveTo>
                  <a:lnTo>
                    <a:pt x="0" y="0"/>
                  </a:lnTo>
                  <a:lnTo>
                    <a:pt x="14" y="6"/>
                  </a:lnTo>
                  <a:lnTo>
                    <a:pt x="16" y="2"/>
                  </a:lnTo>
                  <a:lnTo>
                    <a:pt x="16" y="2"/>
                  </a:lnTo>
                  <a:close/>
                </a:path>
              </a:pathLst>
            </a:custGeom>
            <a:solidFill>
              <a:srgbClr val="0049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80" name="Freeform 159"/>
            <p:cNvSpPr>
              <a:spLocks/>
            </p:cNvSpPr>
            <p:nvPr/>
          </p:nvSpPr>
          <p:spPr bwMode="auto">
            <a:xfrm>
              <a:off x="8104188" y="723900"/>
              <a:ext cx="79375" cy="47625"/>
            </a:xfrm>
            <a:custGeom>
              <a:avLst/>
              <a:gdLst>
                <a:gd name="T0" fmla="*/ 50 w 50"/>
                <a:gd name="T1" fmla="*/ 24 h 30"/>
                <a:gd name="T2" fmla="*/ 50 w 50"/>
                <a:gd name="T3" fmla="*/ 24 h 30"/>
                <a:gd name="T4" fmla="*/ 46 w 50"/>
                <a:gd name="T5" fmla="*/ 18 h 30"/>
                <a:gd name="T6" fmla="*/ 40 w 50"/>
                <a:gd name="T7" fmla="*/ 14 h 30"/>
                <a:gd name="T8" fmla="*/ 36 w 50"/>
                <a:gd name="T9" fmla="*/ 12 h 30"/>
                <a:gd name="T10" fmla="*/ 36 w 50"/>
                <a:gd name="T11" fmla="*/ 12 h 30"/>
                <a:gd name="T12" fmla="*/ 30 w 50"/>
                <a:gd name="T13" fmla="*/ 10 h 30"/>
                <a:gd name="T14" fmla="*/ 22 w 50"/>
                <a:gd name="T15" fmla="*/ 6 h 30"/>
                <a:gd name="T16" fmla="*/ 22 w 50"/>
                <a:gd name="T17" fmla="*/ 4 h 30"/>
                <a:gd name="T18" fmla="*/ 22 w 50"/>
                <a:gd name="T19" fmla="*/ 4 h 30"/>
                <a:gd name="T20" fmla="*/ 14 w 50"/>
                <a:gd name="T21" fmla="*/ 2 h 30"/>
                <a:gd name="T22" fmla="*/ 0 w 50"/>
                <a:gd name="T23" fmla="*/ 0 h 30"/>
                <a:gd name="T24" fmla="*/ 0 w 50"/>
                <a:gd name="T25" fmla="*/ 0 h 30"/>
                <a:gd name="T26" fmla="*/ 20 w 50"/>
                <a:gd name="T27" fmla="*/ 10 h 30"/>
                <a:gd name="T28" fmla="*/ 20 w 50"/>
                <a:gd name="T29" fmla="*/ 10 h 30"/>
                <a:gd name="T30" fmla="*/ 36 w 50"/>
                <a:gd name="T31" fmla="*/ 20 h 30"/>
                <a:gd name="T32" fmla="*/ 48 w 50"/>
                <a:gd name="T33" fmla="*/ 30 h 30"/>
                <a:gd name="T34" fmla="*/ 48 w 50"/>
                <a:gd name="T35" fmla="*/ 30 h 30"/>
                <a:gd name="T36" fmla="*/ 50 w 50"/>
                <a:gd name="T37" fmla="*/ 24 h 30"/>
                <a:gd name="T38" fmla="*/ 50 w 50"/>
                <a:gd name="T39" fmla="*/ 24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0" h="30">
                  <a:moveTo>
                    <a:pt x="50" y="24"/>
                  </a:moveTo>
                  <a:lnTo>
                    <a:pt x="50" y="24"/>
                  </a:lnTo>
                  <a:lnTo>
                    <a:pt x="46" y="18"/>
                  </a:lnTo>
                  <a:lnTo>
                    <a:pt x="40" y="14"/>
                  </a:lnTo>
                  <a:lnTo>
                    <a:pt x="36" y="12"/>
                  </a:lnTo>
                  <a:lnTo>
                    <a:pt x="36" y="12"/>
                  </a:lnTo>
                  <a:lnTo>
                    <a:pt x="30" y="10"/>
                  </a:lnTo>
                  <a:lnTo>
                    <a:pt x="22" y="6"/>
                  </a:lnTo>
                  <a:lnTo>
                    <a:pt x="22" y="4"/>
                  </a:lnTo>
                  <a:lnTo>
                    <a:pt x="22" y="4"/>
                  </a:lnTo>
                  <a:lnTo>
                    <a:pt x="14" y="2"/>
                  </a:lnTo>
                  <a:lnTo>
                    <a:pt x="0" y="0"/>
                  </a:lnTo>
                  <a:lnTo>
                    <a:pt x="0" y="0"/>
                  </a:lnTo>
                  <a:lnTo>
                    <a:pt x="20" y="10"/>
                  </a:lnTo>
                  <a:lnTo>
                    <a:pt x="20" y="10"/>
                  </a:lnTo>
                  <a:lnTo>
                    <a:pt x="36" y="20"/>
                  </a:lnTo>
                  <a:lnTo>
                    <a:pt x="48" y="30"/>
                  </a:lnTo>
                  <a:lnTo>
                    <a:pt x="48" y="30"/>
                  </a:lnTo>
                  <a:lnTo>
                    <a:pt x="50" y="24"/>
                  </a:lnTo>
                  <a:lnTo>
                    <a:pt x="50" y="24"/>
                  </a:lnTo>
                  <a:close/>
                </a:path>
              </a:pathLst>
            </a:custGeom>
            <a:solidFill>
              <a:srgbClr val="0049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81" name="Freeform 160"/>
            <p:cNvSpPr>
              <a:spLocks/>
            </p:cNvSpPr>
            <p:nvPr/>
          </p:nvSpPr>
          <p:spPr bwMode="auto">
            <a:xfrm>
              <a:off x="8145463" y="730250"/>
              <a:ext cx="44450" cy="25400"/>
            </a:xfrm>
            <a:custGeom>
              <a:avLst/>
              <a:gdLst>
                <a:gd name="T0" fmla="*/ 26 w 28"/>
                <a:gd name="T1" fmla="*/ 16 h 16"/>
                <a:gd name="T2" fmla="*/ 26 w 28"/>
                <a:gd name="T3" fmla="*/ 16 h 16"/>
                <a:gd name="T4" fmla="*/ 26 w 28"/>
                <a:gd name="T5" fmla="*/ 16 h 16"/>
                <a:gd name="T6" fmla="*/ 28 w 28"/>
                <a:gd name="T7" fmla="*/ 10 h 16"/>
                <a:gd name="T8" fmla="*/ 28 w 28"/>
                <a:gd name="T9" fmla="*/ 10 h 16"/>
                <a:gd name="T10" fmla="*/ 22 w 28"/>
                <a:gd name="T11" fmla="*/ 6 h 16"/>
                <a:gd name="T12" fmla="*/ 16 w 28"/>
                <a:gd name="T13" fmla="*/ 4 h 16"/>
                <a:gd name="T14" fmla="*/ 0 w 28"/>
                <a:gd name="T15" fmla="*/ 0 h 16"/>
                <a:gd name="T16" fmla="*/ 0 w 28"/>
                <a:gd name="T17" fmla="*/ 0 h 16"/>
                <a:gd name="T18" fmla="*/ 10 w 28"/>
                <a:gd name="T19" fmla="*/ 6 h 16"/>
                <a:gd name="T20" fmla="*/ 18 w 28"/>
                <a:gd name="T21" fmla="*/ 10 h 16"/>
                <a:gd name="T22" fmla="*/ 26 w 28"/>
                <a:gd name="T23" fmla="*/ 16 h 16"/>
                <a:gd name="T24" fmla="*/ 26 w 28"/>
                <a:gd name="T25" fmla="*/ 16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 h="16">
                  <a:moveTo>
                    <a:pt x="26" y="16"/>
                  </a:moveTo>
                  <a:lnTo>
                    <a:pt x="26" y="16"/>
                  </a:lnTo>
                  <a:lnTo>
                    <a:pt x="26" y="16"/>
                  </a:lnTo>
                  <a:lnTo>
                    <a:pt x="28" y="10"/>
                  </a:lnTo>
                  <a:lnTo>
                    <a:pt x="28" y="10"/>
                  </a:lnTo>
                  <a:lnTo>
                    <a:pt x="22" y="6"/>
                  </a:lnTo>
                  <a:lnTo>
                    <a:pt x="16" y="4"/>
                  </a:lnTo>
                  <a:lnTo>
                    <a:pt x="0" y="0"/>
                  </a:lnTo>
                  <a:lnTo>
                    <a:pt x="0" y="0"/>
                  </a:lnTo>
                  <a:lnTo>
                    <a:pt x="10" y="6"/>
                  </a:lnTo>
                  <a:lnTo>
                    <a:pt x="18" y="10"/>
                  </a:lnTo>
                  <a:lnTo>
                    <a:pt x="26" y="16"/>
                  </a:lnTo>
                  <a:lnTo>
                    <a:pt x="26" y="16"/>
                  </a:lnTo>
                  <a:close/>
                </a:path>
              </a:pathLst>
            </a:custGeom>
            <a:solidFill>
              <a:srgbClr val="0049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82" name="Freeform 161"/>
            <p:cNvSpPr>
              <a:spLocks/>
            </p:cNvSpPr>
            <p:nvPr/>
          </p:nvSpPr>
          <p:spPr bwMode="auto">
            <a:xfrm>
              <a:off x="8148638" y="774700"/>
              <a:ext cx="28575" cy="12700"/>
            </a:xfrm>
            <a:custGeom>
              <a:avLst/>
              <a:gdLst>
                <a:gd name="T0" fmla="*/ 18 w 18"/>
                <a:gd name="T1" fmla="*/ 4 h 8"/>
                <a:gd name="T2" fmla="*/ 18 w 18"/>
                <a:gd name="T3" fmla="*/ 4 h 8"/>
                <a:gd name="T4" fmla="*/ 12 w 18"/>
                <a:gd name="T5" fmla="*/ 2 h 8"/>
                <a:gd name="T6" fmla="*/ 0 w 18"/>
                <a:gd name="T7" fmla="*/ 0 h 8"/>
                <a:gd name="T8" fmla="*/ 16 w 18"/>
                <a:gd name="T9" fmla="*/ 8 h 8"/>
                <a:gd name="T10" fmla="*/ 18 w 18"/>
                <a:gd name="T11" fmla="*/ 4 h 8"/>
                <a:gd name="T12" fmla="*/ 18 w 18"/>
                <a:gd name="T13" fmla="*/ 4 h 8"/>
              </a:gdLst>
              <a:ahLst/>
              <a:cxnLst>
                <a:cxn ang="0">
                  <a:pos x="T0" y="T1"/>
                </a:cxn>
                <a:cxn ang="0">
                  <a:pos x="T2" y="T3"/>
                </a:cxn>
                <a:cxn ang="0">
                  <a:pos x="T4" y="T5"/>
                </a:cxn>
                <a:cxn ang="0">
                  <a:pos x="T6" y="T7"/>
                </a:cxn>
                <a:cxn ang="0">
                  <a:pos x="T8" y="T9"/>
                </a:cxn>
                <a:cxn ang="0">
                  <a:pos x="T10" y="T11"/>
                </a:cxn>
                <a:cxn ang="0">
                  <a:pos x="T12" y="T13"/>
                </a:cxn>
              </a:cxnLst>
              <a:rect l="0" t="0" r="r" b="b"/>
              <a:pathLst>
                <a:path w="18" h="8">
                  <a:moveTo>
                    <a:pt x="18" y="4"/>
                  </a:moveTo>
                  <a:lnTo>
                    <a:pt x="18" y="4"/>
                  </a:lnTo>
                  <a:lnTo>
                    <a:pt x="12" y="2"/>
                  </a:lnTo>
                  <a:lnTo>
                    <a:pt x="0" y="0"/>
                  </a:lnTo>
                  <a:lnTo>
                    <a:pt x="16" y="8"/>
                  </a:lnTo>
                  <a:lnTo>
                    <a:pt x="18" y="4"/>
                  </a:lnTo>
                  <a:lnTo>
                    <a:pt x="18" y="4"/>
                  </a:lnTo>
                  <a:close/>
                </a:path>
              </a:pathLst>
            </a:custGeom>
            <a:solidFill>
              <a:srgbClr val="0049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83" name="Freeform 162"/>
            <p:cNvSpPr>
              <a:spLocks/>
            </p:cNvSpPr>
            <p:nvPr/>
          </p:nvSpPr>
          <p:spPr bwMode="auto">
            <a:xfrm>
              <a:off x="8142288" y="784225"/>
              <a:ext cx="28575" cy="12700"/>
            </a:xfrm>
            <a:custGeom>
              <a:avLst/>
              <a:gdLst>
                <a:gd name="T0" fmla="*/ 18 w 18"/>
                <a:gd name="T1" fmla="*/ 4 h 8"/>
                <a:gd name="T2" fmla="*/ 18 w 18"/>
                <a:gd name="T3" fmla="*/ 4 h 8"/>
                <a:gd name="T4" fmla="*/ 6 w 18"/>
                <a:gd name="T5" fmla="*/ 0 h 8"/>
                <a:gd name="T6" fmla="*/ 0 w 18"/>
                <a:gd name="T7" fmla="*/ 0 h 8"/>
                <a:gd name="T8" fmla="*/ 14 w 18"/>
                <a:gd name="T9" fmla="*/ 8 h 8"/>
                <a:gd name="T10" fmla="*/ 18 w 18"/>
                <a:gd name="T11" fmla="*/ 4 h 8"/>
                <a:gd name="T12" fmla="*/ 18 w 18"/>
                <a:gd name="T13" fmla="*/ 4 h 8"/>
              </a:gdLst>
              <a:ahLst/>
              <a:cxnLst>
                <a:cxn ang="0">
                  <a:pos x="T0" y="T1"/>
                </a:cxn>
                <a:cxn ang="0">
                  <a:pos x="T2" y="T3"/>
                </a:cxn>
                <a:cxn ang="0">
                  <a:pos x="T4" y="T5"/>
                </a:cxn>
                <a:cxn ang="0">
                  <a:pos x="T6" y="T7"/>
                </a:cxn>
                <a:cxn ang="0">
                  <a:pos x="T8" y="T9"/>
                </a:cxn>
                <a:cxn ang="0">
                  <a:pos x="T10" y="T11"/>
                </a:cxn>
                <a:cxn ang="0">
                  <a:pos x="T12" y="T13"/>
                </a:cxn>
              </a:cxnLst>
              <a:rect l="0" t="0" r="r" b="b"/>
              <a:pathLst>
                <a:path w="18" h="8">
                  <a:moveTo>
                    <a:pt x="18" y="4"/>
                  </a:moveTo>
                  <a:lnTo>
                    <a:pt x="18" y="4"/>
                  </a:lnTo>
                  <a:lnTo>
                    <a:pt x="6" y="0"/>
                  </a:lnTo>
                  <a:lnTo>
                    <a:pt x="0" y="0"/>
                  </a:lnTo>
                  <a:lnTo>
                    <a:pt x="14" y="8"/>
                  </a:lnTo>
                  <a:lnTo>
                    <a:pt x="18" y="4"/>
                  </a:lnTo>
                  <a:lnTo>
                    <a:pt x="18" y="4"/>
                  </a:lnTo>
                  <a:close/>
                </a:path>
              </a:pathLst>
            </a:custGeom>
            <a:solidFill>
              <a:srgbClr val="0049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84" name="Freeform 163"/>
            <p:cNvSpPr>
              <a:spLocks/>
            </p:cNvSpPr>
            <p:nvPr/>
          </p:nvSpPr>
          <p:spPr bwMode="auto">
            <a:xfrm>
              <a:off x="8113713" y="774700"/>
              <a:ext cx="6350" cy="3175"/>
            </a:xfrm>
            <a:custGeom>
              <a:avLst/>
              <a:gdLst>
                <a:gd name="T0" fmla="*/ 4 w 4"/>
                <a:gd name="T1" fmla="*/ 0 h 2"/>
                <a:gd name="T2" fmla="*/ 0 w 4"/>
                <a:gd name="T3" fmla="*/ 0 h 2"/>
                <a:gd name="T4" fmla="*/ 4 w 4"/>
                <a:gd name="T5" fmla="*/ 2 h 2"/>
                <a:gd name="T6" fmla="*/ 4 w 4"/>
                <a:gd name="T7" fmla="*/ 0 h 2"/>
                <a:gd name="T8" fmla="*/ 4 w 4"/>
                <a:gd name="T9" fmla="*/ 0 h 2"/>
              </a:gdLst>
              <a:ahLst/>
              <a:cxnLst>
                <a:cxn ang="0">
                  <a:pos x="T0" y="T1"/>
                </a:cxn>
                <a:cxn ang="0">
                  <a:pos x="T2" y="T3"/>
                </a:cxn>
                <a:cxn ang="0">
                  <a:pos x="T4" y="T5"/>
                </a:cxn>
                <a:cxn ang="0">
                  <a:pos x="T6" y="T7"/>
                </a:cxn>
                <a:cxn ang="0">
                  <a:pos x="T8" y="T9"/>
                </a:cxn>
              </a:cxnLst>
              <a:rect l="0" t="0" r="r" b="b"/>
              <a:pathLst>
                <a:path w="4" h="2">
                  <a:moveTo>
                    <a:pt x="4" y="0"/>
                  </a:moveTo>
                  <a:lnTo>
                    <a:pt x="0" y="0"/>
                  </a:lnTo>
                  <a:lnTo>
                    <a:pt x="4" y="2"/>
                  </a:lnTo>
                  <a:lnTo>
                    <a:pt x="4" y="0"/>
                  </a:lnTo>
                  <a:lnTo>
                    <a:pt x="4" y="0"/>
                  </a:lnTo>
                  <a:close/>
                </a:path>
              </a:pathLst>
            </a:custGeom>
            <a:solidFill>
              <a:srgbClr val="0049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85" name="Freeform 164"/>
            <p:cNvSpPr>
              <a:spLocks/>
            </p:cNvSpPr>
            <p:nvPr/>
          </p:nvSpPr>
          <p:spPr bwMode="auto">
            <a:xfrm>
              <a:off x="8104188" y="781050"/>
              <a:ext cx="12700" cy="6350"/>
            </a:xfrm>
            <a:custGeom>
              <a:avLst/>
              <a:gdLst>
                <a:gd name="T0" fmla="*/ 8 w 8"/>
                <a:gd name="T1" fmla="*/ 2 h 4"/>
                <a:gd name="T2" fmla="*/ 0 w 8"/>
                <a:gd name="T3" fmla="*/ 0 h 4"/>
                <a:gd name="T4" fmla="*/ 8 w 8"/>
                <a:gd name="T5" fmla="*/ 4 h 4"/>
                <a:gd name="T6" fmla="*/ 8 w 8"/>
                <a:gd name="T7" fmla="*/ 2 h 4"/>
                <a:gd name="T8" fmla="*/ 8 w 8"/>
                <a:gd name="T9" fmla="*/ 2 h 4"/>
              </a:gdLst>
              <a:ahLst/>
              <a:cxnLst>
                <a:cxn ang="0">
                  <a:pos x="T0" y="T1"/>
                </a:cxn>
                <a:cxn ang="0">
                  <a:pos x="T2" y="T3"/>
                </a:cxn>
                <a:cxn ang="0">
                  <a:pos x="T4" y="T5"/>
                </a:cxn>
                <a:cxn ang="0">
                  <a:pos x="T6" y="T7"/>
                </a:cxn>
                <a:cxn ang="0">
                  <a:pos x="T8" y="T9"/>
                </a:cxn>
              </a:cxnLst>
              <a:rect l="0" t="0" r="r" b="b"/>
              <a:pathLst>
                <a:path w="8" h="4">
                  <a:moveTo>
                    <a:pt x="8" y="2"/>
                  </a:moveTo>
                  <a:lnTo>
                    <a:pt x="0" y="0"/>
                  </a:lnTo>
                  <a:lnTo>
                    <a:pt x="8" y="4"/>
                  </a:lnTo>
                  <a:lnTo>
                    <a:pt x="8" y="2"/>
                  </a:lnTo>
                  <a:lnTo>
                    <a:pt x="8" y="2"/>
                  </a:lnTo>
                  <a:close/>
                </a:path>
              </a:pathLst>
            </a:custGeom>
            <a:solidFill>
              <a:srgbClr val="0049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86" name="Freeform 165"/>
            <p:cNvSpPr>
              <a:spLocks/>
            </p:cNvSpPr>
            <p:nvPr/>
          </p:nvSpPr>
          <p:spPr bwMode="auto">
            <a:xfrm>
              <a:off x="8091488" y="790575"/>
              <a:ext cx="22225" cy="9525"/>
            </a:xfrm>
            <a:custGeom>
              <a:avLst/>
              <a:gdLst>
                <a:gd name="T0" fmla="*/ 14 w 14"/>
                <a:gd name="T1" fmla="*/ 2 h 6"/>
                <a:gd name="T2" fmla="*/ 14 w 14"/>
                <a:gd name="T3" fmla="*/ 2 h 6"/>
                <a:gd name="T4" fmla="*/ 4 w 14"/>
                <a:gd name="T5" fmla="*/ 0 h 6"/>
                <a:gd name="T6" fmla="*/ 0 w 14"/>
                <a:gd name="T7" fmla="*/ 0 h 6"/>
                <a:gd name="T8" fmla="*/ 0 w 14"/>
                <a:gd name="T9" fmla="*/ 0 h 6"/>
                <a:gd name="T10" fmla="*/ 8 w 14"/>
                <a:gd name="T11" fmla="*/ 2 h 6"/>
                <a:gd name="T12" fmla="*/ 12 w 14"/>
                <a:gd name="T13" fmla="*/ 6 h 6"/>
                <a:gd name="T14" fmla="*/ 14 w 14"/>
                <a:gd name="T15" fmla="*/ 2 h 6"/>
                <a:gd name="T16" fmla="*/ 14 w 14"/>
                <a:gd name="T17" fmla="*/ 2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6">
                  <a:moveTo>
                    <a:pt x="14" y="2"/>
                  </a:moveTo>
                  <a:lnTo>
                    <a:pt x="14" y="2"/>
                  </a:lnTo>
                  <a:lnTo>
                    <a:pt x="4" y="0"/>
                  </a:lnTo>
                  <a:lnTo>
                    <a:pt x="0" y="0"/>
                  </a:lnTo>
                  <a:lnTo>
                    <a:pt x="0" y="0"/>
                  </a:lnTo>
                  <a:lnTo>
                    <a:pt x="8" y="2"/>
                  </a:lnTo>
                  <a:lnTo>
                    <a:pt x="12" y="6"/>
                  </a:lnTo>
                  <a:lnTo>
                    <a:pt x="14" y="2"/>
                  </a:lnTo>
                  <a:lnTo>
                    <a:pt x="14" y="2"/>
                  </a:lnTo>
                  <a:close/>
                </a:path>
              </a:pathLst>
            </a:custGeom>
            <a:solidFill>
              <a:srgbClr val="0049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87" name="Freeform 166"/>
            <p:cNvSpPr>
              <a:spLocks/>
            </p:cNvSpPr>
            <p:nvPr/>
          </p:nvSpPr>
          <p:spPr bwMode="auto">
            <a:xfrm>
              <a:off x="8116888" y="793750"/>
              <a:ext cx="47625" cy="31750"/>
            </a:xfrm>
            <a:custGeom>
              <a:avLst/>
              <a:gdLst>
                <a:gd name="T0" fmla="*/ 24 w 30"/>
                <a:gd name="T1" fmla="*/ 10 h 20"/>
                <a:gd name="T2" fmla="*/ 24 w 30"/>
                <a:gd name="T3" fmla="*/ 10 h 20"/>
                <a:gd name="T4" fmla="*/ 12 w 30"/>
                <a:gd name="T5" fmla="*/ 6 h 20"/>
                <a:gd name="T6" fmla="*/ 6 w 30"/>
                <a:gd name="T7" fmla="*/ 4 h 20"/>
                <a:gd name="T8" fmla="*/ 0 w 30"/>
                <a:gd name="T9" fmla="*/ 4 h 20"/>
                <a:gd name="T10" fmla="*/ 0 w 30"/>
                <a:gd name="T11" fmla="*/ 4 h 20"/>
                <a:gd name="T12" fmla="*/ 8 w 30"/>
                <a:gd name="T13" fmla="*/ 8 h 20"/>
                <a:gd name="T14" fmla="*/ 16 w 30"/>
                <a:gd name="T15" fmla="*/ 14 h 20"/>
                <a:gd name="T16" fmla="*/ 22 w 30"/>
                <a:gd name="T17" fmla="*/ 20 h 20"/>
                <a:gd name="T18" fmla="*/ 26 w 30"/>
                <a:gd name="T19" fmla="*/ 10 h 20"/>
                <a:gd name="T20" fmla="*/ 26 w 30"/>
                <a:gd name="T21" fmla="*/ 10 h 20"/>
                <a:gd name="T22" fmla="*/ 30 w 30"/>
                <a:gd name="T23" fmla="*/ 4 h 20"/>
                <a:gd name="T24" fmla="*/ 30 w 30"/>
                <a:gd name="T25" fmla="*/ 4 h 20"/>
                <a:gd name="T26" fmla="*/ 20 w 30"/>
                <a:gd name="T27" fmla="*/ 2 h 20"/>
                <a:gd name="T28" fmla="*/ 14 w 30"/>
                <a:gd name="T29" fmla="*/ 0 h 20"/>
                <a:gd name="T30" fmla="*/ 8 w 30"/>
                <a:gd name="T31" fmla="*/ 0 h 20"/>
                <a:gd name="T32" fmla="*/ 8 w 30"/>
                <a:gd name="T33" fmla="*/ 0 h 20"/>
                <a:gd name="T34" fmla="*/ 18 w 30"/>
                <a:gd name="T35" fmla="*/ 6 h 20"/>
                <a:gd name="T36" fmla="*/ 24 w 30"/>
                <a:gd name="T37" fmla="*/ 10 h 20"/>
                <a:gd name="T38" fmla="*/ 24 w 30"/>
                <a:gd name="T39" fmla="*/ 1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0" h="20">
                  <a:moveTo>
                    <a:pt x="24" y="10"/>
                  </a:moveTo>
                  <a:lnTo>
                    <a:pt x="24" y="10"/>
                  </a:lnTo>
                  <a:lnTo>
                    <a:pt x="12" y="6"/>
                  </a:lnTo>
                  <a:lnTo>
                    <a:pt x="6" y="4"/>
                  </a:lnTo>
                  <a:lnTo>
                    <a:pt x="0" y="4"/>
                  </a:lnTo>
                  <a:lnTo>
                    <a:pt x="0" y="4"/>
                  </a:lnTo>
                  <a:lnTo>
                    <a:pt x="8" y="8"/>
                  </a:lnTo>
                  <a:lnTo>
                    <a:pt x="16" y="14"/>
                  </a:lnTo>
                  <a:lnTo>
                    <a:pt x="22" y="20"/>
                  </a:lnTo>
                  <a:lnTo>
                    <a:pt x="26" y="10"/>
                  </a:lnTo>
                  <a:lnTo>
                    <a:pt x="26" y="10"/>
                  </a:lnTo>
                  <a:lnTo>
                    <a:pt x="30" y="4"/>
                  </a:lnTo>
                  <a:lnTo>
                    <a:pt x="30" y="4"/>
                  </a:lnTo>
                  <a:lnTo>
                    <a:pt x="20" y="2"/>
                  </a:lnTo>
                  <a:lnTo>
                    <a:pt x="14" y="0"/>
                  </a:lnTo>
                  <a:lnTo>
                    <a:pt x="8" y="0"/>
                  </a:lnTo>
                  <a:lnTo>
                    <a:pt x="8" y="0"/>
                  </a:lnTo>
                  <a:lnTo>
                    <a:pt x="18" y="6"/>
                  </a:lnTo>
                  <a:lnTo>
                    <a:pt x="24" y="10"/>
                  </a:lnTo>
                  <a:lnTo>
                    <a:pt x="24" y="10"/>
                  </a:lnTo>
                  <a:close/>
                </a:path>
              </a:pathLst>
            </a:custGeom>
            <a:solidFill>
              <a:srgbClr val="0049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88" name="Freeform 167"/>
            <p:cNvSpPr>
              <a:spLocks/>
            </p:cNvSpPr>
            <p:nvPr/>
          </p:nvSpPr>
          <p:spPr bwMode="auto">
            <a:xfrm>
              <a:off x="8069263" y="796925"/>
              <a:ext cx="82550" cy="47625"/>
            </a:xfrm>
            <a:custGeom>
              <a:avLst/>
              <a:gdLst>
                <a:gd name="T0" fmla="*/ 48 w 52"/>
                <a:gd name="T1" fmla="*/ 30 h 30"/>
                <a:gd name="T2" fmla="*/ 52 w 52"/>
                <a:gd name="T3" fmla="*/ 22 h 30"/>
                <a:gd name="T4" fmla="*/ 52 w 52"/>
                <a:gd name="T5" fmla="*/ 22 h 30"/>
                <a:gd name="T6" fmla="*/ 48 w 52"/>
                <a:gd name="T7" fmla="*/ 18 h 30"/>
                <a:gd name="T8" fmla="*/ 44 w 52"/>
                <a:gd name="T9" fmla="*/ 14 h 30"/>
                <a:gd name="T10" fmla="*/ 30 w 52"/>
                <a:gd name="T11" fmla="*/ 6 h 30"/>
                <a:gd name="T12" fmla="*/ 14 w 52"/>
                <a:gd name="T13" fmla="*/ 0 h 30"/>
                <a:gd name="T14" fmla="*/ 6 w 52"/>
                <a:gd name="T15" fmla="*/ 0 h 30"/>
                <a:gd name="T16" fmla="*/ 0 w 52"/>
                <a:gd name="T17" fmla="*/ 0 h 30"/>
                <a:gd name="T18" fmla="*/ 0 w 52"/>
                <a:gd name="T19" fmla="*/ 0 h 30"/>
                <a:gd name="T20" fmla="*/ 16 w 52"/>
                <a:gd name="T21" fmla="*/ 4 h 30"/>
                <a:gd name="T22" fmla="*/ 28 w 52"/>
                <a:gd name="T23" fmla="*/ 12 h 30"/>
                <a:gd name="T24" fmla="*/ 40 w 52"/>
                <a:gd name="T25" fmla="*/ 20 h 30"/>
                <a:gd name="T26" fmla="*/ 48 w 52"/>
                <a:gd name="T27" fmla="*/ 30 h 30"/>
                <a:gd name="T28" fmla="*/ 48 w 52"/>
                <a:gd name="T29" fmla="*/ 3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2" h="30">
                  <a:moveTo>
                    <a:pt x="48" y="30"/>
                  </a:moveTo>
                  <a:lnTo>
                    <a:pt x="52" y="22"/>
                  </a:lnTo>
                  <a:lnTo>
                    <a:pt x="52" y="22"/>
                  </a:lnTo>
                  <a:lnTo>
                    <a:pt x="48" y="18"/>
                  </a:lnTo>
                  <a:lnTo>
                    <a:pt x="44" y="14"/>
                  </a:lnTo>
                  <a:lnTo>
                    <a:pt x="30" y="6"/>
                  </a:lnTo>
                  <a:lnTo>
                    <a:pt x="14" y="0"/>
                  </a:lnTo>
                  <a:lnTo>
                    <a:pt x="6" y="0"/>
                  </a:lnTo>
                  <a:lnTo>
                    <a:pt x="0" y="0"/>
                  </a:lnTo>
                  <a:lnTo>
                    <a:pt x="0" y="0"/>
                  </a:lnTo>
                  <a:lnTo>
                    <a:pt x="16" y="4"/>
                  </a:lnTo>
                  <a:lnTo>
                    <a:pt x="28" y="12"/>
                  </a:lnTo>
                  <a:lnTo>
                    <a:pt x="40" y="20"/>
                  </a:lnTo>
                  <a:lnTo>
                    <a:pt x="48" y="30"/>
                  </a:lnTo>
                  <a:lnTo>
                    <a:pt x="48" y="30"/>
                  </a:lnTo>
                  <a:close/>
                </a:path>
              </a:pathLst>
            </a:custGeom>
            <a:solidFill>
              <a:srgbClr val="0049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89" name="Freeform 168"/>
            <p:cNvSpPr>
              <a:spLocks/>
            </p:cNvSpPr>
            <p:nvPr/>
          </p:nvSpPr>
          <p:spPr bwMode="auto">
            <a:xfrm>
              <a:off x="8202613" y="787400"/>
              <a:ext cx="38100" cy="12700"/>
            </a:xfrm>
            <a:custGeom>
              <a:avLst/>
              <a:gdLst>
                <a:gd name="T0" fmla="*/ 24 w 24"/>
                <a:gd name="T1" fmla="*/ 2 h 8"/>
                <a:gd name="T2" fmla="*/ 24 w 24"/>
                <a:gd name="T3" fmla="*/ 2 h 8"/>
                <a:gd name="T4" fmla="*/ 16 w 24"/>
                <a:gd name="T5" fmla="*/ 0 h 8"/>
                <a:gd name="T6" fmla="*/ 8 w 24"/>
                <a:gd name="T7" fmla="*/ 0 h 8"/>
                <a:gd name="T8" fmla="*/ 0 w 24"/>
                <a:gd name="T9" fmla="*/ 0 h 8"/>
                <a:gd name="T10" fmla="*/ 0 w 24"/>
                <a:gd name="T11" fmla="*/ 0 h 8"/>
                <a:gd name="T12" fmla="*/ 20 w 24"/>
                <a:gd name="T13" fmla="*/ 8 h 8"/>
                <a:gd name="T14" fmla="*/ 24 w 24"/>
                <a:gd name="T15" fmla="*/ 2 h 8"/>
                <a:gd name="T16" fmla="*/ 24 w 24"/>
                <a:gd name="T17" fmla="*/ 2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 h="8">
                  <a:moveTo>
                    <a:pt x="24" y="2"/>
                  </a:moveTo>
                  <a:lnTo>
                    <a:pt x="24" y="2"/>
                  </a:lnTo>
                  <a:lnTo>
                    <a:pt x="16" y="0"/>
                  </a:lnTo>
                  <a:lnTo>
                    <a:pt x="8" y="0"/>
                  </a:lnTo>
                  <a:lnTo>
                    <a:pt x="0" y="0"/>
                  </a:lnTo>
                  <a:lnTo>
                    <a:pt x="0" y="0"/>
                  </a:lnTo>
                  <a:lnTo>
                    <a:pt x="20" y="8"/>
                  </a:lnTo>
                  <a:lnTo>
                    <a:pt x="24" y="2"/>
                  </a:lnTo>
                  <a:lnTo>
                    <a:pt x="24" y="2"/>
                  </a:lnTo>
                  <a:close/>
                </a:path>
              </a:pathLst>
            </a:custGeom>
            <a:solidFill>
              <a:srgbClr val="0049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90" name="Freeform 169"/>
            <p:cNvSpPr>
              <a:spLocks/>
            </p:cNvSpPr>
            <p:nvPr/>
          </p:nvSpPr>
          <p:spPr bwMode="auto">
            <a:xfrm>
              <a:off x="8218488" y="781050"/>
              <a:ext cx="25400" cy="6350"/>
            </a:xfrm>
            <a:custGeom>
              <a:avLst/>
              <a:gdLst>
                <a:gd name="T0" fmla="*/ 16 w 16"/>
                <a:gd name="T1" fmla="*/ 0 h 4"/>
                <a:gd name="T2" fmla="*/ 16 w 16"/>
                <a:gd name="T3" fmla="*/ 0 h 4"/>
                <a:gd name="T4" fmla="*/ 4 w 16"/>
                <a:gd name="T5" fmla="*/ 0 h 4"/>
                <a:gd name="T6" fmla="*/ 0 w 16"/>
                <a:gd name="T7" fmla="*/ 0 h 4"/>
                <a:gd name="T8" fmla="*/ 0 w 16"/>
                <a:gd name="T9" fmla="*/ 0 h 4"/>
                <a:gd name="T10" fmla="*/ 14 w 16"/>
                <a:gd name="T11" fmla="*/ 4 h 4"/>
                <a:gd name="T12" fmla="*/ 16 w 16"/>
                <a:gd name="T13" fmla="*/ 0 h 4"/>
                <a:gd name="T14" fmla="*/ 16 w 16"/>
                <a:gd name="T15" fmla="*/ 0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4">
                  <a:moveTo>
                    <a:pt x="16" y="0"/>
                  </a:moveTo>
                  <a:lnTo>
                    <a:pt x="16" y="0"/>
                  </a:lnTo>
                  <a:lnTo>
                    <a:pt x="4" y="0"/>
                  </a:lnTo>
                  <a:lnTo>
                    <a:pt x="0" y="0"/>
                  </a:lnTo>
                  <a:lnTo>
                    <a:pt x="0" y="0"/>
                  </a:lnTo>
                  <a:lnTo>
                    <a:pt x="14" y="4"/>
                  </a:lnTo>
                  <a:lnTo>
                    <a:pt x="16" y="0"/>
                  </a:lnTo>
                  <a:lnTo>
                    <a:pt x="16" y="0"/>
                  </a:lnTo>
                  <a:close/>
                </a:path>
              </a:pathLst>
            </a:custGeom>
            <a:solidFill>
              <a:srgbClr val="0049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91" name="Freeform 170"/>
            <p:cNvSpPr>
              <a:spLocks/>
            </p:cNvSpPr>
            <p:nvPr/>
          </p:nvSpPr>
          <p:spPr bwMode="auto">
            <a:xfrm>
              <a:off x="8228013" y="771525"/>
              <a:ext cx="15875" cy="6350"/>
            </a:xfrm>
            <a:custGeom>
              <a:avLst/>
              <a:gdLst>
                <a:gd name="T0" fmla="*/ 10 w 10"/>
                <a:gd name="T1" fmla="*/ 2 h 4"/>
                <a:gd name="T2" fmla="*/ 10 w 10"/>
                <a:gd name="T3" fmla="*/ 2 h 4"/>
                <a:gd name="T4" fmla="*/ 6 w 10"/>
                <a:gd name="T5" fmla="*/ 0 h 4"/>
                <a:gd name="T6" fmla="*/ 4 w 10"/>
                <a:gd name="T7" fmla="*/ 0 h 4"/>
                <a:gd name="T8" fmla="*/ 0 w 10"/>
                <a:gd name="T9" fmla="*/ 2 h 4"/>
                <a:gd name="T10" fmla="*/ 10 w 10"/>
                <a:gd name="T11" fmla="*/ 4 h 4"/>
                <a:gd name="T12" fmla="*/ 10 w 10"/>
                <a:gd name="T13" fmla="*/ 2 h 4"/>
                <a:gd name="T14" fmla="*/ 10 w 10"/>
                <a:gd name="T15" fmla="*/ 2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 h="4">
                  <a:moveTo>
                    <a:pt x="10" y="2"/>
                  </a:moveTo>
                  <a:lnTo>
                    <a:pt x="10" y="2"/>
                  </a:lnTo>
                  <a:lnTo>
                    <a:pt x="6" y="0"/>
                  </a:lnTo>
                  <a:lnTo>
                    <a:pt x="4" y="0"/>
                  </a:lnTo>
                  <a:lnTo>
                    <a:pt x="0" y="2"/>
                  </a:lnTo>
                  <a:lnTo>
                    <a:pt x="10" y="4"/>
                  </a:lnTo>
                  <a:lnTo>
                    <a:pt x="10" y="2"/>
                  </a:lnTo>
                  <a:lnTo>
                    <a:pt x="10" y="2"/>
                  </a:lnTo>
                  <a:close/>
                </a:path>
              </a:pathLst>
            </a:custGeom>
            <a:solidFill>
              <a:srgbClr val="0049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92" name="Freeform 171"/>
            <p:cNvSpPr>
              <a:spLocks/>
            </p:cNvSpPr>
            <p:nvPr/>
          </p:nvSpPr>
          <p:spPr bwMode="auto">
            <a:xfrm>
              <a:off x="8281988" y="796925"/>
              <a:ext cx="9525" cy="6350"/>
            </a:xfrm>
            <a:custGeom>
              <a:avLst/>
              <a:gdLst>
                <a:gd name="T0" fmla="*/ 6 w 6"/>
                <a:gd name="T1" fmla="*/ 2 h 4"/>
                <a:gd name="T2" fmla="*/ 6 w 6"/>
                <a:gd name="T3" fmla="*/ 2 h 4"/>
                <a:gd name="T4" fmla="*/ 0 w 6"/>
                <a:gd name="T5" fmla="*/ 0 h 4"/>
                <a:gd name="T6" fmla="*/ 6 w 6"/>
                <a:gd name="T7" fmla="*/ 4 h 4"/>
                <a:gd name="T8" fmla="*/ 6 w 6"/>
                <a:gd name="T9" fmla="*/ 2 h 4"/>
                <a:gd name="T10" fmla="*/ 6 w 6"/>
                <a:gd name="T11" fmla="*/ 2 h 4"/>
              </a:gdLst>
              <a:ahLst/>
              <a:cxnLst>
                <a:cxn ang="0">
                  <a:pos x="T0" y="T1"/>
                </a:cxn>
                <a:cxn ang="0">
                  <a:pos x="T2" y="T3"/>
                </a:cxn>
                <a:cxn ang="0">
                  <a:pos x="T4" y="T5"/>
                </a:cxn>
                <a:cxn ang="0">
                  <a:pos x="T6" y="T7"/>
                </a:cxn>
                <a:cxn ang="0">
                  <a:pos x="T8" y="T9"/>
                </a:cxn>
                <a:cxn ang="0">
                  <a:pos x="T10" y="T11"/>
                </a:cxn>
              </a:cxnLst>
              <a:rect l="0" t="0" r="r" b="b"/>
              <a:pathLst>
                <a:path w="6" h="4">
                  <a:moveTo>
                    <a:pt x="6" y="2"/>
                  </a:moveTo>
                  <a:lnTo>
                    <a:pt x="6" y="2"/>
                  </a:lnTo>
                  <a:lnTo>
                    <a:pt x="0" y="0"/>
                  </a:lnTo>
                  <a:lnTo>
                    <a:pt x="6" y="4"/>
                  </a:lnTo>
                  <a:lnTo>
                    <a:pt x="6" y="2"/>
                  </a:lnTo>
                  <a:lnTo>
                    <a:pt x="6" y="2"/>
                  </a:lnTo>
                  <a:close/>
                </a:path>
              </a:pathLst>
            </a:custGeom>
            <a:solidFill>
              <a:srgbClr val="0049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93" name="Freeform 172"/>
            <p:cNvSpPr>
              <a:spLocks/>
            </p:cNvSpPr>
            <p:nvPr/>
          </p:nvSpPr>
          <p:spPr bwMode="auto">
            <a:xfrm>
              <a:off x="8266113" y="800100"/>
              <a:ext cx="25400" cy="15875"/>
            </a:xfrm>
            <a:custGeom>
              <a:avLst/>
              <a:gdLst>
                <a:gd name="T0" fmla="*/ 16 w 16"/>
                <a:gd name="T1" fmla="*/ 6 h 10"/>
                <a:gd name="T2" fmla="*/ 16 w 16"/>
                <a:gd name="T3" fmla="*/ 6 h 10"/>
                <a:gd name="T4" fmla="*/ 0 w 16"/>
                <a:gd name="T5" fmla="*/ 0 h 10"/>
                <a:gd name="T6" fmla="*/ 14 w 16"/>
                <a:gd name="T7" fmla="*/ 10 h 10"/>
                <a:gd name="T8" fmla="*/ 16 w 16"/>
                <a:gd name="T9" fmla="*/ 6 h 10"/>
                <a:gd name="T10" fmla="*/ 16 w 16"/>
                <a:gd name="T11" fmla="*/ 6 h 10"/>
              </a:gdLst>
              <a:ahLst/>
              <a:cxnLst>
                <a:cxn ang="0">
                  <a:pos x="T0" y="T1"/>
                </a:cxn>
                <a:cxn ang="0">
                  <a:pos x="T2" y="T3"/>
                </a:cxn>
                <a:cxn ang="0">
                  <a:pos x="T4" y="T5"/>
                </a:cxn>
                <a:cxn ang="0">
                  <a:pos x="T6" y="T7"/>
                </a:cxn>
                <a:cxn ang="0">
                  <a:pos x="T8" y="T9"/>
                </a:cxn>
                <a:cxn ang="0">
                  <a:pos x="T10" y="T11"/>
                </a:cxn>
              </a:cxnLst>
              <a:rect l="0" t="0" r="r" b="b"/>
              <a:pathLst>
                <a:path w="16" h="10">
                  <a:moveTo>
                    <a:pt x="16" y="6"/>
                  </a:moveTo>
                  <a:lnTo>
                    <a:pt x="16" y="6"/>
                  </a:lnTo>
                  <a:lnTo>
                    <a:pt x="0" y="0"/>
                  </a:lnTo>
                  <a:lnTo>
                    <a:pt x="14" y="10"/>
                  </a:lnTo>
                  <a:lnTo>
                    <a:pt x="16" y="6"/>
                  </a:lnTo>
                  <a:lnTo>
                    <a:pt x="16" y="6"/>
                  </a:lnTo>
                  <a:close/>
                </a:path>
              </a:pathLst>
            </a:custGeom>
            <a:solidFill>
              <a:srgbClr val="0049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94" name="Freeform 173"/>
            <p:cNvSpPr>
              <a:spLocks/>
            </p:cNvSpPr>
            <p:nvPr/>
          </p:nvSpPr>
          <p:spPr bwMode="auto">
            <a:xfrm>
              <a:off x="8196263" y="850900"/>
              <a:ext cx="9525" cy="6350"/>
            </a:xfrm>
            <a:custGeom>
              <a:avLst/>
              <a:gdLst>
                <a:gd name="T0" fmla="*/ 6 w 6"/>
                <a:gd name="T1" fmla="*/ 0 h 4"/>
                <a:gd name="T2" fmla="*/ 0 w 6"/>
                <a:gd name="T3" fmla="*/ 2 h 4"/>
                <a:gd name="T4" fmla="*/ 4 w 6"/>
                <a:gd name="T5" fmla="*/ 4 h 4"/>
                <a:gd name="T6" fmla="*/ 6 w 6"/>
                <a:gd name="T7" fmla="*/ 0 h 4"/>
                <a:gd name="T8" fmla="*/ 6 w 6"/>
                <a:gd name="T9" fmla="*/ 0 h 4"/>
              </a:gdLst>
              <a:ahLst/>
              <a:cxnLst>
                <a:cxn ang="0">
                  <a:pos x="T0" y="T1"/>
                </a:cxn>
                <a:cxn ang="0">
                  <a:pos x="T2" y="T3"/>
                </a:cxn>
                <a:cxn ang="0">
                  <a:pos x="T4" y="T5"/>
                </a:cxn>
                <a:cxn ang="0">
                  <a:pos x="T6" y="T7"/>
                </a:cxn>
                <a:cxn ang="0">
                  <a:pos x="T8" y="T9"/>
                </a:cxn>
              </a:cxnLst>
              <a:rect l="0" t="0" r="r" b="b"/>
              <a:pathLst>
                <a:path w="6" h="4">
                  <a:moveTo>
                    <a:pt x="6" y="0"/>
                  </a:moveTo>
                  <a:lnTo>
                    <a:pt x="0" y="2"/>
                  </a:lnTo>
                  <a:lnTo>
                    <a:pt x="4" y="4"/>
                  </a:lnTo>
                  <a:lnTo>
                    <a:pt x="6" y="0"/>
                  </a:lnTo>
                  <a:lnTo>
                    <a:pt x="6" y="0"/>
                  </a:lnTo>
                  <a:close/>
                </a:path>
              </a:pathLst>
            </a:custGeom>
            <a:solidFill>
              <a:srgbClr val="0049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95" name="Freeform 174"/>
            <p:cNvSpPr>
              <a:spLocks/>
            </p:cNvSpPr>
            <p:nvPr/>
          </p:nvSpPr>
          <p:spPr bwMode="auto">
            <a:xfrm>
              <a:off x="8183563" y="860425"/>
              <a:ext cx="19050" cy="6350"/>
            </a:xfrm>
            <a:custGeom>
              <a:avLst/>
              <a:gdLst>
                <a:gd name="T0" fmla="*/ 12 w 12"/>
                <a:gd name="T1" fmla="*/ 0 h 4"/>
                <a:gd name="T2" fmla="*/ 12 w 12"/>
                <a:gd name="T3" fmla="*/ 0 h 4"/>
                <a:gd name="T4" fmla="*/ 4 w 12"/>
                <a:gd name="T5" fmla="*/ 0 h 4"/>
                <a:gd name="T6" fmla="*/ 0 w 12"/>
                <a:gd name="T7" fmla="*/ 2 h 4"/>
                <a:gd name="T8" fmla="*/ 8 w 12"/>
                <a:gd name="T9" fmla="*/ 4 h 4"/>
                <a:gd name="T10" fmla="*/ 12 w 12"/>
                <a:gd name="T11" fmla="*/ 0 h 4"/>
                <a:gd name="T12" fmla="*/ 12 w 12"/>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12" h="4">
                  <a:moveTo>
                    <a:pt x="12" y="0"/>
                  </a:moveTo>
                  <a:lnTo>
                    <a:pt x="12" y="0"/>
                  </a:lnTo>
                  <a:lnTo>
                    <a:pt x="4" y="0"/>
                  </a:lnTo>
                  <a:lnTo>
                    <a:pt x="0" y="2"/>
                  </a:lnTo>
                  <a:lnTo>
                    <a:pt x="8" y="4"/>
                  </a:lnTo>
                  <a:lnTo>
                    <a:pt x="12" y="0"/>
                  </a:lnTo>
                  <a:lnTo>
                    <a:pt x="12" y="0"/>
                  </a:lnTo>
                  <a:close/>
                </a:path>
              </a:pathLst>
            </a:custGeom>
            <a:solidFill>
              <a:srgbClr val="0049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96" name="Freeform 175"/>
            <p:cNvSpPr>
              <a:spLocks/>
            </p:cNvSpPr>
            <p:nvPr/>
          </p:nvSpPr>
          <p:spPr bwMode="auto">
            <a:xfrm>
              <a:off x="8167688" y="869950"/>
              <a:ext cx="28575" cy="9525"/>
            </a:xfrm>
            <a:custGeom>
              <a:avLst/>
              <a:gdLst>
                <a:gd name="T0" fmla="*/ 18 w 18"/>
                <a:gd name="T1" fmla="*/ 2 h 6"/>
                <a:gd name="T2" fmla="*/ 18 w 18"/>
                <a:gd name="T3" fmla="*/ 2 h 6"/>
                <a:gd name="T4" fmla="*/ 0 w 18"/>
                <a:gd name="T5" fmla="*/ 0 h 6"/>
                <a:gd name="T6" fmla="*/ 14 w 18"/>
                <a:gd name="T7" fmla="*/ 6 h 6"/>
                <a:gd name="T8" fmla="*/ 18 w 18"/>
                <a:gd name="T9" fmla="*/ 2 h 6"/>
                <a:gd name="T10" fmla="*/ 18 w 18"/>
                <a:gd name="T11" fmla="*/ 2 h 6"/>
              </a:gdLst>
              <a:ahLst/>
              <a:cxnLst>
                <a:cxn ang="0">
                  <a:pos x="T0" y="T1"/>
                </a:cxn>
                <a:cxn ang="0">
                  <a:pos x="T2" y="T3"/>
                </a:cxn>
                <a:cxn ang="0">
                  <a:pos x="T4" y="T5"/>
                </a:cxn>
                <a:cxn ang="0">
                  <a:pos x="T6" y="T7"/>
                </a:cxn>
                <a:cxn ang="0">
                  <a:pos x="T8" y="T9"/>
                </a:cxn>
                <a:cxn ang="0">
                  <a:pos x="T10" y="T11"/>
                </a:cxn>
              </a:cxnLst>
              <a:rect l="0" t="0" r="r" b="b"/>
              <a:pathLst>
                <a:path w="18" h="6">
                  <a:moveTo>
                    <a:pt x="18" y="2"/>
                  </a:moveTo>
                  <a:lnTo>
                    <a:pt x="18" y="2"/>
                  </a:lnTo>
                  <a:lnTo>
                    <a:pt x="0" y="0"/>
                  </a:lnTo>
                  <a:lnTo>
                    <a:pt x="14" y="6"/>
                  </a:lnTo>
                  <a:lnTo>
                    <a:pt x="18" y="2"/>
                  </a:lnTo>
                  <a:lnTo>
                    <a:pt x="18" y="2"/>
                  </a:lnTo>
                  <a:close/>
                </a:path>
              </a:pathLst>
            </a:custGeom>
            <a:solidFill>
              <a:srgbClr val="0049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97" name="Freeform 176"/>
            <p:cNvSpPr>
              <a:spLocks/>
            </p:cNvSpPr>
            <p:nvPr/>
          </p:nvSpPr>
          <p:spPr bwMode="auto">
            <a:xfrm>
              <a:off x="8145463" y="879475"/>
              <a:ext cx="41275" cy="9525"/>
            </a:xfrm>
            <a:custGeom>
              <a:avLst/>
              <a:gdLst>
                <a:gd name="T0" fmla="*/ 0 w 26"/>
                <a:gd name="T1" fmla="*/ 0 h 6"/>
                <a:gd name="T2" fmla="*/ 24 w 26"/>
                <a:gd name="T3" fmla="*/ 6 h 6"/>
                <a:gd name="T4" fmla="*/ 26 w 26"/>
                <a:gd name="T5" fmla="*/ 2 h 6"/>
                <a:gd name="T6" fmla="*/ 26 w 26"/>
                <a:gd name="T7" fmla="*/ 2 h 6"/>
                <a:gd name="T8" fmla="*/ 18 w 26"/>
                <a:gd name="T9" fmla="*/ 0 h 6"/>
                <a:gd name="T10" fmla="*/ 10 w 26"/>
                <a:gd name="T11" fmla="*/ 0 h 6"/>
                <a:gd name="T12" fmla="*/ 0 w 26"/>
                <a:gd name="T13" fmla="*/ 0 h 6"/>
                <a:gd name="T14" fmla="*/ 0 w 26"/>
                <a:gd name="T15" fmla="*/ 0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 h="6">
                  <a:moveTo>
                    <a:pt x="0" y="0"/>
                  </a:moveTo>
                  <a:lnTo>
                    <a:pt x="24" y="6"/>
                  </a:lnTo>
                  <a:lnTo>
                    <a:pt x="26" y="2"/>
                  </a:lnTo>
                  <a:lnTo>
                    <a:pt x="26" y="2"/>
                  </a:lnTo>
                  <a:lnTo>
                    <a:pt x="18" y="0"/>
                  </a:lnTo>
                  <a:lnTo>
                    <a:pt x="10" y="0"/>
                  </a:lnTo>
                  <a:lnTo>
                    <a:pt x="0" y="0"/>
                  </a:lnTo>
                  <a:lnTo>
                    <a:pt x="0" y="0"/>
                  </a:lnTo>
                  <a:close/>
                </a:path>
              </a:pathLst>
            </a:custGeom>
            <a:solidFill>
              <a:srgbClr val="0049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98" name="Freeform 177"/>
            <p:cNvSpPr>
              <a:spLocks/>
            </p:cNvSpPr>
            <p:nvPr/>
          </p:nvSpPr>
          <p:spPr bwMode="auto">
            <a:xfrm>
              <a:off x="8243888" y="866775"/>
              <a:ext cx="9525" cy="6350"/>
            </a:xfrm>
            <a:custGeom>
              <a:avLst/>
              <a:gdLst>
                <a:gd name="T0" fmla="*/ 6 w 6"/>
                <a:gd name="T1" fmla="*/ 0 h 4"/>
                <a:gd name="T2" fmla="*/ 6 w 6"/>
                <a:gd name="T3" fmla="*/ 0 h 4"/>
                <a:gd name="T4" fmla="*/ 0 w 6"/>
                <a:gd name="T5" fmla="*/ 2 h 4"/>
                <a:gd name="T6" fmla="*/ 4 w 6"/>
                <a:gd name="T7" fmla="*/ 4 h 4"/>
                <a:gd name="T8" fmla="*/ 6 w 6"/>
                <a:gd name="T9" fmla="*/ 0 h 4"/>
                <a:gd name="T10" fmla="*/ 6 w 6"/>
                <a:gd name="T11" fmla="*/ 0 h 4"/>
              </a:gdLst>
              <a:ahLst/>
              <a:cxnLst>
                <a:cxn ang="0">
                  <a:pos x="T0" y="T1"/>
                </a:cxn>
                <a:cxn ang="0">
                  <a:pos x="T2" y="T3"/>
                </a:cxn>
                <a:cxn ang="0">
                  <a:pos x="T4" y="T5"/>
                </a:cxn>
                <a:cxn ang="0">
                  <a:pos x="T6" y="T7"/>
                </a:cxn>
                <a:cxn ang="0">
                  <a:pos x="T8" y="T9"/>
                </a:cxn>
                <a:cxn ang="0">
                  <a:pos x="T10" y="T11"/>
                </a:cxn>
              </a:cxnLst>
              <a:rect l="0" t="0" r="r" b="b"/>
              <a:pathLst>
                <a:path w="6" h="4">
                  <a:moveTo>
                    <a:pt x="6" y="0"/>
                  </a:moveTo>
                  <a:lnTo>
                    <a:pt x="6" y="0"/>
                  </a:lnTo>
                  <a:lnTo>
                    <a:pt x="0" y="2"/>
                  </a:lnTo>
                  <a:lnTo>
                    <a:pt x="4" y="4"/>
                  </a:lnTo>
                  <a:lnTo>
                    <a:pt x="6" y="0"/>
                  </a:lnTo>
                  <a:lnTo>
                    <a:pt x="6" y="0"/>
                  </a:lnTo>
                  <a:close/>
                </a:path>
              </a:pathLst>
            </a:custGeom>
            <a:solidFill>
              <a:srgbClr val="0049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99" name="Freeform 178"/>
            <p:cNvSpPr>
              <a:spLocks/>
            </p:cNvSpPr>
            <p:nvPr/>
          </p:nvSpPr>
          <p:spPr bwMode="auto">
            <a:xfrm>
              <a:off x="8228013" y="876300"/>
              <a:ext cx="22225" cy="6350"/>
            </a:xfrm>
            <a:custGeom>
              <a:avLst/>
              <a:gdLst>
                <a:gd name="T0" fmla="*/ 14 w 14"/>
                <a:gd name="T1" fmla="*/ 2 h 4"/>
                <a:gd name="T2" fmla="*/ 14 w 14"/>
                <a:gd name="T3" fmla="*/ 2 h 4"/>
                <a:gd name="T4" fmla="*/ 6 w 14"/>
                <a:gd name="T5" fmla="*/ 0 h 4"/>
                <a:gd name="T6" fmla="*/ 0 w 14"/>
                <a:gd name="T7" fmla="*/ 2 h 4"/>
                <a:gd name="T8" fmla="*/ 12 w 14"/>
                <a:gd name="T9" fmla="*/ 4 h 4"/>
                <a:gd name="T10" fmla="*/ 14 w 14"/>
                <a:gd name="T11" fmla="*/ 2 h 4"/>
                <a:gd name="T12" fmla="*/ 14 w 14"/>
                <a:gd name="T13" fmla="*/ 2 h 4"/>
              </a:gdLst>
              <a:ahLst/>
              <a:cxnLst>
                <a:cxn ang="0">
                  <a:pos x="T0" y="T1"/>
                </a:cxn>
                <a:cxn ang="0">
                  <a:pos x="T2" y="T3"/>
                </a:cxn>
                <a:cxn ang="0">
                  <a:pos x="T4" y="T5"/>
                </a:cxn>
                <a:cxn ang="0">
                  <a:pos x="T6" y="T7"/>
                </a:cxn>
                <a:cxn ang="0">
                  <a:pos x="T8" y="T9"/>
                </a:cxn>
                <a:cxn ang="0">
                  <a:pos x="T10" y="T11"/>
                </a:cxn>
                <a:cxn ang="0">
                  <a:pos x="T12" y="T13"/>
                </a:cxn>
              </a:cxnLst>
              <a:rect l="0" t="0" r="r" b="b"/>
              <a:pathLst>
                <a:path w="14" h="4">
                  <a:moveTo>
                    <a:pt x="14" y="2"/>
                  </a:moveTo>
                  <a:lnTo>
                    <a:pt x="14" y="2"/>
                  </a:lnTo>
                  <a:lnTo>
                    <a:pt x="6" y="0"/>
                  </a:lnTo>
                  <a:lnTo>
                    <a:pt x="0" y="2"/>
                  </a:lnTo>
                  <a:lnTo>
                    <a:pt x="12" y="4"/>
                  </a:lnTo>
                  <a:lnTo>
                    <a:pt x="14" y="2"/>
                  </a:lnTo>
                  <a:lnTo>
                    <a:pt x="14" y="2"/>
                  </a:lnTo>
                  <a:close/>
                </a:path>
              </a:pathLst>
            </a:custGeom>
            <a:solidFill>
              <a:srgbClr val="0049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00" name="Freeform 179"/>
            <p:cNvSpPr>
              <a:spLocks/>
            </p:cNvSpPr>
            <p:nvPr/>
          </p:nvSpPr>
          <p:spPr bwMode="auto">
            <a:xfrm>
              <a:off x="8215313" y="885825"/>
              <a:ext cx="28575" cy="9525"/>
            </a:xfrm>
            <a:custGeom>
              <a:avLst/>
              <a:gdLst>
                <a:gd name="T0" fmla="*/ 18 w 18"/>
                <a:gd name="T1" fmla="*/ 2 h 6"/>
                <a:gd name="T2" fmla="*/ 18 w 18"/>
                <a:gd name="T3" fmla="*/ 2 h 6"/>
                <a:gd name="T4" fmla="*/ 0 w 18"/>
                <a:gd name="T5" fmla="*/ 0 h 6"/>
                <a:gd name="T6" fmla="*/ 16 w 18"/>
                <a:gd name="T7" fmla="*/ 6 h 6"/>
                <a:gd name="T8" fmla="*/ 18 w 18"/>
                <a:gd name="T9" fmla="*/ 2 h 6"/>
                <a:gd name="T10" fmla="*/ 18 w 18"/>
                <a:gd name="T11" fmla="*/ 2 h 6"/>
              </a:gdLst>
              <a:ahLst/>
              <a:cxnLst>
                <a:cxn ang="0">
                  <a:pos x="T0" y="T1"/>
                </a:cxn>
                <a:cxn ang="0">
                  <a:pos x="T2" y="T3"/>
                </a:cxn>
                <a:cxn ang="0">
                  <a:pos x="T4" y="T5"/>
                </a:cxn>
                <a:cxn ang="0">
                  <a:pos x="T6" y="T7"/>
                </a:cxn>
                <a:cxn ang="0">
                  <a:pos x="T8" y="T9"/>
                </a:cxn>
                <a:cxn ang="0">
                  <a:pos x="T10" y="T11"/>
                </a:cxn>
              </a:cxnLst>
              <a:rect l="0" t="0" r="r" b="b"/>
              <a:pathLst>
                <a:path w="18" h="6">
                  <a:moveTo>
                    <a:pt x="18" y="2"/>
                  </a:moveTo>
                  <a:lnTo>
                    <a:pt x="18" y="2"/>
                  </a:lnTo>
                  <a:lnTo>
                    <a:pt x="0" y="0"/>
                  </a:lnTo>
                  <a:lnTo>
                    <a:pt x="16" y="6"/>
                  </a:lnTo>
                  <a:lnTo>
                    <a:pt x="18" y="2"/>
                  </a:lnTo>
                  <a:lnTo>
                    <a:pt x="18" y="2"/>
                  </a:lnTo>
                  <a:close/>
                </a:path>
              </a:pathLst>
            </a:custGeom>
            <a:solidFill>
              <a:srgbClr val="0049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01" name="Freeform 180"/>
            <p:cNvSpPr>
              <a:spLocks/>
            </p:cNvSpPr>
            <p:nvPr/>
          </p:nvSpPr>
          <p:spPr bwMode="auto">
            <a:xfrm>
              <a:off x="8269288" y="895350"/>
              <a:ext cx="12700" cy="3175"/>
            </a:xfrm>
            <a:custGeom>
              <a:avLst/>
              <a:gdLst>
                <a:gd name="T0" fmla="*/ 8 w 8"/>
                <a:gd name="T1" fmla="*/ 0 h 2"/>
                <a:gd name="T2" fmla="*/ 8 w 8"/>
                <a:gd name="T3" fmla="*/ 0 h 2"/>
                <a:gd name="T4" fmla="*/ 4 w 8"/>
                <a:gd name="T5" fmla="*/ 0 h 2"/>
                <a:gd name="T6" fmla="*/ 0 w 8"/>
                <a:gd name="T7" fmla="*/ 0 h 2"/>
                <a:gd name="T8" fmla="*/ 8 w 8"/>
                <a:gd name="T9" fmla="*/ 2 h 2"/>
                <a:gd name="T10" fmla="*/ 8 w 8"/>
                <a:gd name="T11" fmla="*/ 0 h 2"/>
                <a:gd name="T12" fmla="*/ 8 w 8"/>
                <a:gd name="T13" fmla="*/ 0 h 2"/>
              </a:gdLst>
              <a:ahLst/>
              <a:cxnLst>
                <a:cxn ang="0">
                  <a:pos x="T0" y="T1"/>
                </a:cxn>
                <a:cxn ang="0">
                  <a:pos x="T2" y="T3"/>
                </a:cxn>
                <a:cxn ang="0">
                  <a:pos x="T4" y="T5"/>
                </a:cxn>
                <a:cxn ang="0">
                  <a:pos x="T6" y="T7"/>
                </a:cxn>
                <a:cxn ang="0">
                  <a:pos x="T8" y="T9"/>
                </a:cxn>
                <a:cxn ang="0">
                  <a:pos x="T10" y="T11"/>
                </a:cxn>
                <a:cxn ang="0">
                  <a:pos x="T12" y="T13"/>
                </a:cxn>
              </a:cxnLst>
              <a:rect l="0" t="0" r="r" b="b"/>
              <a:pathLst>
                <a:path w="8" h="2">
                  <a:moveTo>
                    <a:pt x="8" y="0"/>
                  </a:moveTo>
                  <a:lnTo>
                    <a:pt x="8" y="0"/>
                  </a:lnTo>
                  <a:lnTo>
                    <a:pt x="4" y="0"/>
                  </a:lnTo>
                  <a:lnTo>
                    <a:pt x="0" y="0"/>
                  </a:lnTo>
                  <a:lnTo>
                    <a:pt x="8" y="2"/>
                  </a:lnTo>
                  <a:lnTo>
                    <a:pt x="8" y="0"/>
                  </a:lnTo>
                  <a:lnTo>
                    <a:pt x="8" y="0"/>
                  </a:lnTo>
                  <a:close/>
                </a:path>
              </a:pathLst>
            </a:custGeom>
            <a:solidFill>
              <a:srgbClr val="0049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02" name="Freeform 181"/>
            <p:cNvSpPr>
              <a:spLocks/>
            </p:cNvSpPr>
            <p:nvPr/>
          </p:nvSpPr>
          <p:spPr bwMode="auto">
            <a:xfrm>
              <a:off x="8323263" y="1041400"/>
              <a:ext cx="38100" cy="22225"/>
            </a:xfrm>
            <a:custGeom>
              <a:avLst/>
              <a:gdLst>
                <a:gd name="T0" fmla="*/ 0 w 24"/>
                <a:gd name="T1" fmla="*/ 0 h 14"/>
                <a:gd name="T2" fmla="*/ 24 w 24"/>
                <a:gd name="T3" fmla="*/ 14 h 14"/>
                <a:gd name="T4" fmla="*/ 20 w 24"/>
                <a:gd name="T5" fmla="*/ 6 h 14"/>
                <a:gd name="T6" fmla="*/ 8 w 24"/>
                <a:gd name="T7" fmla="*/ 0 h 14"/>
                <a:gd name="T8" fmla="*/ 0 w 24"/>
                <a:gd name="T9" fmla="*/ 0 h 14"/>
                <a:gd name="T10" fmla="*/ 0 w 24"/>
                <a:gd name="T11" fmla="*/ 0 h 14"/>
              </a:gdLst>
              <a:ahLst/>
              <a:cxnLst>
                <a:cxn ang="0">
                  <a:pos x="T0" y="T1"/>
                </a:cxn>
                <a:cxn ang="0">
                  <a:pos x="T2" y="T3"/>
                </a:cxn>
                <a:cxn ang="0">
                  <a:pos x="T4" y="T5"/>
                </a:cxn>
                <a:cxn ang="0">
                  <a:pos x="T6" y="T7"/>
                </a:cxn>
                <a:cxn ang="0">
                  <a:pos x="T8" y="T9"/>
                </a:cxn>
                <a:cxn ang="0">
                  <a:pos x="T10" y="T11"/>
                </a:cxn>
              </a:cxnLst>
              <a:rect l="0" t="0" r="r" b="b"/>
              <a:pathLst>
                <a:path w="24" h="14">
                  <a:moveTo>
                    <a:pt x="0" y="0"/>
                  </a:moveTo>
                  <a:lnTo>
                    <a:pt x="24" y="14"/>
                  </a:lnTo>
                  <a:lnTo>
                    <a:pt x="20" y="6"/>
                  </a:lnTo>
                  <a:lnTo>
                    <a:pt x="8" y="0"/>
                  </a:lnTo>
                  <a:lnTo>
                    <a:pt x="0" y="0"/>
                  </a:lnTo>
                  <a:lnTo>
                    <a:pt x="0" y="0"/>
                  </a:lnTo>
                  <a:close/>
                </a:path>
              </a:pathLst>
            </a:custGeom>
            <a:solidFill>
              <a:srgbClr val="0049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03" name="Freeform 182"/>
            <p:cNvSpPr>
              <a:spLocks/>
            </p:cNvSpPr>
            <p:nvPr/>
          </p:nvSpPr>
          <p:spPr bwMode="auto">
            <a:xfrm>
              <a:off x="8326438" y="1057275"/>
              <a:ext cx="44450" cy="25400"/>
            </a:xfrm>
            <a:custGeom>
              <a:avLst/>
              <a:gdLst>
                <a:gd name="T0" fmla="*/ 0 w 28"/>
                <a:gd name="T1" fmla="*/ 0 h 16"/>
                <a:gd name="T2" fmla="*/ 0 w 28"/>
                <a:gd name="T3" fmla="*/ 0 h 16"/>
                <a:gd name="T4" fmla="*/ 8 w 28"/>
                <a:gd name="T5" fmla="*/ 4 h 16"/>
                <a:gd name="T6" fmla="*/ 16 w 28"/>
                <a:gd name="T7" fmla="*/ 10 h 16"/>
                <a:gd name="T8" fmla="*/ 26 w 28"/>
                <a:gd name="T9" fmla="*/ 16 h 16"/>
                <a:gd name="T10" fmla="*/ 28 w 28"/>
                <a:gd name="T11" fmla="*/ 14 h 16"/>
                <a:gd name="T12" fmla="*/ 26 w 28"/>
                <a:gd name="T13" fmla="*/ 14 h 16"/>
                <a:gd name="T14" fmla="*/ 22 w 28"/>
                <a:gd name="T15" fmla="*/ 6 h 16"/>
                <a:gd name="T16" fmla="*/ 22 w 28"/>
                <a:gd name="T17" fmla="*/ 6 h 16"/>
                <a:gd name="T18" fmla="*/ 16 w 28"/>
                <a:gd name="T19" fmla="*/ 2 h 16"/>
                <a:gd name="T20" fmla="*/ 10 w 28"/>
                <a:gd name="T21" fmla="*/ 0 h 16"/>
                <a:gd name="T22" fmla="*/ 0 w 28"/>
                <a:gd name="T23" fmla="*/ 0 h 16"/>
                <a:gd name="T24" fmla="*/ 0 w 28"/>
                <a:gd name="T25"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 h="16">
                  <a:moveTo>
                    <a:pt x="0" y="0"/>
                  </a:moveTo>
                  <a:lnTo>
                    <a:pt x="0" y="0"/>
                  </a:lnTo>
                  <a:lnTo>
                    <a:pt x="8" y="4"/>
                  </a:lnTo>
                  <a:lnTo>
                    <a:pt x="16" y="10"/>
                  </a:lnTo>
                  <a:lnTo>
                    <a:pt x="26" y="16"/>
                  </a:lnTo>
                  <a:lnTo>
                    <a:pt x="28" y="14"/>
                  </a:lnTo>
                  <a:lnTo>
                    <a:pt x="26" y="14"/>
                  </a:lnTo>
                  <a:lnTo>
                    <a:pt x="22" y="6"/>
                  </a:lnTo>
                  <a:lnTo>
                    <a:pt x="22" y="6"/>
                  </a:lnTo>
                  <a:lnTo>
                    <a:pt x="16" y="2"/>
                  </a:lnTo>
                  <a:lnTo>
                    <a:pt x="10" y="0"/>
                  </a:lnTo>
                  <a:lnTo>
                    <a:pt x="0" y="0"/>
                  </a:lnTo>
                  <a:lnTo>
                    <a:pt x="0" y="0"/>
                  </a:lnTo>
                  <a:close/>
                </a:path>
              </a:pathLst>
            </a:custGeom>
            <a:solidFill>
              <a:srgbClr val="0049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04" name="Freeform 183"/>
            <p:cNvSpPr>
              <a:spLocks/>
            </p:cNvSpPr>
            <p:nvPr/>
          </p:nvSpPr>
          <p:spPr bwMode="auto">
            <a:xfrm>
              <a:off x="8256588" y="981075"/>
              <a:ext cx="34925" cy="15875"/>
            </a:xfrm>
            <a:custGeom>
              <a:avLst/>
              <a:gdLst>
                <a:gd name="T0" fmla="*/ 18 w 22"/>
                <a:gd name="T1" fmla="*/ 2 h 10"/>
                <a:gd name="T2" fmla="*/ 12 w 22"/>
                <a:gd name="T3" fmla="*/ 0 h 10"/>
                <a:gd name="T4" fmla="*/ 12 w 22"/>
                <a:gd name="T5" fmla="*/ 0 h 10"/>
                <a:gd name="T6" fmla="*/ 8 w 22"/>
                <a:gd name="T7" fmla="*/ 0 h 10"/>
                <a:gd name="T8" fmla="*/ 0 w 22"/>
                <a:gd name="T9" fmla="*/ 0 h 10"/>
                <a:gd name="T10" fmla="*/ 0 w 22"/>
                <a:gd name="T11" fmla="*/ 0 h 10"/>
                <a:gd name="T12" fmla="*/ 10 w 22"/>
                <a:gd name="T13" fmla="*/ 4 h 10"/>
                <a:gd name="T14" fmla="*/ 22 w 22"/>
                <a:gd name="T15" fmla="*/ 10 h 10"/>
                <a:gd name="T16" fmla="*/ 18 w 22"/>
                <a:gd name="T17" fmla="*/ 2 h 10"/>
                <a:gd name="T18" fmla="*/ 18 w 22"/>
                <a:gd name="T19" fmla="*/ 2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 h="10">
                  <a:moveTo>
                    <a:pt x="18" y="2"/>
                  </a:moveTo>
                  <a:lnTo>
                    <a:pt x="12" y="0"/>
                  </a:lnTo>
                  <a:lnTo>
                    <a:pt x="12" y="0"/>
                  </a:lnTo>
                  <a:lnTo>
                    <a:pt x="8" y="0"/>
                  </a:lnTo>
                  <a:lnTo>
                    <a:pt x="0" y="0"/>
                  </a:lnTo>
                  <a:lnTo>
                    <a:pt x="0" y="0"/>
                  </a:lnTo>
                  <a:lnTo>
                    <a:pt x="10" y="4"/>
                  </a:lnTo>
                  <a:lnTo>
                    <a:pt x="22" y="10"/>
                  </a:lnTo>
                  <a:lnTo>
                    <a:pt x="18" y="2"/>
                  </a:lnTo>
                  <a:lnTo>
                    <a:pt x="18" y="2"/>
                  </a:lnTo>
                  <a:close/>
                </a:path>
              </a:pathLst>
            </a:custGeom>
            <a:solidFill>
              <a:srgbClr val="0049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05" name="Freeform 184"/>
            <p:cNvSpPr>
              <a:spLocks/>
            </p:cNvSpPr>
            <p:nvPr/>
          </p:nvSpPr>
          <p:spPr bwMode="auto">
            <a:xfrm>
              <a:off x="8113713" y="850900"/>
              <a:ext cx="25400" cy="9525"/>
            </a:xfrm>
            <a:custGeom>
              <a:avLst/>
              <a:gdLst>
                <a:gd name="T0" fmla="*/ 14 w 16"/>
                <a:gd name="T1" fmla="*/ 6 h 6"/>
                <a:gd name="T2" fmla="*/ 16 w 16"/>
                <a:gd name="T3" fmla="*/ 2 h 6"/>
                <a:gd name="T4" fmla="*/ 16 w 16"/>
                <a:gd name="T5" fmla="*/ 2 h 6"/>
                <a:gd name="T6" fmla="*/ 6 w 16"/>
                <a:gd name="T7" fmla="*/ 0 h 6"/>
                <a:gd name="T8" fmla="*/ 0 w 16"/>
                <a:gd name="T9" fmla="*/ 0 h 6"/>
                <a:gd name="T10" fmla="*/ 14 w 16"/>
                <a:gd name="T11" fmla="*/ 6 h 6"/>
                <a:gd name="T12" fmla="*/ 14 w 16"/>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6" h="6">
                  <a:moveTo>
                    <a:pt x="14" y="6"/>
                  </a:moveTo>
                  <a:lnTo>
                    <a:pt x="16" y="2"/>
                  </a:lnTo>
                  <a:lnTo>
                    <a:pt x="16" y="2"/>
                  </a:lnTo>
                  <a:lnTo>
                    <a:pt x="6" y="0"/>
                  </a:lnTo>
                  <a:lnTo>
                    <a:pt x="0" y="0"/>
                  </a:lnTo>
                  <a:lnTo>
                    <a:pt x="14" y="6"/>
                  </a:lnTo>
                  <a:lnTo>
                    <a:pt x="14" y="6"/>
                  </a:lnTo>
                  <a:close/>
                </a:path>
              </a:pathLst>
            </a:custGeom>
            <a:solidFill>
              <a:srgbClr val="0049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06" name="Freeform 185"/>
            <p:cNvSpPr>
              <a:spLocks/>
            </p:cNvSpPr>
            <p:nvPr/>
          </p:nvSpPr>
          <p:spPr bwMode="auto">
            <a:xfrm>
              <a:off x="8107363" y="860425"/>
              <a:ext cx="25400" cy="9525"/>
            </a:xfrm>
            <a:custGeom>
              <a:avLst/>
              <a:gdLst>
                <a:gd name="T0" fmla="*/ 14 w 16"/>
                <a:gd name="T1" fmla="*/ 6 h 6"/>
                <a:gd name="T2" fmla="*/ 16 w 16"/>
                <a:gd name="T3" fmla="*/ 2 h 6"/>
                <a:gd name="T4" fmla="*/ 16 w 16"/>
                <a:gd name="T5" fmla="*/ 2 h 6"/>
                <a:gd name="T6" fmla="*/ 6 w 16"/>
                <a:gd name="T7" fmla="*/ 0 h 6"/>
                <a:gd name="T8" fmla="*/ 0 w 16"/>
                <a:gd name="T9" fmla="*/ 0 h 6"/>
                <a:gd name="T10" fmla="*/ 14 w 16"/>
                <a:gd name="T11" fmla="*/ 6 h 6"/>
                <a:gd name="T12" fmla="*/ 14 w 16"/>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6" h="6">
                  <a:moveTo>
                    <a:pt x="14" y="6"/>
                  </a:moveTo>
                  <a:lnTo>
                    <a:pt x="16" y="2"/>
                  </a:lnTo>
                  <a:lnTo>
                    <a:pt x="16" y="2"/>
                  </a:lnTo>
                  <a:lnTo>
                    <a:pt x="6" y="0"/>
                  </a:lnTo>
                  <a:lnTo>
                    <a:pt x="0" y="0"/>
                  </a:lnTo>
                  <a:lnTo>
                    <a:pt x="14" y="6"/>
                  </a:lnTo>
                  <a:lnTo>
                    <a:pt x="14" y="6"/>
                  </a:lnTo>
                  <a:close/>
                </a:path>
              </a:pathLst>
            </a:custGeom>
            <a:solidFill>
              <a:srgbClr val="0049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07" name="Freeform 186"/>
            <p:cNvSpPr>
              <a:spLocks/>
            </p:cNvSpPr>
            <p:nvPr/>
          </p:nvSpPr>
          <p:spPr bwMode="auto">
            <a:xfrm>
              <a:off x="8101013" y="869950"/>
              <a:ext cx="22225" cy="9525"/>
            </a:xfrm>
            <a:custGeom>
              <a:avLst/>
              <a:gdLst>
                <a:gd name="T0" fmla="*/ 12 w 14"/>
                <a:gd name="T1" fmla="*/ 6 h 6"/>
                <a:gd name="T2" fmla="*/ 14 w 14"/>
                <a:gd name="T3" fmla="*/ 2 h 6"/>
                <a:gd name="T4" fmla="*/ 14 w 14"/>
                <a:gd name="T5" fmla="*/ 2 h 6"/>
                <a:gd name="T6" fmla="*/ 4 w 14"/>
                <a:gd name="T7" fmla="*/ 0 h 6"/>
                <a:gd name="T8" fmla="*/ 0 w 14"/>
                <a:gd name="T9" fmla="*/ 0 h 6"/>
                <a:gd name="T10" fmla="*/ 12 w 14"/>
                <a:gd name="T11" fmla="*/ 6 h 6"/>
                <a:gd name="T12" fmla="*/ 12 w 14"/>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4" h="6">
                  <a:moveTo>
                    <a:pt x="12" y="6"/>
                  </a:moveTo>
                  <a:lnTo>
                    <a:pt x="14" y="2"/>
                  </a:lnTo>
                  <a:lnTo>
                    <a:pt x="14" y="2"/>
                  </a:lnTo>
                  <a:lnTo>
                    <a:pt x="4" y="0"/>
                  </a:lnTo>
                  <a:lnTo>
                    <a:pt x="0" y="0"/>
                  </a:lnTo>
                  <a:lnTo>
                    <a:pt x="12" y="6"/>
                  </a:lnTo>
                  <a:lnTo>
                    <a:pt x="12" y="6"/>
                  </a:lnTo>
                  <a:close/>
                </a:path>
              </a:pathLst>
            </a:custGeom>
            <a:solidFill>
              <a:srgbClr val="0049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08" name="Freeform 187"/>
            <p:cNvSpPr>
              <a:spLocks/>
            </p:cNvSpPr>
            <p:nvPr/>
          </p:nvSpPr>
          <p:spPr bwMode="auto">
            <a:xfrm>
              <a:off x="8094663" y="879475"/>
              <a:ext cx="22225" cy="9525"/>
            </a:xfrm>
            <a:custGeom>
              <a:avLst/>
              <a:gdLst>
                <a:gd name="T0" fmla="*/ 10 w 14"/>
                <a:gd name="T1" fmla="*/ 6 h 6"/>
                <a:gd name="T2" fmla="*/ 14 w 14"/>
                <a:gd name="T3" fmla="*/ 2 h 6"/>
                <a:gd name="T4" fmla="*/ 14 w 14"/>
                <a:gd name="T5" fmla="*/ 2 h 6"/>
                <a:gd name="T6" fmla="*/ 6 w 14"/>
                <a:gd name="T7" fmla="*/ 0 h 6"/>
                <a:gd name="T8" fmla="*/ 0 w 14"/>
                <a:gd name="T9" fmla="*/ 0 h 6"/>
                <a:gd name="T10" fmla="*/ 10 w 14"/>
                <a:gd name="T11" fmla="*/ 6 h 6"/>
                <a:gd name="T12" fmla="*/ 10 w 14"/>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4" h="6">
                  <a:moveTo>
                    <a:pt x="10" y="6"/>
                  </a:moveTo>
                  <a:lnTo>
                    <a:pt x="14" y="2"/>
                  </a:lnTo>
                  <a:lnTo>
                    <a:pt x="14" y="2"/>
                  </a:lnTo>
                  <a:lnTo>
                    <a:pt x="6" y="0"/>
                  </a:lnTo>
                  <a:lnTo>
                    <a:pt x="0" y="0"/>
                  </a:lnTo>
                  <a:lnTo>
                    <a:pt x="10" y="6"/>
                  </a:lnTo>
                  <a:lnTo>
                    <a:pt x="10" y="6"/>
                  </a:lnTo>
                  <a:close/>
                </a:path>
              </a:pathLst>
            </a:custGeom>
            <a:solidFill>
              <a:srgbClr val="0049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09" name="Freeform 188"/>
            <p:cNvSpPr>
              <a:spLocks/>
            </p:cNvSpPr>
            <p:nvPr/>
          </p:nvSpPr>
          <p:spPr bwMode="auto">
            <a:xfrm>
              <a:off x="8085138" y="885825"/>
              <a:ext cx="22225" cy="12700"/>
            </a:xfrm>
            <a:custGeom>
              <a:avLst/>
              <a:gdLst>
                <a:gd name="T0" fmla="*/ 12 w 14"/>
                <a:gd name="T1" fmla="*/ 8 h 8"/>
                <a:gd name="T2" fmla="*/ 14 w 14"/>
                <a:gd name="T3" fmla="*/ 4 h 8"/>
                <a:gd name="T4" fmla="*/ 14 w 14"/>
                <a:gd name="T5" fmla="*/ 4 h 8"/>
                <a:gd name="T6" fmla="*/ 0 w 14"/>
                <a:gd name="T7" fmla="*/ 0 h 8"/>
                <a:gd name="T8" fmla="*/ 12 w 14"/>
                <a:gd name="T9" fmla="*/ 8 h 8"/>
                <a:gd name="T10" fmla="*/ 12 w 14"/>
                <a:gd name="T11" fmla="*/ 8 h 8"/>
              </a:gdLst>
              <a:ahLst/>
              <a:cxnLst>
                <a:cxn ang="0">
                  <a:pos x="T0" y="T1"/>
                </a:cxn>
                <a:cxn ang="0">
                  <a:pos x="T2" y="T3"/>
                </a:cxn>
                <a:cxn ang="0">
                  <a:pos x="T4" y="T5"/>
                </a:cxn>
                <a:cxn ang="0">
                  <a:pos x="T6" y="T7"/>
                </a:cxn>
                <a:cxn ang="0">
                  <a:pos x="T8" y="T9"/>
                </a:cxn>
                <a:cxn ang="0">
                  <a:pos x="T10" y="T11"/>
                </a:cxn>
              </a:cxnLst>
              <a:rect l="0" t="0" r="r" b="b"/>
              <a:pathLst>
                <a:path w="14" h="8">
                  <a:moveTo>
                    <a:pt x="12" y="8"/>
                  </a:moveTo>
                  <a:lnTo>
                    <a:pt x="14" y="4"/>
                  </a:lnTo>
                  <a:lnTo>
                    <a:pt x="14" y="4"/>
                  </a:lnTo>
                  <a:lnTo>
                    <a:pt x="0" y="0"/>
                  </a:lnTo>
                  <a:lnTo>
                    <a:pt x="12" y="8"/>
                  </a:lnTo>
                  <a:lnTo>
                    <a:pt x="12" y="8"/>
                  </a:lnTo>
                  <a:close/>
                </a:path>
              </a:pathLst>
            </a:custGeom>
            <a:solidFill>
              <a:srgbClr val="0049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10" name="Freeform 189"/>
            <p:cNvSpPr>
              <a:spLocks/>
            </p:cNvSpPr>
            <p:nvPr/>
          </p:nvSpPr>
          <p:spPr bwMode="auto">
            <a:xfrm>
              <a:off x="8059738" y="876300"/>
              <a:ext cx="12700" cy="3175"/>
            </a:xfrm>
            <a:custGeom>
              <a:avLst/>
              <a:gdLst>
                <a:gd name="T0" fmla="*/ 0 w 8"/>
                <a:gd name="T1" fmla="*/ 2 h 2"/>
                <a:gd name="T2" fmla="*/ 0 w 8"/>
                <a:gd name="T3" fmla="*/ 2 h 2"/>
                <a:gd name="T4" fmla="*/ 6 w 8"/>
                <a:gd name="T5" fmla="*/ 2 h 2"/>
                <a:gd name="T6" fmla="*/ 8 w 8"/>
                <a:gd name="T7" fmla="*/ 2 h 2"/>
                <a:gd name="T8" fmla="*/ 8 w 8"/>
                <a:gd name="T9" fmla="*/ 2 h 2"/>
                <a:gd name="T10" fmla="*/ 6 w 8"/>
                <a:gd name="T11" fmla="*/ 0 h 2"/>
                <a:gd name="T12" fmla="*/ 0 w 8"/>
                <a:gd name="T13" fmla="*/ 2 h 2"/>
                <a:gd name="T14" fmla="*/ 0 w 8"/>
                <a:gd name="T15" fmla="*/ 2 h 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 h="2">
                  <a:moveTo>
                    <a:pt x="0" y="2"/>
                  </a:moveTo>
                  <a:lnTo>
                    <a:pt x="0" y="2"/>
                  </a:lnTo>
                  <a:lnTo>
                    <a:pt x="6" y="2"/>
                  </a:lnTo>
                  <a:lnTo>
                    <a:pt x="8" y="2"/>
                  </a:lnTo>
                  <a:lnTo>
                    <a:pt x="8" y="2"/>
                  </a:lnTo>
                  <a:lnTo>
                    <a:pt x="6" y="0"/>
                  </a:lnTo>
                  <a:lnTo>
                    <a:pt x="0" y="2"/>
                  </a:lnTo>
                  <a:lnTo>
                    <a:pt x="0" y="2"/>
                  </a:lnTo>
                  <a:close/>
                </a:path>
              </a:pathLst>
            </a:custGeom>
            <a:solidFill>
              <a:srgbClr val="0049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11" name="Freeform 190"/>
            <p:cNvSpPr>
              <a:spLocks/>
            </p:cNvSpPr>
            <p:nvPr/>
          </p:nvSpPr>
          <p:spPr bwMode="auto">
            <a:xfrm>
              <a:off x="8040688" y="879475"/>
              <a:ext cx="25400" cy="12700"/>
            </a:xfrm>
            <a:custGeom>
              <a:avLst/>
              <a:gdLst>
                <a:gd name="T0" fmla="*/ 0 w 16"/>
                <a:gd name="T1" fmla="*/ 2 h 8"/>
                <a:gd name="T2" fmla="*/ 16 w 16"/>
                <a:gd name="T3" fmla="*/ 8 h 8"/>
                <a:gd name="T4" fmla="*/ 16 w 16"/>
                <a:gd name="T5" fmla="*/ 4 h 8"/>
                <a:gd name="T6" fmla="*/ 16 w 16"/>
                <a:gd name="T7" fmla="*/ 4 h 8"/>
                <a:gd name="T8" fmla="*/ 10 w 16"/>
                <a:gd name="T9" fmla="*/ 2 h 8"/>
                <a:gd name="T10" fmla="*/ 6 w 16"/>
                <a:gd name="T11" fmla="*/ 0 h 8"/>
                <a:gd name="T12" fmla="*/ 0 w 16"/>
                <a:gd name="T13" fmla="*/ 2 h 8"/>
                <a:gd name="T14" fmla="*/ 0 w 16"/>
                <a:gd name="T15" fmla="*/ 2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8">
                  <a:moveTo>
                    <a:pt x="0" y="2"/>
                  </a:moveTo>
                  <a:lnTo>
                    <a:pt x="16" y="8"/>
                  </a:lnTo>
                  <a:lnTo>
                    <a:pt x="16" y="4"/>
                  </a:lnTo>
                  <a:lnTo>
                    <a:pt x="16" y="4"/>
                  </a:lnTo>
                  <a:lnTo>
                    <a:pt x="10" y="2"/>
                  </a:lnTo>
                  <a:lnTo>
                    <a:pt x="6" y="0"/>
                  </a:lnTo>
                  <a:lnTo>
                    <a:pt x="0" y="2"/>
                  </a:lnTo>
                  <a:lnTo>
                    <a:pt x="0" y="2"/>
                  </a:lnTo>
                  <a:close/>
                </a:path>
              </a:pathLst>
            </a:custGeom>
            <a:solidFill>
              <a:srgbClr val="0049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12" name="Freeform 191"/>
            <p:cNvSpPr>
              <a:spLocks/>
            </p:cNvSpPr>
            <p:nvPr/>
          </p:nvSpPr>
          <p:spPr bwMode="auto">
            <a:xfrm>
              <a:off x="8024813" y="885825"/>
              <a:ext cx="66675" cy="41275"/>
            </a:xfrm>
            <a:custGeom>
              <a:avLst/>
              <a:gdLst>
                <a:gd name="T0" fmla="*/ 42 w 42"/>
                <a:gd name="T1" fmla="*/ 26 h 26"/>
                <a:gd name="T2" fmla="*/ 42 w 42"/>
                <a:gd name="T3" fmla="*/ 26 h 26"/>
                <a:gd name="T4" fmla="*/ 42 w 42"/>
                <a:gd name="T5" fmla="*/ 22 h 26"/>
                <a:gd name="T6" fmla="*/ 42 w 42"/>
                <a:gd name="T7" fmla="*/ 16 h 26"/>
                <a:gd name="T8" fmla="*/ 42 w 42"/>
                <a:gd name="T9" fmla="*/ 16 h 26"/>
                <a:gd name="T10" fmla="*/ 34 w 42"/>
                <a:gd name="T11" fmla="*/ 10 h 26"/>
                <a:gd name="T12" fmla="*/ 24 w 42"/>
                <a:gd name="T13" fmla="*/ 6 h 26"/>
                <a:gd name="T14" fmla="*/ 24 w 42"/>
                <a:gd name="T15" fmla="*/ 6 h 26"/>
                <a:gd name="T16" fmla="*/ 24 w 42"/>
                <a:gd name="T17" fmla="*/ 6 h 26"/>
                <a:gd name="T18" fmla="*/ 16 w 42"/>
                <a:gd name="T19" fmla="*/ 4 h 26"/>
                <a:gd name="T20" fmla="*/ 8 w 42"/>
                <a:gd name="T21" fmla="*/ 2 h 26"/>
                <a:gd name="T22" fmla="*/ 0 w 42"/>
                <a:gd name="T23" fmla="*/ 0 h 26"/>
                <a:gd name="T24" fmla="*/ 0 w 42"/>
                <a:gd name="T25" fmla="*/ 0 h 26"/>
                <a:gd name="T26" fmla="*/ 18 w 42"/>
                <a:gd name="T27" fmla="*/ 10 h 26"/>
                <a:gd name="T28" fmla="*/ 32 w 42"/>
                <a:gd name="T29" fmla="*/ 18 h 26"/>
                <a:gd name="T30" fmla="*/ 42 w 42"/>
                <a:gd name="T31" fmla="*/ 26 h 26"/>
                <a:gd name="T32" fmla="*/ 42 w 42"/>
                <a:gd name="T33" fmla="*/ 26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2" h="26">
                  <a:moveTo>
                    <a:pt x="42" y="26"/>
                  </a:moveTo>
                  <a:lnTo>
                    <a:pt x="42" y="26"/>
                  </a:lnTo>
                  <a:lnTo>
                    <a:pt x="42" y="22"/>
                  </a:lnTo>
                  <a:lnTo>
                    <a:pt x="42" y="16"/>
                  </a:lnTo>
                  <a:lnTo>
                    <a:pt x="42" y="16"/>
                  </a:lnTo>
                  <a:lnTo>
                    <a:pt x="34" y="10"/>
                  </a:lnTo>
                  <a:lnTo>
                    <a:pt x="24" y="6"/>
                  </a:lnTo>
                  <a:lnTo>
                    <a:pt x="24" y="6"/>
                  </a:lnTo>
                  <a:lnTo>
                    <a:pt x="24" y="6"/>
                  </a:lnTo>
                  <a:lnTo>
                    <a:pt x="16" y="4"/>
                  </a:lnTo>
                  <a:lnTo>
                    <a:pt x="8" y="2"/>
                  </a:lnTo>
                  <a:lnTo>
                    <a:pt x="0" y="0"/>
                  </a:lnTo>
                  <a:lnTo>
                    <a:pt x="0" y="0"/>
                  </a:lnTo>
                  <a:lnTo>
                    <a:pt x="18" y="10"/>
                  </a:lnTo>
                  <a:lnTo>
                    <a:pt x="32" y="18"/>
                  </a:lnTo>
                  <a:lnTo>
                    <a:pt x="42" y="26"/>
                  </a:lnTo>
                  <a:lnTo>
                    <a:pt x="42" y="26"/>
                  </a:lnTo>
                  <a:close/>
                </a:path>
              </a:pathLst>
            </a:custGeom>
            <a:solidFill>
              <a:srgbClr val="0049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13" name="Freeform 192"/>
            <p:cNvSpPr>
              <a:spLocks/>
            </p:cNvSpPr>
            <p:nvPr/>
          </p:nvSpPr>
          <p:spPr bwMode="auto">
            <a:xfrm>
              <a:off x="7993063" y="892175"/>
              <a:ext cx="95250" cy="60325"/>
            </a:xfrm>
            <a:custGeom>
              <a:avLst/>
              <a:gdLst>
                <a:gd name="T0" fmla="*/ 60 w 60"/>
                <a:gd name="T1" fmla="*/ 26 h 38"/>
                <a:gd name="T2" fmla="*/ 60 w 60"/>
                <a:gd name="T3" fmla="*/ 26 h 38"/>
                <a:gd name="T4" fmla="*/ 56 w 60"/>
                <a:gd name="T5" fmla="*/ 20 h 38"/>
                <a:gd name="T6" fmla="*/ 50 w 60"/>
                <a:gd name="T7" fmla="*/ 16 h 38"/>
                <a:gd name="T8" fmla="*/ 46 w 60"/>
                <a:gd name="T9" fmla="*/ 14 h 38"/>
                <a:gd name="T10" fmla="*/ 46 w 60"/>
                <a:gd name="T11" fmla="*/ 14 h 38"/>
                <a:gd name="T12" fmla="*/ 40 w 60"/>
                <a:gd name="T13" fmla="*/ 8 h 38"/>
                <a:gd name="T14" fmla="*/ 40 w 60"/>
                <a:gd name="T15" fmla="*/ 8 h 38"/>
                <a:gd name="T16" fmla="*/ 30 w 60"/>
                <a:gd name="T17" fmla="*/ 4 h 38"/>
                <a:gd name="T18" fmla="*/ 16 w 60"/>
                <a:gd name="T19" fmla="*/ 2 h 38"/>
                <a:gd name="T20" fmla="*/ 0 w 60"/>
                <a:gd name="T21" fmla="*/ 0 h 38"/>
                <a:gd name="T22" fmla="*/ 0 w 60"/>
                <a:gd name="T23" fmla="*/ 0 h 38"/>
                <a:gd name="T24" fmla="*/ 6 w 60"/>
                <a:gd name="T25" fmla="*/ 2 h 38"/>
                <a:gd name="T26" fmla="*/ 22 w 60"/>
                <a:gd name="T27" fmla="*/ 6 h 38"/>
                <a:gd name="T28" fmla="*/ 32 w 60"/>
                <a:gd name="T29" fmla="*/ 12 h 38"/>
                <a:gd name="T30" fmla="*/ 42 w 60"/>
                <a:gd name="T31" fmla="*/ 18 h 38"/>
                <a:gd name="T32" fmla="*/ 50 w 60"/>
                <a:gd name="T33" fmla="*/ 26 h 38"/>
                <a:gd name="T34" fmla="*/ 58 w 60"/>
                <a:gd name="T35" fmla="*/ 38 h 38"/>
                <a:gd name="T36" fmla="*/ 58 w 60"/>
                <a:gd name="T37" fmla="*/ 38 h 38"/>
                <a:gd name="T38" fmla="*/ 60 w 60"/>
                <a:gd name="T39" fmla="*/ 32 h 38"/>
                <a:gd name="T40" fmla="*/ 60 w 60"/>
                <a:gd name="T41" fmla="*/ 26 h 38"/>
                <a:gd name="T42" fmla="*/ 60 w 60"/>
                <a:gd name="T43" fmla="*/ 26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0" h="38">
                  <a:moveTo>
                    <a:pt x="60" y="26"/>
                  </a:moveTo>
                  <a:lnTo>
                    <a:pt x="60" y="26"/>
                  </a:lnTo>
                  <a:lnTo>
                    <a:pt x="56" y="20"/>
                  </a:lnTo>
                  <a:lnTo>
                    <a:pt x="50" y="16"/>
                  </a:lnTo>
                  <a:lnTo>
                    <a:pt x="46" y="14"/>
                  </a:lnTo>
                  <a:lnTo>
                    <a:pt x="46" y="14"/>
                  </a:lnTo>
                  <a:lnTo>
                    <a:pt x="40" y="8"/>
                  </a:lnTo>
                  <a:lnTo>
                    <a:pt x="40" y="8"/>
                  </a:lnTo>
                  <a:lnTo>
                    <a:pt x="30" y="4"/>
                  </a:lnTo>
                  <a:lnTo>
                    <a:pt x="16" y="2"/>
                  </a:lnTo>
                  <a:lnTo>
                    <a:pt x="0" y="0"/>
                  </a:lnTo>
                  <a:lnTo>
                    <a:pt x="0" y="0"/>
                  </a:lnTo>
                  <a:lnTo>
                    <a:pt x="6" y="2"/>
                  </a:lnTo>
                  <a:lnTo>
                    <a:pt x="22" y="6"/>
                  </a:lnTo>
                  <a:lnTo>
                    <a:pt x="32" y="12"/>
                  </a:lnTo>
                  <a:lnTo>
                    <a:pt x="42" y="18"/>
                  </a:lnTo>
                  <a:lnTo>
                    <a:pt x="50" y="26"/>
                  </a:lnTo>
                  <a:lnTo>
                    <a:pt x="58" y="38"/>
                  </a:lnTo>
                  <a:lnTo>
                    <a:pt x="58" y="38"/>
                  </a:lnTo>
                  <a:lnTo>
                    <a:pt x="60" y="32"/>
                  </a:lnTo>
                  <a:lnTo>
                    <a:pt x="60" y="26"/>
                  </a:lnTo>
                  <a:lnTo>
                    <a:pt x="60" y="26"/>
                  </a:lnTo>
                  <a:close/>
                </a:path>
              </a:pathLst>
            </a:custGeom>
            <a:solidFill>
              <a:srgbClr val="0049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14" name="Freeform 193"/>
            <p:cNvSpPr>
              <a:spLocks/>
            </p:cNvSpPr>
            <p:nvPr/>
          </p:nvSpPr>
          <p:spPr bwMode="auto">
            <a:xfrm>
              <a:off x="7913688" y="987425"/>
              <a:ext cx="15875" cy="9525"/>
            </a:xfrm>
            <a:custGeom>
              <a:avLst/>
              <a:gdLst>
                <a:gd name="T0" fmla="*/ 10 w 10"/>
                <a:gd name="T1" fmla="*/ 0 h 6"/>
                <a:gd name="T2" fmla="*/ 0 w 10"/>
                <a:gd name="T3" fmla="*/ 2 h 6"/>
                <a:gd name="T4" fmla="*/ 6 w 10"/>
                <a:gd name="T5" fmla="*/ 6 h 6"/>
                <a:gd name="T6" fmla="*/ 10 w 10"/>
                <a:gd name="T7" fmla="*/ 0 h 6"/>
                <a:gd name="T8" fmla="*/ 10 w 10"/>
                <a:gd name="T9" fmla="*/ 0 h 6"/>
              </a:gdLst>
              <a:ahLst/>
              <a:cxnLst>
                <a:cxn ang="0">
                  <a:pos x="T0" y="T1"/>
                </a:cxn>
                <a:cxn ang="0">
                  <a:pos x="T2" y="T3"/>
                </a:cxn>
                <a:cxn ang="0">
                  <a:pos x="T4" y="T5"/>
                </a:cxn>
                <a:cxn ang="0">
                  <a:pos x="T6" y="T7"/>
                </a:cxn>
                <a:cxn ang="0">
                  <a:pos x="T8" y="T9"/>
                </a:cxn>
              </a:cxnLst>
              <a:rect l="0" t="0" r="r" b="b"/>
              <a:pathLst>
                <a:path w="10" h="6">
                  <a:moveTo>
                    <a:pt x="10" y="0"/>
                  </a:moveTo>
                  <a:lnTo>
                    <a:pt x="0" y="2"/>
                  </a:lnTo>
                  <a:lnTo>
                    <a:pt x="6" y="6"/>
                  </a:lnTo>
                  <a:lnTo>
                    <a:pt x="10" y="0"/>
                  </a:lnTo>
                  <a:lnTo>
                    <a:pt x="10" y="0"/>
                  </a:lnTo>
                  <a:close/>
                </a:path>
              </a:pathLst>
            </a:custGeom>
            <a:solidFill>
              <a:srgbClr val="0049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15" name="Freeform 194"/>
            <p:cNvSpPr>
              <a:spLocks/>
            </p:cNvSpPr>
            <p:nvPr/>
          </p:nvSpPr>
          <p:spPr bwMode="auto">
            <a:xfrm>
              <a:off x="7907338" y="1000125"/>
              <a:ext cx="12700" cy="6350"/>
            </a:xfrm>
            <a:custGeom>
              <a:avLst/>
              <a:gdLst>
                <a:gd name="T0" fmla="*/ 8 w 8"/>
                <a:gd name="T1" fmla="*/ 0 h 4"/>
                <a:gd name="T2" fmla="*/ 0 w 8"/>
                <a:gd name="T3" fmla="*/ 0 h 4"/>
                <a:gd name="T4" fmla="*/ 0 w 8"/>
                <a:gd name="T5" fmla="*/ 2 h 4"/>
                <a:gd name="T6" fmla="*/ 6 w 8"/>
                <a:gd name="T7" fmla="*/ 4 h 4"/>
                <a:gd name="T8" fmla="*/ 8 w 8"/>
                <a:gd name="T9" fmla="*/ 0 h 4"/>
                <a:gd name="T10" fmla="*/ 8 w 8"/>
                <a:gd name="T11" fmla="*/ 0 h 4"/>
              </a:gdLst>
              <a:ahLst/>
              <a:cxnLst>
                <a:cxn ang="0">
                  <a:pos x="T0" y="T1"/>
                </a:cxn>
                <a:cxn ang="0">
                  <a:pos x="T2" y="T3"/>
                </a:cxn>
                <a:cxn ang="0">
                  <a:pos x="T4" y="T5"/>
                </a:cxn>
                <a:cxn ang="0">
                  <a:pos x="T6" y="T7"/>
                </a:cxn>
                <a:cxn ang="0">
                  <a:pos x="T8" y="T9"/>
                </a:cxn>
                <a:cxn ang="0">
                  <a:pos x="T10" y="T11"/>
                </a:cxn>
              </a:cxnLst>
              <a:rect l="0" t="0" r="r" b="b"/>
              <a:pathLst>
                <a:path w="8" h="4">
                  <a:moveTo>
                    <a:pt x="8" y="0"/>
                  </a:moveTo>
                  <a:lnTo>
                    <a:pt x="0" y="0"/>
                  </a:lnTo>
                  <a:lnTo>
                    <a:pt x="0" y="2"/>
                  </a:lnTo>
                  <a:lnTo>
                    <a:pt x="6" y="4"/>
                  </a:lnTo>
                  <a:lnTo>
                    <a:pt x="8" y="0"/>
                  </a:lnTo>
                  <a:lnTo>
                    <a:pt x="8" y="0"/>
                  </a:lnTo>
                  <a:close/>
                </a:path>
              </a:pathLst>
            </a:custGeom>
            <a:solidFill>
              <a:srgbClr val="0049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16" name="Freeform 195"/>
            <p:cNvSpPr>
              <a:spLocks/>
            </p:cNvSpPr>
            <p:nvPr/>
          </p:nvSpPr>
          <p:spPr bwMode="auto">
            <a:xfrm>
              <a:off x="7986713" y="958850"/>
              <a:ext cx="6350" cy="3175"/>
            </a:xfrm>
            <a:custGeom>
              <a:avLst/>
              <a:gdLst>
                <a:gd name="T0" fmla="*/ 4 w 4"/>
                <a:gd name="T1" fmla="*/ 0 h 2"/>
                <a:gd name="T2" fmla="*/ 4 w 4"/>
                <a:gd name="T3" fmla="*/ 0 h 2"/>
                <a:gd name="T4" fmla="*/ 0 w 4"/>
                <a:gd name="T5" fmla="*/ 0 h 2"/>
                <a:gd name="T6" fmla="*/ 0 w 4"/>
                <a:gd name="T7" fmla="*/ 2 h 2"/>
                <a:gd name="T8" fmla="*/ 0 w 4"/>
                <a:gd name="T9" fmla="*/ 2 h 2"/>
                <a:gd name="T10" fmla="*/ 4 w 4"/>
                <a:gd name="T11" fmla="*/ 2 h 2"/>
                <a:gd name="T12" fmla="*/ 4 w 4"/>
                <a:gd name="T13" fmla="*/ 2 h 2"/>
                <a:gd name="T14" fmla="*/ 4 w 4"/>
                <a:gd name="T15" fmla="*/ 2 h 2"/>
                <a:gd name="T16" fmla="*/ 4 w 4"/>
                <a:gd name="T17" fmla="*/ 0 h 2"/>
                <a:gd name="T18" fmla="*/ 4 w 4"/>
                <a:gd name="T19" fmla="*/ 0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 h="2">
                  <a:moveTo>
                    <a:pt x="4" y="0"/>
                  </a:moveTo>
                  <a:lnTo>
                    <a:pt x="4" y="0"/>
                  </a:lnTo>
                  <a:lnTo>
                    <a:pt x="0" y="0"/>
                  </a:lnTo>
                  <a:lnTo>
                    <a:pt x="0" y="2"/>
                  </a:lnTo>
                  <a:lnTo>
                    <a:pt x="0" y="2"/>
                  </a:lnTo>
                  <a:lnTo>
                    <a:pt x="4" y="2"/>
                  </a:lnTo>
                  <a:lnTo>
                    <a:pt x="4" y="2"/>
                  </a:lnTo>
                  <a:lnTo>
                    <a:pt x="4" y="2"/>
                  </a:lnTo>
                  <a:lnTo>
                    <a:pt x="4" y="0"/>
                  </a:lnTo>
                  <a:lnTo>
                    <a:pt x="4" y="0"/>
                  </a:lnTo>
                  <a:close/>
                </a:path>
              </a:pathLst>
            </a:custGeom>
            <a:solidFill>
              <a:srgbClr val="0049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17" name="Freeform 196"/>
            <p:cNvSpPr>
              <a:spLocks/>
            </p:cNvSpPr>
            <p:nvPr/>
          </p:nvSpPr>
          <p:spPr bwMode="auto">
            <a:xfrm>
              <a:off x="7974013" y="968375"/>
              <a:ext cx="19050" cy="6350"/>
            </a:xfrm>
            <a:custGeom>
              <a:avLst/>
              <a:gdLst>
                <a:gd name="T0" fmla="*/ 12 w 12"/>
                <a:gd name="T1" fmla="*/ 0 h 4"/>
                <a:gd name="T2" fmla="*/ 0 w 12"/>
                <a:gd name="T3" fmla="*/ 0 h 4"/>
                <a:gd name="T4" fmla="*/ 10 w 12"/>
                <a:gd name="T5" fmla="*/ 4 h 4"/>
                <a:gd name="T6" fmla="*/ 12 w 12"/>
                <a:gd name="T7" fmla="*/ 0 h 4"/>
                <a:gd name="T8" fmla="*/ 12 w 12"/>
                <a:gd name="T9" fmla="*/ 0 h 4"/>
              </a:gdLst>
              <a:ahLst/>
              <a:cxnLst>
                <a:cxn ang="0">
                  <a:pos x="T0" y="T1"/>
                </a:cxn>
                <a:cxn ang="0">
                  <a:pos x="T2" y="T3"/>
                </a:cxn>
                <a:cxn ang="0">
                  <a:pos x="T4" y="T5"/>
                </a:cxn>
                <a:cxn ang="0">
                  <a:pos x="T6" y="T7"/>
                </a:cxn>
                <a:cxn ang="0">
                  <a:pos x="T8" y="T9"/>
                </a:cxn>
              </a:cxnLst>
              <a:rect l="0" t="0" r="r" b="b"/>
              <a:pathLst>
                <a:path w="12" h="4">
                  <a:moveTo>
                    <a:pt x="12" y="0"/>
                  </a:moveTo>
                  <a:lnTo>
                    <a:pt x="0" y="0"/>
                  </a:lnTo>
                  <a:lnTo>
                    <a:pt x="10" y="4"/>
                  </a:lnTo>
                  <a:lnTo>
                    <a:pt x="12" y="0"/>
                  </a:lnTo>
                  <a:lnTo>
                    <a:pt x="12" y="0"/>
                  </a:lnTo>
                  <a:close/>
                </a:path>
              </a:pathLst>
            </a:custGeom>
            <a:solidFill>
              <a:srgbClr val="0049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18" name="Freeform 197"/>
            <p:cNvSpPr>
              <a:spLocks/>
            </p:cNvSpPr>
            <p:nvPr/>
          </p:nvSpPr>
          <p:spPr bwMode="auto">
            <a:xfrm>
              <a:off x="7961313" y="981075"/>
              <a:ext cx="28575" cy="6350"/>
            </a:xfrm>
            <a:custGeom>
              <a:avLst/>
              <a:gdLst>
                <a:gd name="T0" fmla="*/ 18 w 18"/>
                <a:gd name="T1" fmla="*/ 0 h 4"/>
                <a:gd name="T2" fmla="*/ 18 w 18"/>
                <a:gd name="T3" fmla="*/ 0 h 4"/>
                <a:gd name="T4" fmla="*/ 0 w 18"/>
                <a:gd name="T5" fmla="*/ 0 h 4"/>
                <a:gd name="T6" fmla="*/ 16 w 18"/>
                <a:gd name="T7" fmla="*/ 4 h 4"/>
                <a:gd name="T8" fmla="*/ 18 w 18"/>
                <a:gd name="T9" fmla="*/ 0 h 4"/>
                <a:gd name="T10" fmla="*/ 18 w 18"/>
                <a:gd name="T11" fmla="*/ 0 h 4"/>
              </a:gdLst>
              <a:ahLst/>
              <a:cxnLst>
                <a:cxn ang="0">
                  <a:pos x="T0" y="T1"/>
                </a:cxn>
                <a:cxn ang="0">
                  <a:pos x="T2" y="T3"/>
                </a:cxn>
                <a:cxn ang="0">
                  <a:pos x="T4" y="T5"/>
                </a:cxn>
                <a:cxn ang="0">
                  <a:pos x="T6" y="T7"/>
                </a:cxn>
                <a:cxn ang="0">
                  <a:pos x="T8" y="T9"/>
                </a:cxn>
                <a:cxn ang="0">
                  <a:pos x="T10" y="T11"/>
                </a:cxn>
              </a:cxnLst>
              <a:rect l="0" t="0" r="r" b="b"/>
              <a:pathLst>
                <a:path w="18" h="4">
                  <a:moveTo>
                    <a:pt x="18" y="0"/>
                  </a:moveTo>
                  <a:lnTo>
                    <a:pt x="18" y="0"/>
                  </a:lnTo>
                  <a:lnTo>
                    <a:pt x="0" y="0"/>
                  </a:lnTo>
                  <a:lnTo>
                    <a:pt x="16" y="4"/>
                  </a:lnTo>
                  <a:lnTo>
                    <a:pt x="18" y="0"/>
                  </a:lnTo>
                  <a:lnTo>
                    <a:pt x="18" y="0"/>
                  </a:lnTo>
                  <a:close/>
                </a:path>
              </a:pathLst>
            </a:custGeom>
            <a:solidFill>
              <a:srgbClr val="0049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19" name="Freeform 198"/>
            <p:cNvSpPr>
              <a:spLocks/>
            </p:cNvSpPr>
            <p:nvPr/>
          </p:nvSpPr>
          <p:spPr bwMode="auto">
            <a:xfrm>
              <a:off x="8005763" y="927100"/>
              <a:ext cx="73025" cy="41275"/>
            </a:xfrm>
            <a:custGeom>
              <a:avLst/>
              <a:gdLst>
                <a:gd name="T0" fmla="*/ 44 w 46"/>
                <a:gd name="T1" fmla="*/ 26 h 26"/>
                <a:gd name="T2" fmla="*/ 46 w 46"/>
                <a:gd name="T3" fmla="*/ 24 h 26"/>
                <a:gd name="T4" fmla="*/ 46 w 46"/>
                <a:gd name="T5" fmla="*/ 24 h 26"/>
                <a:gd name="T6" fmla="*/ 26 w 46"/>
                <a:gd name="T7" fmla="*/ 12 h 26"/>
                <a:gd name="T8" fmla="*/ 10 w 46"/>
                <a:gd name="T9" fmla="*/ 4 h 26"/>
                <a:gd name="T10" fmla="*/ 0 w 46"/>
                <a:gd name="T11" fmla="*/ 0 h 26"/>
                <a:gd name="T12" fmla="*/ 0 w 46"/>
                <a:gd name="T13" fmla="*/ 6 h 26"/>
                <a:gd name="T14" fmla="*/ 0 w 46"/>
                <a:gd name="T15" fmla="*/ 6 h 26"/>
                <a:gd name="T16" fmla="*/ 20 w 46"/>
                <a:gd name="T17" fmla="*/ 14 h 26"/>
                <a:gd name="T18" fmla="*/ 44 w 46"/>
                <a:gd name="T19" fmla="*/ 26 h 26"/>
                <a:gd name="T20" fmla="*/ 44 w 46"/>
                <a:gd name="T21" fmla="*/ 26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6" h="26">
                  <a:moveTo>
                    <a:pt x="44" y="26"/>
                  </a:moveTo>
                  <a:lnTo>
                    <a:pt x="46" y="24"/>
                  </a:lnTo>
                  <a:lnTo>
                    <a:pt x="46" y="24"/>
                  </a:lnTo>
                  <a:lnTo>
                    <a:pt x="26" y="12"/>
                  </a:lnTo>
                  <a:lnTo>
                    <a:pt x="10" y="4"/>
                  </a:lnTo>
                  <a:lnTo>
                    <a:pt x="0" y="0"/>
                  </a:lnTo>
                  <a:lnTo>
                    <a:pt x="0" y="6"/>
                  </a:lnTo>
                  <a:lnTo>
                    <a:pt x="0" y="6"/>
                  </a:lnTo>
                  <a:lnTo>
                    <a:pt x="20" y="14"/>
                  </a:lnTo>
                  <a:lnTo>
                    <a:pt x="44" y="26"/>
                  </a:lnTo>
                  <a:lnTo>
                    <a:pt x="44" y="26"/>
                  </a:lnTo>
                  <a:close/>
                </a:path>
              </a:pathLst>
            </a:custGeom>
            <a:solidFill>
              <a:srgbClr val="0049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20" name="Freeform 199"/>
            <p:cNvSpPr>
              <a:spLocks/>
            </p:cNvSpPr>
            <p:nvPr/>
          </p:nvSpPr>
          <p:spPr bwMode="auto">
            <a:xfrm>
              <a:off x="8037513" y="965200"/>
              <a:ext cx="15875" cy="6350"/>
            </a:xfrm>
            <a:custGeom>
              <a:avLst/>
              <a:gdLst>
                <a:gd name="T0" fmla="*/ 6 w 10"/>
                <a:gd name="T1" fmla="*/ 4 h 4"/>
                <a:gd name="T2" fmla="*/ 10 w 10"/>
                <a:gd name="T3" fmla="*/ 0 h 4"/>
                <a:gd name="T4" fmla="*/ 0 w 10"/>
                <a:gd name="T5" fmla="*/ 0 h 4"/>
                <a:gd name="T6" fmla="*/ 6 w 10"/>
                <a:gd name="T7" fmla="*/ 4 h 4"/>
                <a:gd name="T8" fmla="*/ 6 w 10"/>
                <a:gd name="T9" fmla="*/ 4 h 4"/>
              </a:gdLst>
              <a:ahLst/>
              <a:cxnLst>
                <a:cxn ang="0">
                  <a:pos x="T0" y="T1"/>
                </a:cxn>
                <a:cxn ang="0">
                  <a:pos x="T2" y="T3"/>
                </a:cxn>
                <a:cxn ang="0">
                  <a:pos x="T4" y="T5"/>
                </a:cxn>
                <a:cxn ang="0">
                  <a:pos x="T6" y="T7"/>
                </a:cxn>
                <a:cxn ang="0">
                  <a:pos x="T8" y="T9"/>
                </a:cxn>
              </a:cxnLst>
              <a:rect l="0" t="0" r="r" b="b"/>
              <a:pathLst>
                <a:path w="10" h="4">
                  <a:moveTo>
                    <a:pt x="6" y="4"/>
                  </a:moveTo>
                  <a:lnTo>
                    <a:pt x="10" y="0"/>
                  </a:lnTo>
                  <a:lnTo>
                    <a:pt x="0" y="0"/>
                  </a:lnTo>
                  <a:lnTo>
                    <a:pt x="6" y="4"/>
                  </a:lnTo>
                  <a:lnTo>
                    <a:pt x="6" y="4"/>
                  </a:lnTo>
                  <a:close/>
                </a:path>
              </a:pathLst>
            </a:custGeom>
            <a:solidFill>
              <a:srgbClr val="0049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21" name="Freeform 200"/>
            <p:cNvSpPr>
              <a:spLocks/>
            </p:cNvSpPr>
            <p:nvPr/>
          </p:nvSpPr>
          <p:spPr bwMode="auto">
            <a:xfrm>
              <a:off x="8027988" y="974725"/>
              <a:ext cx="19050" cy="6350"/>
            </a:xfrm>
            <a:custGeom>
              <a:avLst/>
              <a:gdLst>
                <a:gd name="T0" fmla="*/ 10 w 12"/>
                <a:gd name="T1" fmla="*/ 4 h 4"/>
                <a:gd name="T2" fmla="*/ 12 w 12"/>
                <a:gd name="T3" fmla="*/ 0 h 4"/>
                <a:gd name="T4" fmla="*/ 0 w 12"/>
                <a:gd name="T5" fmla="*/ 0 h 4"/>
                <a:gd name="T6" fmla="*/ 10 w 12"/>
                <a:gd name="T7" fmla="*/ 4 h 4"/>
                <a:gd name="T8" fmla="*/ 10 w 12"/>
                <a:gd name="T9" fmla="*/ 4 h 4"/>
              </a:gdLst>
              <a:ahLst/>
              <a:cxnLst>
                <a:cxn ang="0">
                  <a:pos x="T0" y="T1"/>
                </a:cxn>
                <a:cxn ang="0">
                  <a:pos x="T2" y="T3"/>
                </a:cxn>
                <a:cxn ang="0">
                  <a:pos x="T4" y="T5"/>
                </a:cxn>
                <a:cxn ang="0">
                  <a:pos x="T6" y="T7"/>
                </a:cxn>
                <a:cxn ang="0">
                  <a:pos x="T8" y="T9"/>
                </a:cxn>
              </a:cxnLst>
              <a:rect l="0" t="0" r="r" b="b"/>
              <a:pathLst>
                <a:path w="12" h="4">
                  <a:moveTo>
                    <a:pt x="10" y="4"/>
                  </a:moveTo>
                  <a:lnTo>
                    <a:pt x="12" y="0"/>
                  </a:lnTo>
                  <a:lnTo>
                    <a:pt x="0" y="0"/>
                  </a:lnTo>
                  <a:lnTo>
                    <a:pt x="10" y="4"/>
                  </a:lnTo>
                  <a:lnTo>
                    <a:pt x="10" y="4"/>
                  </a:lnTo>
                  <a:close/>
                </a:path>
              </a:pathLst>
            </a:custGeom>
            <a:solidFill>
              <a:srgbClr val="0049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22" name="Freeform 201"/>
            <p:cNvSpPr>
              <a:spLocks/>
            </p:cNvSpPr>
            <p:nvPr/>
          </p:nvSpPr>
          <p:spPr bwMode="auto">
            <a:xfrm>
              <a:off x="8018463" y="984250"/>
              <a:ext cx="22225" cy="9525"/>
            </a:xfrm>
            <a:custGeom>
              <a:avLst/>
              <a:gdLst>
                <a:gd name="T0" fmla="*/ 12 w 14"/>
                <a:gd name="T1" fmla="*/ 6 h 6"/>
                <a:gd name="T2" fmla="*/ 14 w 14"/>
                <a:gd name="T3" fmla="*/ 0 h 6"/>
                <a:gd name="T4" fmla="*/ 14 w 14"/>
                <a:gd name="T5" fmla="*/ 0 h 6"/>
                <a:gd name="T6" fmla="*/ 0 w 14"/>
                <a:gd name="T7" fmla="*/ 0 h 6"/>
                <a:gd name="T8" fmla="*/ 12 w 14"/>
                <a:gd name="T9" fmla="*/ 6 h 6"/>
                <a:gd name="T10" fmla="*/ 12 w 14"/>
                <a:gd name="T11" fmla="*/ 6 h 6"/>
              </a:gdLst>
              <a:ahLst/>
              <a:cxnLst>
                <a:cxn ang="0">
                  <a:pos x="T0" y="T1"/>
                </a:cxn>
                <a:cxn ang="0">
                  <a:pos x="T2" y="T3"/>
                </a:cxn>
                <a:cxn ang="0">
                  <a:pos x="T4" y="T5"/>
                </a:cxn>
                <a:cxn ang="0">
                  <a:pos x="T6" y="T7"/>
                </a:cxn>
                <a:cxn ang="0">
                  <a:pos x="T8" y="T9"/>
                </a:cxn>
                <a:cxn ang="0">
                  <a:pos x="T10" y="T11"/>
                </a:cxn>
              </a:cxnLst>
              <a:rect l="0" t="0" r="r" b="b"/>
              <a:pathLst>
                <a:path w="14" h="6">
                  <a:moveTo>
                    <a:pt x="12" y="6"/>
                  </a:moveTo>
                  <a:lnTo>
                    <a:pt x="14" y="0"/>
                  </a:lnTo>
                  <a:lnTo>
                    <a:pt x="14" y="0"/>
                  </a:lnTo>
                  <a:lnTo>
                    <a:pt x="0" y="0"/>
                  </a:lnTo>
                  <a:lnTo>
                    <a:pt x="12" y="6"/>
                  </a:lnTo>
                  <a:lnTo>
                    <a:pt x="12" y="6"/>
                  </a:lnTo>
                  <a:close/>
                </a:path>
              </a:pathLst>
            </a:custGeom>
            <a:solidFill>
              <a:srgbClr val="0049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23" name="Freeform 202"/>
            <p:cNvSpPr>
              <a:spLocks/>
            </p:cNvSpPr>
            <p:nvPr/>
          </p:nvSpPr>
          <p:spPr bwMode="auto">
            <a:xfrm>
              <a:off x="8056563" y="971550"/>
              <a:ext cx="19050" cy="6350"/>
            </a:xfrm>
            <a:custGeom>
              <a:avLst/>
              <a:gdLst>
                <a:gd name="T0" fmla="*/ 12 w 12"/>
                <a:gd name="T1" fmla="*/ 2 h 4"/>
                <a:gd name="T2" fmla="*/ 12 w 12"/>
                <a:gd name="T3" fmla="*/ 2 h 4"/>
                <a:gd name="T4" fmla="*/ 0 w 12"/>
                <a:gd name="T5" fmla="*/ 0 h 4"/>
                <a:gd name="T6" fmla="*/ 6 w 12"/>
                <a:gd name="T7" fmla="*/ 4 h 4"/>
                <a:gd name="T8" fmla="*/ 10 w 12"/>
                <a:gd name="T9" fmla="*/ 4 h 4"/>
                <a:gd name="T10" fmla="*/ 12 w 12"/>
                <a:gd name="T11" fmla="*/ 2 h 4"/>
                <a:gd name="T12" fmla="*/ 12 w 12"/>
                <a:gd name="T13" fmla="*/ 2 h 4"/>
              </a:gdLst>
              <a:ahLst/>
              <a:cxnLst>
                <a:cxn ang="0">
                  <a:pos x="T0" y="T1"/>
                </a:cxn>
                <a:cxn ang="0">
                  <a:pos x="T2" y="T3"/>
                </a:cxn>
                <a:cxn ang="0">
                  <a:pos x="T4" y="T5"/>
                </a:cxn>
                <a:cxn ang="0">
                  <a:pos x="T6" y="T7"/>
                </a:cxn>
                <a:cxn ang="0">
                  <a:pos x="T8" y="T9"/>
                </a:cxn>
                <a:cxn ang="0">
                  <a:pos x="T10" y="T11"/>
                </a:cxn>
                <a:cxn ang="0">
                  <a:pos x="T12" y="T13"/>
                </a:cxn>
              </a:cxnLst>
              <a:rect l="0" t="0" r="r" b="b"/>
              <a:pathLst>
                <a:path w="12" h="4">
                  <a:moveTo>
                    <a:pt x="12" y="2"/>
                  </a:moveTo>
                  <a:lnTo>
                    <a:pt x="12" y="2"/>
                  </a:lnTo>
                  <a:lnTo>
                    <a:pt x="0" y="0"/>
                  </a:lnTo>
                  <a:lnTo>
                    <a:pt x="6" y="4"/>
                  </a:lnTo>
                  <a:lnTo>
                    <a:pt x="10" y="4"/>
                  </a:lnTo>
                  <a:lnTo>
                    <a:pt x="12" y="2"/>
                  </a:lnTo>
                  <a:lnTo>
                    <a:pt x="12" y="2"/>
                  </a:lnTo>
                  <a:close/>
                </a:path>
              </a:pathLst>
            </a:custGeom>
            <a:solidFill>
              <a:srgbClr val="0049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24" name="Freeform 203"/>
            <p:cNvSpPr>
              <a:spLocks/>
            </p:cNvSpPr>
            <p:nvPr/>
          </p:nvSpPr>
          <p:spPr bwMode="auto">
            <a:xfrm>
              <a:off x="8050213" y="981075"/>
              <a:ext cx="19050" cy="9525"/>
            </a:xfrm>
            <a:custGeom>
              <a:avLst/>
              <a:gdLst>
                <a:gd name="T0" fmla="*/ 0 w 12"/>
                <a:gd name="T1" fmla="*/ 2 h 6"/>
                <a:gd name="T2" fmla="*/ 0 w 12"/>
                <a:gd name="T3" fmla="*/ 2 h 6"/>
                <a:gd name="T4" fmla="*/ 6 w 12"/>
                <a:gd name="T5" fmla="*/ 4 h 6"/>
                <a:gd name="T6" fmla="*/ 10 w 12"/>
                <a:gd name="T7" fmla="*/ 6 h 6"/>
                <a:gd name="T8" fmla="*/ 12 w 12"/>
                <a:gd name="T9" fmla="*/ 2 h 6"/>
                <a:gd name="T10" fmla="*/ 12 w 12"/>
                <a:gd name="T11" fmla="*/ 2 h 6"/>
                <a:gd name="T12" fmla="*/ 2 w 12"/>
                <a:gd name="T13" fmla="*/ 0 h 6"/>
                <a:gd name="T14" fmla="*/ 0 w 12"/>
                <a:gd name="T15" fmla="*/ 0 h 6"/>
                <a:gd name="T16" fmla="*/ 0 w 12"/>
                <a:gd name="T17" fmla="*/ 2 h 6"/>
                <a:gd name="T18" fmla="*/ 0 w 12"/>
                <a:gd name="T19" fmla="*/ 2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 h="6">
                  <a:moveTo>
                    <a:pt x="0" y="2"/>
                  </a:moveTo>
                  <a:lnTo>
                    <a:pt x="0" y="2"/>
                  </a:lnTo>
                  <a:lnTo>
                    <a:pt x="6" y="4"/>
                  </a:lnTo>
                  <a:lnTo>
                    <a:pt x="10" y="6"/>
                  </a:lnTo>
                  <a:lnTo>
                    <a:pt x="12" y="2"/>
                  </a:lnTo>
                  <a:lnTo>
                    <a:pt x="12" y="2"/>
                  </a:lnTo>
                  <a:lnTo>
                    <a:pt x="2" y="0"/>
                  </a:lnTo>
                  <a:lnTo>
                    <a:pt x="0" y="0"/>
                  </a:lnTo>
                  <a:lnTo>
                    <a:pt x="0" y="2"/>
                  </a:lnTo>
                  <a:lnTo>
                    <a:pt x="0" y="2"/>
                  </a:lnTo>
                  <a:close/>
                </a:path>
              </a:pathLst>
            </a:custGeom>
            <a:solidFill>
              <a:srgbClr val="0049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25" name="Freeform 204"/>
            <p:cNvSpPr>
              <a:spLocks/>
            </p:cNvSpPr>
            <p:nvPr/>
          </p:nvSpPr>
          <p:spPr bwMode="auto">
            <a:xfrm>
              <a:off x="8037513" y="990600"/>
              <a:ext cx="25400" cy="9525"/>
            </a:xfrm>
            <a:custGeom>
              <a:avLst/>
              <a:gdLst>
                <a:gd name="T0" fmla="*/ 16 w 16"/>
                <a:gd name="T1" fmla="*/ 2 h 6"/>
                <a:gd name="T2" fmla="*/ 16 w 16"/>
                <a:gd name="T3" fmla="*/ 2 h 6"/>
                <a:gd name="T4" fmla="*/ 10 w 16"/>
                <a:gd name="T5" fmla="*/ 0 h 6"/>
                <a:gd name="T6" fmla="*/ 6 w 16"/>
                <a:gd name="T7" fmla="*/ 0 h 6"/>
                <a:gd name="T8" fmla="*/ 0 w 16"/>
                <a:gd name="T9" fmla="*/ 2 h 6"/>
                <a:gd name="T10" fmla="*/ 14 w 16"/>
                <a:gd name="T11" fmla="*/ 6 h 6"/>
                <a:gd name="T12" fmla="*/ 16 w 16"/>
                <a:gd name="T13" fmla="*/ 2 h 6"/>
                <a:gd name="T14" fmla="*/ 16 w 16"/>
                <a:gd name="T15" fmla="*/ 2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6">
                  <a:moveTo>
                    <a:pt x="16" y="2"/>
                  </a:moveTo>
                  <a:lnTo>
                    <a:pt x="16" y="2"/>
                  </a:lnTo>
                  <a:lnTo>
                    <a:pt x="10" y="0"/>
                  </a:lnTo>
                  <a:lnTo>
                    <a:pt x="6" y="0"/>
                  </a:lnTo>
                  <a:lnTo>
                    <a:pt x="0" y="2"/>
                  </a:lnTo>
                  <a:lnTo>
                    <a:pt x="14" y="6"/>
                  </a:lnTo>
                  <a:lnTo>
                    <a:pt x="16" y="2"/>
                  </a:lnTo>
                  <a:lnTo>
                    <a:pt x="16" y="2"/>
                  </a:lnTo>
                  <a:close/>
                </a:path>
              </a:pathLst>
            </a:custGeom>
            <a:solidFill>
              <a:srgbClr val="0049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26" name="Freeform 205"/>
            <p:cNvSpPr>
              <a:spLocks/>
            </p:cNvSpPr>
            <p:nvPr/>
          </p:nvSpPr>
          <p:spPr bwMode="auto">
            <a:xfrm>
              <a:off x="7999413" y="990600"/>
              <a:ext cx="57150" cy="22225"/>
            </a:xfrm>
            <a:custGeom>
              <a:avLst/>
              <a:gdLst>
                <a:gd name="T0" fmla="*/ 32 w 36"/>
                <a:gd name="T1" fmla="*/ 14 h 14"/>
                <a:gd name="T2" fmla="*/ 36 w 36"/>
                <a:gd name="T3" fmla="*/ 8 h 14"/>
                <a:gd name="T4" fmla="*/ 36 w 36"/>
                <a:gd name="T5" fmla="*/ 8 h 14"/>
                <a:gd name="T6" fmla="*/ 36 w 36"/>
                <a:gd name="T7" fmla="*/ 8 h 14"/>
                <a:gd name="T8" fmla="*/ 30 w 36"/>
                <a:gd name="T9" fmla="*/ 6 h 14"/>
                <a:gd name="T10" fmla="*/ 30 w 36"/>
                <a:gd name="T11" fmla="*/ 6 h 14"/>
                <a:gd name="T12" fmla="*/ 26 w 36"/>
                <a:gd name="T13" fmla="*/ 4 h 14"/>
                <a:gd name="T14" fmla="*/ 22 w 36"/>
                <a:gd name="T15" fmla="*/ 2 h 14"/>
                <a:gd name="T16" fmla="*/ 22 w 36"/>
                <a:gd name="T17" fmla="*/ 2 h 14"/>
                <a:gd name="T18" fmla="*/ 8 w 36"/>
                <a:gd name="T19" fmla="*/ 0 h 14"/>
                <a:gd name="T20" fmla="*/ 2 w 36"/>
                <a:gd name="T21" fmla="*/ 0 h 14"/>
                <a:gd name="T22" fmla="*/ 0 w 36"/>
                <a:gd name="T23" fmla="*/ 0 h 14"/>
                <a:gd name="T24" fmla="*/ 0 w 36"/>
                <a:gd name="T25" fmla="*/ 2 h 14"/>
                <a:gd name="T26" fmla="*/ 0 w 36"/>
                <a:gd name="T27" fmla="*/ 2 h 14"/>
                <a:gd name="T28" fmla="*/ 32 w 36"/>
                <a:gd name="T29" fmla="*/ 14 h 14"/>
                <a:gd name="T30" fmla="*/ 32 w 36"/>
                <a:gd name="T31" fmla="*/ 14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6" h="14">
                  <a:moveTo>
                    <a:pt x="32" y="14"/>
                  </a:moveTo>
                  <a:lnTo>
                    <a:pt x="36" y="8"/>
                  </a:lnTo>
                  <a:lnTo>
                    <a:pt x="36" y="8"/>
                  </a:lnTo>
                  <a:lnTo>
                    <a:pt x="36" y="8"/>
                  </a:lnTo>
                  <a:lnTo>
                    <a:pt x="30" y="6"/>
                  </a:lnTo>
                  <a:lnTo>
                    <a:pt x="30" y="6"/>
                  </a:lnTo>
                  <a:lnTo>
                    <a:pt x="26" y="4"/>
                  </a:lnTo>
                  <a:lnTo>
                    <a:pt x="22" y="2"/>
                  </a:lnTo>
                  <a:lnTo>
                    <a:pt x="22" y="2"/>
                  </a:lnTo>
                  <a:lnTo>
                    <a:pt x="8" y="0"/>
                  </a:lnTo>
                  <a:lnTo>
                    <a:pt x="2" y="0"/>
                  </a:lnTo>
                  <a:lnTo>
                    <a:pt x="0" y="0"/>
                  </a:lnTo>
                  <a:lnTo>
                    <a:pt x="0" y="2"/>
                  </a:lnTo>
                  <a:lnTo>
                    <a:pt x="0" y="2"/>
                  </a:lnTo>
                  <a:lnTo>
                    <a:pt x="32" y="14"/>
                  </a:lnTo>
                  <a:lnTo>
                    <a:pt x="32" y="14"/>
                  </a:lnTo>
                  <a:close/>
                </a:path>
              </a:pathLst>
            </a:custGeom>
            <a:solidFill>
              <a:srgbClr val="0049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27" name="Freeform 206"/>
            <p:cNvSpPr>
              <a:spLocks/>
            </p:cNvSpPr>
            <p:nvPr/>
          </p:nvSpPr>
          <p:spPr bwMode="auto">
            <a:xfrm>
              <a:off x="7948613" y="987425"/>
              <a:ext cx="98425" cy="38100"/>
            </a:xfrm>
            <a:custGeom>
              <a:avLst/>
              <a:gdLst>
                <a:gd name="T0" fmla="*/ 62 w 62"/>
                <a:gd name="T1" fmla="*/ 18 h 24"/>
                <a:gd name="T2" fmla="*/ 62 w 62"/>
                <a:gd name="T3" fmla="*/ 18 h 24"/>
                <a:gd name="T4" fmla="*/ 52 w 62"/>
                <a:gd name="T5" fmla="*/ 14 h 24"/>
                <a:gd name="T6" fmla="*/ 42 w 62"/>
                <a:gd name="T7" fmla="*/ 10 h 24"/>
                <a:gd name="T8" fmla="*/ 34 w 62"/>
                <a:gd name="T9" fmla="*/ 8 h 24"/>
                <a:gd name="T10" fmla="*/ 34 w 62"/>
                <a:gd name="T11" fmla="*/ 8 h 24"/>
                <a:gd name="T12" fmla="*/ 28 w 62"/>
                <a:gd name="T13" fmla="*/ 6 h 24"/>
                <a:gd name="T14" fmla="*/ 24 w 62"/>
                <a:gd name="T15" fmla="*/ 4 h 24"/>
                <a:gd name="T16" fmla="*/ 22 w 62"/>
                <a:gd name="T17" fmla="*/ 2 h 24"/>
                <a:gd name="T18" fmla="*/ 22 w 62"/>
                <a:gd name="T19" fmla="*/ 2 h 24"/>
                <a:gd name="T20" fmla="*/ 0 w 62"/>
                <a:gd name="T21" fmla="*/ 0 h 24"/>
                <a:gd name="T22" fmla="*/ 0 w 62"/>
                <a:gd name="T23" fmla="*/ 0 h 24"/>
                <a:gd name="T24" fmla="*/ 62 w 62"/>
                <a:gd name="T25" fmla="*/ 24 h 24"/>
                <a:gd name="T26" fmla="*/ 60 w 62"/>
                <a:gd name="T27" fmla="*/ 20 h 24"/>
                <a:gd name="T28" fmla="*/ 62 w 62"/>
                <a:gd name="T29" fmla="*/ 18 h 24"/>
                <a:gd name="T30" fmla="*/ 62 w 62"/>
                <a:gd name="T31" fmla="*/ 18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2" h="24">
                  <a:moveTo>
                    <a:pt x="62" y="18"/>
                  </a:moveTo>
                  <a:lnTo>
                    <a:pt x="62" y="18"/>
                  </a:lnTo>
                  <a:lnTo>
                    <a:pt x="52" y="14"/>
                  </a:lnTo>
                  <a:lnTo>
                    <a:pt x="42" y="10"/>
                  </a:lnTo>
                  <a:lnTo>
                    <a:pt x="34" y="8"/>
                  </a:lnTo>
                  <a:lnTo>
                    <a:pt x="34" y="8"/>
                  </a:lnTo>
                  <a:lnTo>
                    <a:pt x="28" y="6"/>
                  </a:lnTo>
                  <a:lnTo>
                    <a:pt x="24" y="4"/>
                  </a:lnTo>
                  <a:lnTo>
                    <a:pt x="22" y="2"/>
                  </a:lnTo>
                  <a:lnTo>
                    <a:pt x="22" y="2"/>
                  </a:lnTo>
                  <a:lnTo>
                    <a:pt x="0" y="0"/>
                  </a:lnTo>
                  <a:lnTo>
                    <a:pt x="0" y="0"/>
                  </a:lnTo>
                  <a:lnTo>
                    <a:pt x="62" y="24"/>
                  </a:lnTo>
                  <a:lnTo>
                    <a:pt x="60" y="20"/>
                  </a:lnTo>
                  <a:lnTo>
                    <a:pt x="62" y="18"/>
                  </a:lnTo>
                  <a:lnTo>
                    <a:pt x="62" y="18"/>
                  </a:lnTo>
                  <a:close/>
                </a:path>
              </a:pathLst>
            </a:custGeom>
            <a:solidFill>
              <a:srgbClr val="0049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28" name="Freeform 207"/>
            <p:cNvSpPr>
              <a:spLocks/>
            </p:cNvSpPr>
            <p:nvPr/>
          </p:nvSpPr>
          <p:spPr bwMode="auto">
            <a:xfrm>
              <a:off x="7894638" y="1035050"/>
              <a:ext cx="34925" cy="15875"/>
            </a:xfrm>
            <a:custGeom>
              <a:avLst/>
              <a:gdLst>
                <a:gd name="T0" fmla="*/ 20 w 22"/>
                <a:gd name="T1" fmla="*/ 4 h 10"/>
                <a:gd name="T2" fmla="*/ 20 w 22"/>
                <a:gd name="T3" fmla="*/ 4 h 10"/>
                <a:gd name="T4" fmla="*/ 10 w 22"/>
                <a:gd name="T5" fmla="*/ 2 h 10"/>
                <a:gd name="T6" fmla="*/ 2 w 22"/>
                <a:gd name="T7" fmla="*/ 0 h 10"/>
                <a:gd name="T8" fmla="*/ 0 w 22"/>
                <a:gd name="T9" fmla="*/ 4 h 10"/>
                <a:gd name="T10" fmla="*/ 0 w 22"/>
                <a:gd name="T11" fmla="*/ 4 h 10"/>
                <a:gd name="T12" fmla="*/ 8 w 22"/>
                <a:gd name="T13" fmla="*/ 6 h 10"/>
                <a:gd name="T14" fmla="*/ 14 w 22"/>
                <a:gd name="T15" fmla="*/ 8 h 10"/>
                <a:gd name="T16" fmla="*/ 22 w 22"/>
                <a:gd name="T17" fmla="*/ 10 h 10"/>
                <a:gd name="T18" fmla="*/ 22 w 22"/>
                <a:gd name="T19" fmla="*/ 10 h 10"/>
                <a:gd name="T20" fmla="*/ 22 w 22"/>
                <a:gd name="T21" fmla="*/ 8 h 10"/>
                <a:gd name="T22" fmla="*/ 20 w 22"/>
                <a:gd name="T23" fmla="*/ 4 h 10"/>
                <a:gd name="T24" fmla="*/ 20 w 22"/>
                <a:gd name="T25" fmla="*/ 4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 h="10">
                  <a:moveTo>
                    <a:pt x="20" y="4"/>
                  </a:moveTo>
                  <a:lnTo>
                    <a:pt x="20" y="4"/>
                  </a:lnTo>
                  <a:lnTo>
                    <a:pt x="10" y="2"/>
                  </a:lnTo>
                  <a:lnTo>
                    <a:pt x="2" y="0"/>
                  </a:lnTo>
                  <a:lnTo>
                    <a:pt x="0" y="4"/>
                  </a:lnTo>
                  <a:lnTo>
                    <a:pt x="0" y="4"/>
                  </a:lnTo>
                  <a:lnTo>
                    <a:pt x="8" y="6"/>
                  </a:lnTo>
                  <a:lnTo>
                    <a:pt x="14" y="8"/>
                  </a:lnTo>
                  <a:lnTo>
                    <a:pt x="22" y="10"/>
                  </a:lnTo>
                  <a:lnTo>
                    <a:pt x="22" y="10"/>
                  </a:lnTo>
                  <a:lnTo>
                    <a:pt x="22" y="8"/>
                  </a:lnTo>
                  <a:lnTo>
                    <a:pt x="20" y="4"/>
                  </a:lnTo>
                  <a:lnTo>
                    <a:pt x="20" y="4"/>
                  </a:lnTo>
                  <a:close/>
                </a:path>
              </a:pathLst>
            </a:custGeom>
            <a:solidFill>
              <a:srgbClr val="0049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29" name="Freeform 208"/>
            <p:cNvSpPr>
              <a:spLocks/>
            </p:cNvSpPr>
            <p:nvPr/>
          </p:nvSpPr>
          <p:spPr bwMode="auto">
            <a:xfrm>
              <a:off x="7875588" y="1082675"/>
              <a:ext cx="60325" cy="22225"/>
            </a:xfrm>
            <a:custGeom>
              <a:avLst/>
              <a:gdLst>
                <a:gd name="T0" fmla="*/ 0 w 38"/>
                <a:gd name="T1" fmla="*/ 0 h 14"/>
                <a:gd name="T2" fmla="*/ 2 w 38"/>
                <a:gd name="T3" fmla="*/ 4 h 14"/>
                <a:gd name="T4" fmla="*/ 2 w 38"/>
                <a:gd name="T5" fmla="*/ 4 h 14"/>
                <a:gd name="T6" fmla="*/ 16 w 38"/>
                <a:gd name="T7" fmla="*/ 8 h 14"/>
                <a:gd name="T8" fmla="*/ 38 w 38"/>
                <a:gd name="T9" fmla="*/ 14 h 14"/>
                <a:gd name="T10" fmla="*/ 38 w 38"/>
                <a:gd name="T11" fmla="*/ 8 h 14"/>
                <a:gd name="T12" fmla="*/ 38 w 38"/>
                <a:gd name="T13" fmla="*/ 8 h 14"/>
                <a:gd name="T14" fmla="*/ 18 w 38"/>
                <a:gd name="T15" fmla="*/ 4 h 14"/>
                <a:gd name="T16" fmla="*/ 4 w 38"/>
                <a:gd name="T17" fmla="*/ 0 h 14"/>
                <a:gd name="T18" fmla="*/ 2 w 38"/>
                <a:gd name="T19" fmla="*/ 0 h 14"/>
                <a:gd name="T20" fmla="*/ 0 w 38"/>
                <a:gd name="T21" fmla="*/ 0 h 14"/>
                <a:gd name="T22" fmla="*/ 0 w 38"/>
                <a:gd name="T23"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8" h="14">
                  <a:moveTo>
                    <a:pt x="0" y="0"/>
                  </a:moveTo>
                  <a:lnTo>
                    <a:pt x="2" y="4"/>
                  </a:lnTo>
                  <a:lnTo>
                    <a:pt x="2" y="4"/>
                  </a:lnTo>
                  <a:lnTo>
                    <a:pt x="16" y="8"/>
                  </a:lnTo>
                  <a:lnTo>
                    <a:pt x="38" y="14"/>
                  </a:lnTo>
                  <a:lnTo>
                    <a:pt x="38" y="8"/>
                  </a:lnTo>
                  <a:lnTo>
                    <a:pt x="38" y="8"/>
                  </a:lnTo>
                  <a:lnTo>
                    <a:pt x="18" y="4"/>
                  </a:lnTo>
                  <a:lnTo>
                    <a:pt x="4" y="0"/>
                  </a:lnTo>
                  <a:lnTo>
                    <a:pt x="2" y="0"/>
                  </a:lnTo>
                  <a:lnTo>
                    <a:pt x="0" y="0"/>
                  </a:lnTo>
                  <a:lnTo>
                    <a:pt x="0" y="0"/>
                  </a:lnTo>
                  <a:close/>
                </a:path>
              </a:pathLst>
            </a:custGeom>
            <a:solidFill>
              <a:srgbClr val="0049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30" name="Freeform 209"/>
            <p:cNvSpPr>
              <a:spLocks/>
            </p:cNvSpPr>
            <p:nvPr/>
          </p:nvSpPr>
          <p:spPr bwMode="auto">
            <a:xfrm>
              <a:off x="7897813" y="1006475"/>
              <a:ext cx="177800" cy="66675"/>
            </a:xfrm>
            <a:custGeom>
              <a:avLst/>
              <a:gdLst>
                <a:gd name="T0" fmla="*/ 14 w 112"/>
                <a:gd name="T1" fmla="*/ 6 h 42"/>
                <a:gd name="T2" fmla="*/ 16 w 112"/>
                <a:gd name="T3" fmla="*/ 4 h 42"/>
                <a:gd name="T4" fmla="*/ 16 w 112"/>
                <a:gd name="T5" fmla="*/ 4 h 42"/>
                <a:gd name="T6" fmla="*/ 22 w 112"/>
                <a:gd name="T7" fmla="*/ 6 h 42"/>
                <a:gd name="T8" fmla="*/ 36 w 112"/>
                <a:gd name="T9" fmla="*/ 10 h 42"/>
                <a:gd name="T10" fmla="*/ 36 w 112"/>
                <a:gd name="T11" fmla="*/ 10 h 42"/>
                <a:gd name="T12" fmla="*/ 58 w 112"/>
                <a:gd name="T13" fmla="*/ 16 h 42"/>
                <a:gd name="T14" fmla="*/ 80 w 112"/>
                <a:gd name="T15" fmla="*/ 24 h 42"/>
                <a:gd name="T16" fmla="*/ 80 w 112"/>
                <a:gd name="T17" fmla="*/ 24 h 42"/>
                <a:gd name="T18" fmla="*/ 98 w 112"/>
                <a:gd name="T19" fmla="*/ 30 h 42"/>
                <a:gd name="T20" fmla="*/ 112 w 112"/>
                <a:gd name="T21" fmla="*/ 36 h 42"/>
                <a:gd name="T22" fmla="*/ 112 w 112"/>
                <a:gd name="T23" fmla="*/ 32 h 42"/>
                <a:gd name="T24" fmla="*/ 112 w 112"/>
                <a:gd name="T25" fmla="*/ 32 h 42"/>
                <a:gd name="T26" fmla="*/ 100 w 112"/>
                <a:gd name="T27" fmla="*/ 24 h 42"/>
                <a:gd name="T28" fmla="*/ 86 w 112"/>
                <a:gd name="T29" fmla="*/ 18 h 42"/>
                <a:gd name="T30" fmla="*/ 70 w 112"/>
                <a:gd name="T31" fmla="*/ 14 h 42"/>
                <a:gd name="T32" fmla="*/ 70 w 112"/>
                <a:gd name="T33" fmla="*/ 14 h 42"/>
                <a:gd name="T34" fmla="*/ 40 w 112"/>
                <a:gd name="T35" fmla="*/ 4 h 42"/>
                <a:gd name="T36" fmla="*/ 26 w 112"/>
                <a:gd name="T37" fmla="*/ 2 h 42"/>
                <a:gd name="T38" fmla="*/ 14 w 112"/>
                <a:gd name="T39" fmla="*/ 2 h 42"/>
                <a:gd name="T40" fmla="*/ 8 w 112"/>
                <a:gd name="T41" fmla="*/ 10 h 42"/>
                <a:gd name="T42" fmla="*/ 8 w 112"/>
                <a:gd name="T43" fmla="*/ 10 h 42"/>
                <a:gd name="T44" fmla="*/ 8 w 112"/>
                <a:gd name="T45" fmla="*/ 6 h 42"/>
                <a:gd name="T46" fmla="*/ 10 w 112"/>
                <a:gd name="T47" fmla="*/ 2 h 42"/>
                <a:gd name="T48" fmla="*/ 6 w 112"/>
                <a:gd name="T49" fmla="*/ 0 h 42"/>
                <a:gd name="T50" fmla="*/ 4 w 112"/>
                <a:gd name="T51" fmla="*/ 8 h 42"/>
                <a:gd name="T52" fmla="*/ 8 w 112"/>
                <a:gd name="T53" fmla="*/ 10 h 42"/>
                <a:gd name="T54" fmla="*/ 10 w 112"/>
                <a:gd name="T55" fmla="*/ 12 h 42"/>
                <a:gd name="T56" fmla="*/ 4 w 112"/>
                <a:gd name="T57" fmla="*/ 10 h 42"/>
                <a:gd name="T58" fmla="*/ 0 w 112"/>
                <a:gd name="T59" fmla="*/ 16 h 42"/>
                <a:gd name="T60" fmla="*/ 18 w 112"/>
                <a:gd name="T61" fmla="*/ 22 h 42"/>
                <a:gd name="T62" fmla="*/ 18 w 112"/>
                <a:gd name="T63" fmla="*/ 22 h 42"/>
                <a:gd name="T64" fmla="*/ 10 w 112"/>
                <a:gd name="T65" fmla="*/ 10 h 42"/>
                <a:gd name="T66" fmla="*/ 12 w 112"/>
                <a:gd name="T67" fmla="*/ 8 h 42"/>
                <a:gd name="T68" fmla="*/ 12 w 112"/>
                <a:gd name="T69" fmla="*/ 12 h 42"/>
                <a:gd name="T70" fmla="*/ 112 w 112"/>
                <a:gd name="T71" fmla="*/ 42 h 42"/>
                <a:gd name="T72" fmla="*/ 112 w 112"/>
                <a:gd name="T73" fmla="*/ 38 h 42"/>
                <a:gd name="T74" fmla="*/ 112 w 112"/>
                <a:gd name="T75" fmla="*/ 38 h 42"/>
                <a:gd name="T76" fmla="*/ 68 w 112"/>
                <a:gd name="T77" fmla="*/ 22 h 42"/>
                <a:gd name="T78" fmla="*/ 68 w 112"/>
                <a:gd name="T79" fmla="*/ 22 h 42"/>
                <a:gd name="T80" fmla="*/ 42 w 112"/>
                <a:gd name="T81" fmla="*/ 14 h 42"/>
                <a:gd name="T82" fmla="*/ 14 w 112"/>
                <a:gd name="T83" fmla="*/ 6 h 42"/>
                <a:gd name="T84" fmla="*/ 14 w 112"/>
                <a:gd name="T85" fmla="*/ 6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12" h="42">
                  <a:moveTo>
                    <a:pt x="14" y="6"/>
                  </a:moveTo>
                  <a:lnTo>
                    <a:pt x="16" y="4"/>
                  </a:lnTo>
                  <a:lnTo>
                    <a:pt x="16" y="4"/>
                  </a:lnTo>
                  <a:lnTo>
                    <a:pt x="22" y="6"/>
                  </a:lnTo>
                  <a:lnTo>
                    <a:pt x="36" y="10"/>
                  </a:lnTo>
                  <a:lnTo>
                    <a:pt x="36" y="10"/>
                  </a:lnTo>
                  <a:lnTo>
                    <a:pt x="58" y="16"/>
                  </a:lnTo>
                  <a:lnTo>
                    <a:pt x="80" y="24"/>
                  </a:lnTo>
                  <a:lnTo>
                    <a:pt x="80" y="24"/>
                  </a:lnTo>
                  <a:lnTo>
                    <a:pt x="98" y="30"/>
                  </a:lnTo>
                  <a:lnTo>
                    <a:pt x="112" y="36"/>
                  </a:lnTo>
                  <a:lnTo>
                    <a:pt x="112" y="32"/>
                  </a:lnTo>
                  <a:lnTo>
                    <a:pt x="112" y="32"/>
                  </a:lnTo>
                  <a:lnTo>
                    <a:pt x="100" y="24"/>
                  </a:lnTo>
                  <a:lnTo>
                    <a:pt x="86" y="18"/>
                  </a:lnTo>
                  <a:lnTo>
                    <a:pt x="70" y="14"/>
                  </a:lnTo>
                  <a:lnTo>
                    <a:pt x="70" y="14"/>
                  </a:lnTo>
                  <a:lnTo>
                    <a:pt x="40" y="4"/>
                  </a:lnTo>
                  <a:lnTo>
                    <a:pt x="26" y="2"/>
                  </a:lnTo>
                  <a:lnTo>
                    <a:pt x="14" y="2"/>
                  </a:lnTo>
                  <a:lnTo>
                    <a:pt x="8" y="10"/>
                  </a:lnTo>
                  <a:lnTo>
                    <a:pt x="8" y="10"/>
                  </a:lnTo>
                  <a:lnTo>
                    <a:pt x="8" y="6"/>
                  </a:lnTo>
                  <a:lnTo>
                    <a:pt x="10" y="2"/>
                  </a:lnTo>
                  <a:lnTo>
                    <a:pt x="6" y="0"/>
                  </a:lnTo>
                  <a:lnTo>
                    <a:pt x="4" y="8"/>
                  </a:lnTo>
                  <a:lnTo>
                    <a:pt x="8" y="10"/>
                  </a:lnTo>
                  <a:lnTo>
                    <a:pt x="10" y="12"/>
                  </a:lnTo>
                  <a:lnTo>
                    <a:pt x="4" y="10"/>
                  </a:lnTo>
                  <a:lnTo>
                    <a:pt x="0" y="16"/>
                  </a:lnTo>
                  <a:lnTo>
                    <a:pt x="18" y="22"/>
                  </a:lnTo>
                  <a:lnTo>
                    <a:pt x="18" y="22"/>
                  </a:lnTo>
                  <a:lnTo>
                    <a:pt x="10" y="10"/>
                  </a:lnTo>
                  <a:lnTo>
                    <a:pt x="12" y="8"/>
                  </a:lnTo>
                  <a:lnTo>
                    <a:pt x="12" y="12"/>
                  </a:lnTo>
                  <a:lnTo>
                    <a:pt x="112" y="42"/>
                  </a:lnTo>
                  <a:lnTo>
                    <a:pt x="112" y="38"/>
                  </a:lnTo>
                  <a:lnTo>
                    <a:pt x="112" y="38"/>
                  </a:lnTo>
                  <a:lnTo>
                    <a:pt x="68" y="22"/>
                  </a:lnTo>
                  <a:lnTo>
                    <a:pt x="68" y="22"/>
                  </a:lnTo>
                  <a:lnTo>
                    <a:pt x="42" y="14"/>
                  </a:lnTo>
                  <a:lnTo>
                    <a:pt x="14" y="6"/>
                  </a:lnTo>
                  <a:lnTo>
                    <a:pt x="14" y="6"/>
                  </a:lnTo>
                  <a:close/>
                </a:path>
              </a:pathLst>
            </a:custGeom>
            <a:solidFill>
              <a:srgbClr val="0049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31" name="Freeform 210"/>
            <p:cNvSpPr>
              <a:spLocks/>
            </p:cNvSpPr>
            <p:nvPr/>
          </p:nvSpPr>
          <p:spPr bwMode="auto">
            <a:xfrm>
              <a:off x="8053388" y="1012825"/>
              <a:ext cx="215900" cy="57150"/>
            </a:xfrm>
            <a:custGeom>
              <a:avLst/>
              <a:gdLst>
                <a:gd name="T0" fmla="*/ 72 w 136"/>
                <a:gd name="T1" fmla="*/ 14 h 36"/>
                <a:gd name="T2" fmla="*/ 72 w 136"/>
                <a:gd name="T3" fmla="*/ 14 h 36"/>
                <a:gd name="T4" fmla="*/ 98 w 136"/>
                <a:gd name="T5" fmla="*/ 20 h 36"/>
                <a:gd name="T6" fmla="*/ 118 w 136"/>
                <a:gd name="T7" fmla="*/ 28 h 36"/>
                <a:gd name="T8" fmla="*/ 136 w 136"/>
                <a:gd name="T9" fmla="*/ 36 h 36"/>
                <a:gd name="T10" fmla="*/ 136 w 136"/>
                <a:gd name="T11" fmla="*/ 28 h 36"/>
                <a:gd name="T12" fmla="*/ 136 w 136"/>
                <a:gd name="T13" fmla="*/ 28 h 36"/>
                <a:gd name="T14" fmla="*/ 136 w 136"/>
                <a:gd name="T15" fmla="*/ 26 h 36"/>
                <a:gd name="T16" fmla="*/ 128 w 136"/>
                <a:gd name="T17" fmla="*/ 22 h 36"/>
                <a:gd name="T18" fmla="*/ 116 w 136"/>
                <a:gd name="T19" fmla="*/ 16 h 36"/>
                <a:gd name="T20" fmla="*/ 96 w 136"/>
                <a:gd name="T21" fmla="*/ 10 h 36"/>
                <a:gd name="T22" fmla="*/ 96 w 136"/>
                <a:gd name="T23" fmla="*/ 10 h 36"/>
                <a:gd name="T24" fmla="*/ 68 w 136"/>
                <a:gd name="T25" fmla="*/ 4 h 36"/>
                <a:gd name="T26" fmla="*/ 42 w 136"/>
                <a:gd name="T27" fmla="*/ 0 h 36"/>
                <a:gd name="T28" fmla="*/ 20 w 136"/>
                <a:gd name="T29" fmla="*/ 0 h 36"/>
                <a:gd name="T30" fmla="*/ 0 w 136"/>
                <a:gd name="T31" fmla="*/ 2 h 36"/>
                <a:gd name="T32" fmla="*/ 0 w 136"/>
                <a:gd name="T33" fmla="*/ 2 h 36"/>
                <a:gd name="T34" fmla="*/ 8 w 136"/>
                <a:gd name="T35" fmla="*/ 4 h 36"/>
                <a:gd name="T36" fmla="*/ 24 w 136"/>
                <a:gd name="T37" fmla="*/ 6 h 36"/>
                <a:gd name="T38" fmla="*/ 72 w 136"/>
                <a:gd name="T39" fmla="*/ 14 h 36"/>
                <a:gd name="T40" fmla="*/ 72 w 136"/>
                <a:gd name="T41" fmla="*/ 14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36" h="36">
                  <a:moveTo>
                    <a:pt x="72" y="14"/>
                  </a:moveTo>
                  <a:lnTo>
                    <a:pt x="72" y="14"/>
                  </a:lnTo>
                  <a:lnTo>
                    <a:pt x="98" y="20"/>
                  </a:lnTo>
                  <a:lnTo>
                    <a:pt x="118" y="28"/>
                  </a:lnTo>
                  <a:lnTo>
                    <a:pt x="136" y="36"/>
                  </a:lnTo>
                  <a:lnTo>
                    <a:pt x="136" y="28"/>
                  </a:lnTo>
                  <a:lnTo>
                    <a:pt x="136" y="28"/>
                  </a:lnTo>
                  <a:lnTo>
                    <a:pt x="136" y="26"/>
                  </a:lnTo>
                  <a:lnTo>
                    <a:pt x="128" y="22"/>
                  </a:lnTo>
                  <a:lnTo>
                    <a:pt x="116" y="16"/>
                  </a:lnTo>
                  <a:lnTo>
                    <a:pt x="96" y="10"/>
                  </a:lnTo>
                  <a:lnTo>
                    <a:pt x="96" y="10"/>
                  </a:lnTo>
                  <a:lnTo>
                    <a:pt x="68" y="4"/>
                  </a:lnTo>
                  <a:lnTo>
                    <a:pt x="42" y="0"/>
                  </a:lnTo>
                  <a:lnTo>
                    <a:pt x="20" y="0"/>
                  </a:lnTo>
                  <a:lnTo>
                    <a:pt x="0" y="2"/>
                  </a:lnTo>
                  <a:lnTo>
                    <a:pt x="0" y="2"/>
                  </a:lnTo>
                  <a:lnTo>
                    <a:pt x="8" y="4"/>
                  </a:lnTo>
                  <a:lnTo>
                    <a:pt x="24" y="6"/>
                  </a:lnTo>
                  <a:lnTo>
                    <a:pt x="72" y="14"/>
                  </a:lnTo>
                  <a:lnTo>
                    <a:pt x="72" y="14"/>
                  </a:lnTo>
                  <a:close/>
                </a:path>
              </a:pathLst>
            </a:custGeom>
            <a:solidFill>
              <a:srgbClr val="0049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32" name="Freeform 211"/>
            <p:cNvSpPr>
              <a:spLocks/>
            </p:cNvSpPr>
            <p:nvPr/>
          </p:nvSpPr>
          <p:spPr bwMode="auto">
            <a:xfrm>
              <a:off x="8126413" y="962025"/>
              <a:ext cx="12700" cy="3175"/>
            </a:xfrm>
            <a:custGeom>
              <a:avLst/>
              <a:gdLst>
                <a:gd name="T0" fmla="*/ 8 w 8"/>
                <a:gd name="T1" fmla="*/ 0 h 2"/>
                <a:gd name="T2" fmla="*/ 8 w 8"/>
                <a:gd name="T3" fmla="*/ 0 h 2"/>
                <a:gd name="T4" fmla="*/ 0 w 8"/>
                <a:gd name="T5" fmla="*/ 2 h 2"/>
                <a:gd name="T6" fmla="*/ 6 w 8"/>
                <a:gd name="T7" fmla="*/ 2 h 2"/>
                <a:gd name="T8" fmla="*/ 8 w 8"/>
                <a:gd name="T9" fmla="*/ 0 h 2"/>
                <a:gd name="T10" fmla="*/ 8 w 8"/>
                <a:gd name="T11" fmla="*/ 0 h 2"/>
              </a:gdLst>
              <a:ahLst/>
              <a:cxnLst>
                <a:cxn ang="0">
                  <a:pos x="T0" y="T1"/>
                </a:cxn>
                <a:cxn ang="0">
                  <a:pos x="T2" y="T3"/>
                </a:cxn>
                <a:cxn ang="0">
                  <a:pos x="T4" y="T5"/>
                </a:cxn>
                <a:cxn ang="0">
                  <a:pos x="T6" y="T7"/>
                </a:cxn>
                <a:cxn ang="0">
                  <a:pos x="T8" y="T9"/>
                </a:cxn>
                <a:cxn ang="0">
                  <a:pos x="T10" y="T11"/>
                </a:cxn>
              </a:cxnLst>
              <a:rect l="0" t="0" r="r" b="b"/>
              <a:pathLst>
                <a:path w="8" h="2">
                  <a:moveTo>
                    <a:pt x="8" y="0"/>
                  </a:moveTo>
                  <a:lnTo>
                    <a:pt x="8" y="0"/>
                  </a:lnTo>
                  <a:lnTo>
                    <a:pt x="0" y="2"/>
                  </a:lnTo>
                  <a:lnTo>
                    <a:pt x="6" y="2"/>
                  </a:lnTo>
                  <a:lnTo>
                    <a:pt x="8" y="0"/>
                  </a:lnTo>
                  <a:lnTo>
                    <a:pt x="8" y="0"/>
                  </a:lnTo>
                  <a:close/>
                </a:path>
              </a:pathLst>
            </a:custGeom>
            <a:solidFill>
              <a:srgbClr val="0049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33" name="Freeform 212"/>
            <p:cNvSpPr>
              <a:spLocks/>
            </p:cNvSpPr>
            <p:nvPr/>
          </p:nvSpPr>
          <p:spPr bwMode="auto">
            <a:xfrm>
              <a:off x="8113713" y="971550"/>
              <a:ext cx="22225" cy="6350"/>
            </a:xfrm>
            <a:custGeom>
              <a:avLst/>
              <a:gdLst>
                <a:gd name="T0" fmla="*/ 14 w 14"/>
                <a:gd name="T1" fmla="*/ 0 h 4"/>
                <a:gd name="T2" fmla="*/ 14 w 14"/>
                <a:gd name="T3" fmla="*/ 0 h 4"/>
                <a:gd name="T4" fmla="*/ 6 w 14"/>
                <a:gd name="T5" fmla="*/ 2 h 4"/>
                <a:gd name="T6" fmla="*/ 0 w 14"/>
                <a:gd name="T7" fmla="*/ 2 h 4"/>
                <a:gd name="T8" fmla="*/ 12 w 14"/>
                <a:gd name="T9" fmla="*/ 4 h 4"/>
                <a:gd name="T10" fmla="*/ 14 w 14"/>
                <a:gd name="T11" fmla="*/ 0 h 4"/>
                <a:gd name="T12" fmla="*/ 14 w 14"/>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14" h="4">
                  <a:moveTo>
                    <a:pt x="14" y="0"/>
                  </a:moveTo>
                  <a:lnTo>
                    <a:pt x="14" y="0"/>
                  </a:lnTo>
                  <a:lnTo>
                    <a:pt x="6" y="2"/>
                  </a:lnTo>
                  <a:lnTo>
                    <a:pt x="0" y="2"/>
                  </a:lnTo>
                  <a:lnTo>
                    <a:pt x="12" y="4"/>
                  </a:lnTo>
                  <a:lnTo>
                    <a:pt x="14" y="0"/>
                  </a:lnTo>
                  <a:lnTo>
                    <a:pt x="14" y="0"/>
                  </a:lnTo>
                  <a:close/>
                </a:path>
              </a:pathLst>
            </a:custGeom>
            <a:solidFill>
              <a:srgbClr val="0049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34" name="Freeform 213"/>
            <p:cNvSpPr>
              <a:spLocks/>
            </p:cNvSpPr>
            <p:nvPr/>
          </p:nvSpPr>
          <p:spPr bwMode="auto">
            <a:xfrm>
              <a:off x="8097838" y="987425"/>
              <a:ext cx="31750" cy="6350"/>
            </a:xfrm>
            <a:custGeom>
              <a:avLst/>
              <a:gdLst>
                <a:gd name="T0" fmla="*/ 20 w 20"/>
                <a:gd name="T1" fmla="*/ 0 h 4"/>
                <a:gd name="T2" fmla="*/ 20 w 20"/>
                <a:gd name="T3" fmla="*/ 0 h 4"/>
                <a:gd name="T4" fmla="*/ 14 w 20"/>
                <a:gd name="T5" fmla="*/ 0 h 4"/>
                <a:gd name="T6" fmla="*/ 8 w 20"/>
                <a:gd name="T7" fmla="*/ 0 h 4"/>
                <a:gd name="T8" fmla="*/ 0 w 20"/>
                <a:gd name="T9" fmla="*/ 2 h 4"/>
                <a:gd name="T10" fmla="*/ 16 w 20"/>
                <a:gd name="T11" fmla="*/ 4 h 4"/>
                <a:gd name="T12" fmla="*/ 20 w 20"/>
                <a:gd name="T13" fmla="*/ 0 h 4"/>
                <a:gd name="T14" fmla="*/ 20 w 20"/>
                <a:gd name="T15" fmla="*/ 0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 h="4">
                  <a:moveTo>
                    <a:pt x="20" y="0"/>
                  </a:moveTo>
                  <a:lnTo>
                    <a:pt x="20" y="0"/>
                  </a:lnTo>
                  <a:lnTo>
                    <a:pt x="14" y="0"/>
                  </a:lnTo>
                  <a:lnTo>
                    <a:pt x="8" y="0"/>
                  </a:lnTo>
                  <a:lnTo>
                    <a:pt x="0" y="2"/>
                  </a:lnTo>
                  <a:lnTo>
                    <a:pt x="16" y="4"/>
                  </a:lnTo>
                  <a:lnTo>
                    <a:pt x="20" y="0"/>
                  </a:lnTo>
                  <a:lnTo>
                    <a:pt x="20" y="0"/>
                  </a:lnTo>
                  <a:close/>
                </a:path>
              </a:pathLst>
            </a:custGeom>
            <a:solidFill>
              <a:srgbClr val="0049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35" name="Freeform 214"/>
            <p:cNvSpPr>
              <a:spLocks/>
            </p:cNvSpPr>
            <p:nvPr/>
          </p:nvSpPr>
          <p:spPr bwMode="auto">
            <a:xfrm>
              <a:off x="8177213" y="958850"/>
              <a:ext cx="3175" cy="3175"/>
            </a:xfrm>
            <a:custGeom>
              <a:avLst/>
              <a:gdLst>
                <a:gd name="T0" fmla="*/ 2 w 2"/>
                <a:gd name="T1" fmla="*/ 0 h 2"/>
                <a:gd name="T2" fmla="*/ 0 w 2"/>
                <a:gd name="T3" fmla="*/ 0 h 2"/>
                <a:gd name="T4" fmla="*/ 2 w 2"/>
                <a:gd name="T5" fmla="*/ 2 h 2"/>
                <a:gd name="T6" fmla="*/ 2 w 2"/>
                <a:gd name="T7" fmla="*/ 0 h 2"/>
                <a:gd name="T8" fmla="*/ 2 w 2"/>
                <a:gd name="T9" fmla="*/ 0 h 2"/>
              </a:gdLst>
              <a:ahLst/>
              <a:cxnLst>
                <a:cxn ang="0">
                  <a:pos x="T0" y="T1"/>
                </a:cxn>
                <a:cxn ang="0">
                  <a:pos x="T2" y="T3"/>
                </a:cxn>
                <a:cxn ang="0">
                  <a:pos x="T4" y="T5"/>
                </a:cxn>
                <a:cxn ang="0">
                  <a:pos x="T6" y="T7"/>
                </a:cxn>
                <a:cxn ang="0">
                  <a:pos x="T8" y="T9"/>
                </a:cxn>
              </a:cxnLst>
              <a:rect l="0" t="0" r="r" b="b"/>
              <a:pathLst>
                <a:path w="2" h="2">
                  <a:moveTo>
                    <a:pt x="2" y="0"/>
                  </a:moveTo>
                  <a:lnTo>
                    <a:pt x="0" y="0"/>
                  </a:lnTo>
                  <a:lnTo>
                    <a:pt x="2" y="2"/>
                  </a:lnTo>
                  <a:lnTo>
                    <a:pt x="2" y="0"/>
                  </a:lnTo>
                  <a:lnTo>
                    <a:pt x="2" y="0"/>
                  </a:lnTo>
                  <a:close/>
                </a:path>
              </a:pathLst>
            </a:custGeom>
            <a:solidFill>
              <a:srgbClr val="0049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36" name="Freeform 215"/>
            <p:cNvSpPr>
              <a:spLocks/>
            </p:cNvSpPr>
            <p:nvPr/>
          </p:nvSpPr>
          <p:spPr bwMode="auto">
            <a:xfrm>
              <a:off x="8167688" y="965200"/>
              <a:ext cx="12700" cy="6350"/>
            </a:xfrm>
            <a:custGeom>
              <a:avLst/>
              <a:gdLst>
                <a:gd name="T0" fmla="*/ 8 w 8"/>
                <a:gd name="T1" fmla="*/ 0 h 4"/>
                <a:gd name="T2" fmla="*/ 0 w 8"/>
                <a:gd name="T3" fmla="*/ 2 h 4"/>
                <a:gd name="T4" fmla="*/ 8 w 8"/>
                <a:gd name="T5" fmla="*/ 4 h 4"/>
                <a:gd name="T6" fmla="*/ 8 w 8"/>
                <a:gd name="T7" fmla="*/ 0 h 4"/>
                <a:gd name="T8" fmla="*/ 8 w 8"/>
                <a:gd name="T9" fmla="*/ 0 h 4"/>
              </a:gdLst>
              <a:ahLst/>
              <a:cxnLst>
                <a:cxn ang="0">
                  <a:pos x="T0" y="T1"/>
                </a:cxn>
                <a:cxn ang="0">
                  <a:pos x="T2" y="T3"/>
                </a:cxn>
                <a:cxn ang="0">
                  <a:pos x="T4" y="T5"/>
                </a:cxn>
                <a:cxn ang="0">
                  <a:pos x="T6" y="T7"/>
                </a:cxn>
                <a:cxn ang="0">
                  <a:pos x="T8" y="T9"/>
                </a:cxn>
              </a:cxnLst>
              <a:rect l="0" t="0" r="r" b="b"/>
              <a:pathLst>
                <a:path w="8" h="4">
                  <a:moveTo>
                    <a:pt x="8" y="0"/>
                  </a:moveTo>
                  <a:lnTo>
                    <a:pt x="0" y="2"/>
                  </a:lnTo>
                  <a:lnTo>
                    <a:pt x="8" y="4"/>
                  </a:lnTo>
                  <a:lnTo>
                    <a:pt x="8" y="0"/>
                  </a:lnTo>
                  <a:lnTo>
                    <a:pt x="8" y="0"/>
                  </a:lnTo>
                  <a:close/>
                </a:path>
              </a:pathLst>
            </a:custGeom>
            <a:solidFill>
              <a:srgbClr val="0049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37" name="Freeform 216"/>
            <p:cNvSpPr>
              <a:spLocks/>
            </p:cNvSpPr>
            <p:nvPr/>
          </p:nvSpPr>
          <p:spPr bwMode="auto">
            <a:xfrm>
              <a:off x="8151813" y="977900"/>
              <a:ext cx="25400" cy="9525"/>
            </a:xfrm>
            <a:custGeom>
              <a:avLst/>
              <a:gdLst>
                <a:gd name="T0" fmla="*/ 16 w 16"/>
                <a:gd name="T1" fmla="*/ 0 h 6"/>
                <a:gd name="T2" fmla="*/ 16 w 16"/>
                <a:gd name="T3" fmla="*/ 0 h 6"/>
                <a:gd name="T4" fmla="*/ 0 w 16"/>
                <a:gd name="T5" fmla="*/ 2 h 6"/>
                <a:gd name="T6" fmla="*/ 16 w 16"/>
                <a:gd name="T7" fmla="*/ 6 h 6"/>
                <a:gd name="T8" fmla="*/ 16 w 16"/>
                <a:gd name="T9" fmla="*/ 0 h 6"/>
                <a:gd name="T10" fmla="*/ 16 w 16"/>
                <a:gd name="T11" fmla="*/ 0 h 6"/>
              </a:gdLst>
              <a:ahLst/>
              <a:cxnLst>
                <a:cxn ang="0">
                  <a:pos x="T0" y="T1"/>
                </a:cxn>
                <a:cxn ang="0">
                  <a:pos x="T2" y="T3"/>
                </a:cxn>
                <a:cxn ang="0">
                  <a:pos x="T4" y="T5"/>
                </a:cxn>
                <a:cxn ang="0">
                  <a:pos x="T6" y="T7"/>
                </a:cxn>
                <a:cxn ang="0">
                  <a:pos x="T8" y="T9"/>
                </a:cxn>
                <a:cxn ang="0">
                  <a:pos x="T10" y="T11"/>
                </a:cxn>
              </a:cxnLst>
              <a:rect l="0" t="0" r="r" b="b"/>
              <a:pathLst>
                <a:path w="16" h="6">
                  <a:moveTo>
                    <a:pt x="16" y="0"/>
                  </a:moveTo>
                  <a:lnTo>
                    <a:pt x="16" y="0"/>
                  </a:lnTo>
                  <a:lnTo>
                    <a:pt x="0" y="2"/>
                  </a:lnTo>
                  <a:lnTo>
                    <a:pt x="16" y="6"/>
                  </a:lnTo>
                  <a:lnTo>
                    <a:pt x="16" y="0"/>
                  </a:lnTo>
                  <a:lnTo>
                    <a:pt x="16" y="0"/>
                  </a:lnTo>
                  <a:close/>
                </a:path>
              </a:pathLst>
            </a:custGeom>
            <a:solidFill>
              <a:srgbClr val="0049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38" name="Freeform 217"/>
            <p:cNvSpPr>
              <a:spLocks/>
            </p:cNvSpPr>
            <p:nvPr/>
          </p:nvSpPr>
          <p:spPr bwMode="auto">
            <a:xfrm>
              <a:off x="8132763" y="990600"/>
              <a:ext cx="41275" cy="12700"/>
            </a:xfrm>
            <a:custGeom>
              <a:avLst/>
              <a:gdLst>
                <a:gd name="T0" fmla="*/ 24 w 26"/>
                <a:gd name="T1" fmla="*/ 8 h 8"/>
                <a:gd name="T2" fmla="*/ 26 w 26"/>
                <a:gd name="T3" fmla="*/ 2 h 8"/>
                <a:gd name="T4" fmla="*/ 26 w 26"/>
                <a:gd name="T5" fmla="*/ 2 h 8"/>
                <a:gd name="T6" fmla="*/ 16 w 26"/>
                <a:gd name="T7" fmla="*/ 0 h 8"/>
                <a:gd name="T8" fmla="*/ 8 w 26"/>
                <a:gd name="T9" fmla="*/ 2 h 8"/>
                <a:gd name="T10" fmla="*/ 0 w 26"/>
                <a:gd name="T11" fmla="*/ 4 h 8"/>
                <a:gd name="T12" fmla="*/ 24 w 26"/>
                <a:gd name="T13" fmla="*/ 8 h 8"/>
                <a:gd name="T14" fmla="*/ 24 w 26"/>
                <a:gd name="T15" fmla="*/ 8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 h="8">
                  <a:moveTo>
                    <a:pt x="24" y="8"/>
                  </a:moveTo>
                  <a:lnTo>
                    <a:pt x="26" y="2"/>
                  </a:lnTo>
                  <a:lnTo>
                    <a:pt x="26" y="2"/>
                  </a:lnTo>
                  <a:lnTo>
                    <a:pt x="16" y="0"/>
                  </a:lnTo>
                  <a:lnTo>
                    <a:pt x="8" y="2"/>
                  </a:lnTo>
                  <a:lnTo>
                    <a:pt x="0" y="4"/>
                  </a:lnTo>
                  <a:lnTo>
                    <a:pt x="24" y="8"/>
                  </a:lnTo>
                  <a:lnTo>
                    <a:pt x="24" y="8"/>
                  </a:lnTo>
                  <a:close/>
                </a:path>
              </a:pathLst>
            </a:custGeom>
            <a:solidFill>
              <a:srgbClr val="0049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39" name="Freeform 218"/>
            <p:cNvSpPr>
              <a:spLocks/>
            </p:cNvSpPr>
            <p:nvPr/>
          </p:nvSpPr>
          <p:spPr bwMode="auto">
            <a:xfrm>
              <a:off x="8218488" y="981075"/>
              <a:ext cx="6350" cy="3175"/>
            </a:xfrm>
            <a:custGeom>
              <a:avLst/>
              <a:gdLst>
                <a:gd name="T0" fmla="*/ 4 w 4"/>
                <a:gd name="T1" fmla="*/ 2 h 2"/>
                <a:gd name="T2" fmla="*/ 4 w 4"/>
                <a:gd name="T3" fmla="*/ 2 h 2"/>
                <a:gd name="T4" fmla="*/ 4 w 4"/>
                <a:gd name="T5" fmla="*/ 0 h 2"/>
                <a:gd name="T6" fmla="*/ 0 w 4"/>
                <a:gd name="T7" fmla="*/ 2 h 2"/>
                <a:gd name="T8" fmla="*/ 4 w 4"/>
                <a:gd name="T9" fmla="*/ 2 h 2"/>
                <a:gd name="T10" fmla="*/ 4 w 4"/>
                <a:gd name="T11" fmla="*/ 2 h 2"/>
                <a:gd name="T12" fmla="*/ 4 w 4"/>
                <a:gd name="T13" fmla="*/ 2 h 2"/>
              </a:gdLst>
              <a:ahLst/>
              <a:cxnLst>
                <a:cxn ang="0">
                  <a:pos x="T0" y="T1"/>
                </a:cxn>
                <a:cxn ang="0">
                  <a:pos x="T2" y="T3"/>
                </a:cxn>
                <a:cxn ang="0">
                  <a:pos x="T4" y="T5"/>
                </a:cxn>
                <a:cxn ang="0">
                  <a:pos x="T6" y="T7"/>
                </a:cxn>
                <a:cxn ang="0">
                  <a:pos x="T8" y="T9"/>
                </a:cxn>
                <a:cxn ang="0">
                  <a:pos x="T10" y="T11"/>
                </a:cxn>
                <a:cxn ang="0">
                  <a:pos x="T12" y="T13"/>
                </a:cxn>
              </a:cxnLst>
              <a:rect l="0" t="0" r="r" b="b"/>
              <a:pathLst>
                <a:path w="4" h="2">
                  <a:moveTo>
                    <a:pt x="4" y="2"/>
                  </a:moveTo>
                  <a:lnTo>
                    <a:pt x="4" y="2"/>
                  </a:lnTo>
                  <a:lnTo>
                    <a:pt x="4" y="0"/>
                  </a:lnTo>
                  <a:lnTo>
                    <a:pt x="0" y="2"/>
                  </a:lnTo>
                  <a:lnTo>
                    <a:pt x="4" y="2"/>
                  </a:lnTo>
                  <a:lnTo>
                    <a:pt x="4" y="2"/>
                  </a:lnTo>
                  <a:lnTo>
                    <a:pt x="4" y="2"/>
                  </a:lnTo>
                  <a:close/>
                </a:path>
              </a:pathLst>
            </a:custGeom>
            <a:solidFill>
              <a:srgbClr val="0049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40" name="Freeform 219"/>
            <p:cNvSpPr>
              <a:spLocks/>
            </p:cNvSpPr>
            <p:nvPr/>
          </p:nvSpPr>
          <p:spPr bwMode="auto">
            <a:xfrm>
              <a:off x="8208963" y="993775"/>
              <a:ext cx="12700" cy="3175"/>
            </a:xfrm>
            <a:custGeom>
              <a:avLst/>
              <a:gdLst>
                <a:gd name="T0" fmla="*/ 8 w 8"/>
                <a:gd name="T1" fmla="*/ 0 h 2"/>
                <a:gd name="T2" fmla="*/ 0 w 8"/>
                <a:gd name="T3" fmla="*/ 0 h 2"/>
                <a:gd name="T4" fmla="*/ 8 w 8"/>
                <a:gd name="T5" fmla="*/ 2 h 2"/>
                <a:gd name="T6" fmla="*/ 8 w 8"/>
                <a:gd name="T7" fmla="*/ 0 h 2"/>
                <a:gd name="T8" fmla="*/ 8 w 8"/>
                <a:gd name="T9" fmla="*/ 0 h 2"/>
              </a:gdLst>
              <a:ahLst/>
              <a:cxnLst>
                <a:cxn ang="0">
                  <a:pos x="T0" y="T1"/>
                </a:cxn>
                <a:cxn ang="0">
                  <a:pos x="T2" y="T3"/>
                </a:cxn>
                <a:cxn ang="0">
                  <a:pos x="T4" y="T5"/>
                </a:cxn>
                <a:cxn ang="0">
                  <a:pos x="T6" y="T7"/>
                </a:cxn>
                <a:cxn ang="0">
                  <a:pos x="T8" y="T9"/>
                </a:cxn>
              </a:cxnLst>
              <a:rect l="0" t="0" r="r" b="b"/>
              <a:pathLst>
                <a:path w="8" h="2">
                  <a:moveTo>
                    <a:pt x="8" y="0"/>
                  </a:moveTo>
                  <a:lnTo>
                    <a:pt x="0" y="0"/>
                  </a:lnTo>
                  <a:lnTo>
                    <a:pt x="8" y="2"/>
                  </a:lnTo>
                  <a:lnTo>
                    <a:pt x="8" y="0"/>
                  </a:lnTo>
                  <a:lnTo>
                    <a:pt x="8" y="0"/>
                  </a:lnTo>
                  <a:close/>
                </a:path>
              </a:pathLst>
            </a:custGeom>
            <a:solidFill>
              <a:srgbClr val="0049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41" name="Freeform 220"/>
            <p:cNvSpPr>
              <a:spLocks/>
            </p:cNvSpPr>
            <p:nvPr/>
          </p:nvSpPr>
          <p:spPr bwMode="auto">
            <a:xfrm>
              <a:off x="8186738" y="1003300"/>
              <a:ext cx="82550" cy="31750"/>
            </a:xfrm>
            <a:custGeom>
              <a:avLst/>
              <a:gdLst>
                <a:gd name="T0" fmla="*/ 52 w 52"/>
                <a:gd name="T1" fmla="*/ 10 h 20"/>
                <a:gd name="T2" fmla="*/ 42 w 52"/>
                <a:gd name="T3" fmla="*/ 4 h 20"/>
                <a:gd name="T4" fmla="*/ 22 w 52"/>
                <a:gd name="T5" fmla="*/ 6 h 20"/>
                <a:gd name="T6" fmla="*/ 18 w 52"/>
                <a:gd name="T7" fmla="*/ 6 h 20"/>
                <a:gd name="T8" fmla="*/ 22 w 52"/>
                <a:gd name="T9" fmla="*/ 0 h 20"/>
                <a:gd name="T10" fmla="*/ 22 w 52"/>
                <a:gd name="T11" fmla="*/ 0 h 20"/>
                <a:gd name="T12" fmla="*/ 0 w 52"/>
                <a:gd name="T13" fmla="*/ 2 h 20"/>
                <a:gd name="T14" fmla="*/ 0 w 52"/>
                <a:gd name="T15" fmla="*/ 2 h 20"/>
                <a:gd name="T16" fmla="*/ 14 w 52"/>
                <a:gd name="T17" fmla="*/ 6 h 20"/>
                <a:gd name="T18" fmla="*/ 30 w 52"/>
                <a:gd name="T19" fmla="*/ 12 h 20"/>
                <a:gd name="T20" fmla="*/ 52 w 52"/>
                <a:gd name="T21" fmla="*/ 20 h 20"/>
                <a:gd name="T22" fmla="*/ 52 w 52"/>
                <a:gd name="T23" fmla="*/ 10 h 20"/>
                <a:gd name="T24" fmla="*/ 52 w 52"/>
                <a:gd name="T25" fmla="*/ 1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2" h="20">
                  <a:moveTo>
                    <a:pt x="52" y="10"/>
                  </a:moveTo>
                  <a:lnTo>
                    <a:pt x="42" y="4"/>
                  </a:lnTo>
                  <a:lnTo>
                    <a:pt x="22" y="6"/>
                  </a:lnTo>
                  <a:lnTo>
                    <a:pt x="18" y="6"/>
                  </a:lnTo>
                  <a:lnTo>
                    <a:pt x="22" y="0"/>
                  </a:lnTo>
                  <a:lnTo>
                    <a:pt x="22" y="0"/>
                  </a:lnTo>
                  <a:lnTo>
                    <a:pt x="0" y="2"/>
                  </a:lnTo>
                  <a:lnTo>
                    <a:pt x="0" y="2"/>
                  </a:lnTo>
                  <a:lnTo>
                    <a:pt x="14" y="6"/>
                  </a:lnTo>
                  <a:lnTo>
                    <a:pt x="30" y="12"/>
                  </a:lnTo>
                  <a:lnTo>
                    <a:pt x="52" y="20"/>
                  </a:lnTo>
                  <a:lnTo>
                    <a:pt x="52" y="10"/>
                  </a:lnTo>
                  <a:lnTo>
                    <a:pt x="52" y="10"/>
                  </a:lnTo>
                  <a:close/>
                </a:path>
              </a:pathLst>
            </a:custGeom>
            <a:solidFill>
              <a:srgbClr val="0049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42" name="Freeform 221"/>
            <p:cNvSpPr>
              <a:spLocks/>
            </p:cNvSpPr>
            <p:nvPr/>
          </p:nvSpPr>
          <p:spPr bwMode="auto">
            <a:xfrm>
              <a:off x="8234363" y="1000125"/>
              <a:ext cx="34925" cy="15875"/>
            </a:xfrm>
            <a:custGeom>
              <a:avLst/>
              <a:gdLst>
                <a:gd name="T0" fmla="*/ 20 w 22"/>
                <a:gd name="T1" fmla="*/ 2 h 10"/>
                <a:gd name="T2" fmla="*/ 18 w 22"/>
                <a:gd name="T3" fmla="*/ 0 h 10"/>
                <a:gd name="T4" fmla="*/ 0 w 22"/>
                <a:gd name="T5" fmla="*/ 2 h 10"/>
                <a:gd name="T6" fmla="*/ 22 w 22"/>
                <a:gd name="T7" fmla="*/ 10 h 10"/>
                <a:gd name="T8" fmla="*/ 20 w 22"/>
                <a:gd name="T9" fmla="*/ 2 h 10"/>
                <a:gd name="T10" fmla="*/ 20 w 22"/>
                <a:gd name="T11" fmla="*/ 2 h 10"/>
              </a:gdLst>
              <a:ahLst/>
              <a:cxnLst>
                <a:cxn ang="0">
                  <a:pos x="T0" y="T1"/>
                </a:cxn>
                <a:cxn ang="0">
                  <a:pos x="T2" y="T3"/>
                </a:cxn>
                <a:cxn ang="0">
                  <a:pos x="T4" y="T5"/>
                </a:cxn>
                <a:cxn ang="0">
                  <a:pos x="T6" y="T7"/>
                </a:cxn>
                <a:cxn ang="0">
                  <a:pos x="T8" y="T9"/>
                </a:cxn>
                <a:cxn ang="0">
                  <a:pos x="T10" y="T11"/>
                </a:cxn>
              </a:cxnLst>
              <a:rect l="0" t="0" r="r" b="b"/>
              <a:pathLst>
                <a:path w="22" h="10">
                  <a:moveTo>
                    <a:pt x="20" y="2"/>
                  </a:moveTo>
                  <a:lnTo>
                    <a:pt x="18" y="0"/>
                  </a:lnTo>
                  <a:lnTo>
                    <a:pt x="0" y="2"/>
                  </a:lnTo>
                  <a:lnTo>
                    <a:pt x="22" y="10"/>
                  </a:lnTo>
                  <a:lnTo>
                    <a:pt x="20" y="2"/>
                  </a:lnTo>
                  <a:lnTo>
                    <a:pt x="20" y="2"/>
                  </a:lnTo>
                  <a:close/>
                </a:path>
              </a:pathLst>
            </a:custGeom>
            <a:solidFill>
              <a:srgbClr val="0049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43" name="Freeform 222"/>
            <p:cNvSpPr>
              <a:spLocks/>
            </p:cNvSpPr>
            <p:nvPr/>
          </p:nvSpPr>
          <p:spPr bwMode="auto">
            <a:xfrm>
              <a:off x="8078788" y="996950"/>
              <a:ext cx="193675" cy="53975"/>
            </a:xfrm>
            <a:custGeom>
              <a:avLst/>
              <a:gdLst>
                <a:gd name="T0" fmla="*/ 120 w 122"/>
                <a:gd name="T1" fmla="*/ 26 h 34"/>
                <a:gd name="T2" fmla="*/ 120 w 122"/>
                <a:gd name="T3" fmla="*/ 26 h 34"/>
                <a:gd name="T4" fmla="*/ 110 w 122"/>
                <a:gd name="T5" fmla="*/ 22 h 34"/>
                <a:gd name="T6" fmla="*/ 98 w 122"/>
                <a:gd name="T7" fmla="*/ 18 h 34"/>
                <a:gd name="T8" fmla="*/ 98 w 122"/>
                <a:gd name="T9" fmla="*/ 18 h 34"/>
                <a:gd name="T10" fmla="*/ 88 w 122"/>
                <a:gd name="T11" fmla="*/ 16 h 34"/>
                <a:gd name="T12" fmla="*/ 84 w 122"/>
                <a:gd name="T13" fmla="*/ 16 h 34"/>
                <a:gd name="T14" fmla="*/ 84 w 122"/>
                <a:gd name="T15" fmla="*/ 14 h 34"/>
                <a:gd name="T16" fmla="*/ 84 w 122"/>
                <a:gd name="T17" fmla="*/ 12 h 34"/>
                <a:gd name="T18" fmla="*/ 74 w 122"/>
                <a:gd name="T19" fmla="*/ 10 h 34"/>
                <a:gd name="T20" fmla="*/ 56 w 122"/>
                <a:gd name="T21" fmla="*/ 10 h 34"/>
                <a:gd name="T22" fmla="*/ 56 w 122"/>
                <a:gd name="T23" fmla="*/ 6 h 34"/>
                <a:gd name="T24" fmla="*/ 56 w 122"/>
                <a:gd name="T25" fmla="*/ 6 h 34"/>
                <a:gd name="T26" fmla="*/ 54 w 122"/>
                <a:gd name="T27" fmla="*/ 6 h 34"/>
                <a:gd name="T28" fmla="*/ 44 w 122"/>
                <a:gd name="T29" fmla="*/ 4 h 34"/>
                <a:gd name="T30" fmla="*/ 44 w 122"/>
                <a:gd name="T31" fmla="*/ 4 h 34"/>
                <a:gd name="T32" fmla="*/ 34 w 122"/>
                <a:gd name="T33" fmla="*/ 4 h 34"/>
                <a:gd name="T34" fmla="*/ 30 w 122"/>
                <a:gd name="T35" fmla="*/ 2 h 34"/>
                <a:gd name="T36" fmla="*/ 28 w 122"/>
                <a:gd name="T37" fmla="*/ 0 h 34"/>
                <a:gd name="T38" fmla="*/ 28 w 122"/>
                <a:gd name="T39" fmla="*/ 0 h 34"/>
                <a:gd name="T40" fmla="*/ 20 w 122"/>
                <a:gd name="T41" fmla="*/ 0 h 34"/>
                <a:gd name="T42" fmla="*/ 12 w 122"/>
                <a:gd name="T43" fmla="*/ 2 h 34"/>
                <a:gd name="T44" fmla="*/ 0 w 122"/>
                <a:gd name="T45" fmla="*/ 4 h 34"/>
                <a:gd name="T46" fmla="*/ 0 w 122"/>
                <a:gd name="T47" fmla="*/ 4 h 34"/>
                <a:gd name="T48" fmla="*/ 30 w 122"/>
                <a:gd name="T49" fmla="*/ 8 h 34"/>
                <a:gd name="T50" fmla="*/ 64 w 122"/>
                <a:gd name="T51" fmla="*/ 14 h 34"/>
                <a:gd name="T52" fmla="*/ 96 w 122"/>
                <a:gd name="T53" fmla="*/ 22 h 34"/>
                <a:gd name="T54" fmla="*/ 110 w 122"/>
                <a:gd name="T55" fmla="*/ 28 h 34"/>
                <a:gd name="T56" fmla="*/ 120 w 122"/>
                <a:gd name="T57" fmla="*/ 34 h 34"/>
                <a:gd name="T58" fmla="*/ 120 w 122"/>
                <a:gd name="T59" fmla="*/ 34 h 34"/>
                <a:gd name="T60" fmla="*/ 122 w 122"/>
                <a:gd name="T61" fmla="*/ 32 h 34"/>
                <a:gd name="T62" fmla="*/ 122 w 122"/>
                <a:gd name="T63" fmla="*/ 28 h 34"/>
                <a:gd name="T64" fmla="*/ 120 w 122"/>
                <a:gd name="T65" fmla="*/ 26 h 34"/>
                <a:gd name="T66" fmla="*/ 120 w 122"/>
                <a:gd name="T67" fmla="*/ 26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22" h="34">
                  <a:moveTo>
                    <a:pt x="120" y="26"/>
                  </a:moveTo>
                  <a:lnTo>
                    <a:pt x="120" y="26"/>
                  </a:lnTo>
                  <a:lnTo>
                    <a:pt x="110" y="22"/>
                  </a:lnTo>
                  <a:lnTo>
                    <a:pt x="98" y="18"/>
                  </a:lnTo>
                  <a:lnTo>
                    <a:pt x="98" y="18"/>
                  </a:lnTo>
                  <a:lnTo>
                    <a:pt x="88" y="16"/>
                  </a:lnTo>
                  <a:lnTo>
                    <a:pt x="84" y="16"/>
                  </a:lnTo>
                  <a:lnTo>
                    <a:pt x="84" y="14"/>
                  </a:lnTo>
                  <a:lnTo>
                    <a:pt x="84" y="12"/>
                  </a:lnTo>
                  <a:lnTo>
                    <a:pt x="74" y="10"/>
                  </a:lnTo>
                  <a:lnTo>
                    <a:pt x="56" y="10"/>
                  </a:lnTo>
                  <a:lnTo>
                    <a:pt x="56" y="6"/>
                  </a:lnTo>
                  <a:lnTo>
                    <a:pt x="56" y="6"/>
                  </a:lnTo>
                  <a:lnTo>
                    <a:pt x="54" y="6"/>
                  </a:lnTo>
                  <a:lnTo>
                    <a:pt x="44" y="4"/>
                  </a:lnTo>
                  <a:lnTo>
                    <a:pt x="44" y="4"/>
                  </a:lnTo>
                  <a:lnTo>
                    <a:pt x="34" y="4"/>
                  </a:lnTo>
                  <a:lnTo>
                    <a:pt x="30" y="2"/>
                  </a:lnTo>
                  <a:lnTo>
                    <a:pt x="28" y="0"/>
                  </a:lnTo>
                  <a:lnTo>
                    <a:pt x="28" y="0"/>
                  </a:lnTo>
                  <a:lnTo>
                    <a:pt x="20" y="0"/>
                  </a:lnTo>
                  <a:lnTo>
                    <a:pt x="12" y="2"/>
                  </a:lnTo>
                  <a:lnTo>
                    <a:pt x="0" y="4"/>
                  </a:lnTo>
                  <a:lnTo>
                    <a:pt x="0" y="4"/>
                  </a:lnTo>
                  <a:lnTo>
                    <a:pt x="30" y="8"/>
                  </a:lnTo>
                  <a:lnTo>
                    <a:pt x="64" y="14"/>
                  </a:lnTo>
                  <a:lnTo>
                    <a:pt x="96" y="22"/>
                  </a:lnTo>
                  <a:lnTo>
                    <a:pt x="110" y="28"/>
                  </a:lnTo>
                  <a:lnTo>
                    <a:pt x="120" y="34"/>
                  </a:lnTo>
                  <a:lnTo>
                    <a:pt x="120" y="34"/>
                  </a:lnTo>
                  <a:lnTo>
                    <a:pt x="122" y="32"/>
                  </a:lnTo>
                  <a:lnTo>
                    <a:pt x="122" y="28"/>
                  </a:lnTo>
                  <a:lnTo>
                    <a:pt x="120" y="26"/>
                  </a:lnTo>
                  <a:lnTo>
                    <a:pt x="120" y="26"/>
                  </a:lnTo>
                  <a:close/>
                </a:path>
              </a:pathLst>
            </a:custGeom>
            <a:solidFill>
              <a:srgbClr val="0049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44" name="Freeform 223"/>
            <p:cNvSpPr>
              <a:spLocks/>
            </p:cNvSpPr>
            <p:nvPr/>
          </p:nvSpPr>
          <p:spPr bwMode="auto">
            <a:xfrm>
              <a:off x="8075613" y="1041400"/>
              <a:ext cx="190500" cy="63500"/>
            </a:xfrm>
            <a:custGeom>
              <a:avLst/>
              <a:gdLst>
                <a:gd name="T0" fmla="*/ 40 w 120"/>
                <a:gd name="T1" fmla="*/ 18 h 40"/>
                <a:gd name="T2" fmla="*/ 40 w 120"/>
                <a:gd name="T3" fmla="*/ 18 h 40"/>
                <a:gd name="T4" fmla="*/ 54 w 120"/>
                <a:gd name="T5" fmla="*/ 20 h 40"/>
                <a:gd name="T6" fmla="*/ 80 w 120"/>
                <a:gd name="T7" fmla="*/ 28 h 40"/>
                <a:gd name="T8" fmla="*/ 118 w 120"/>
                <a:gd name="T9" fmla="*/ 40 h 40"/>
                <a:gd name="T10" fmla="*/ 120 w 120"/>
                <a:gd name="T11" fmla="*/ 32 h 40"/>
                <a:gd name="T12" fmla="*/ 120 w 120"/>
                <a:gd name="T13" fmla="*/ 32 h 40"/>
                <a:gd name="T14" fmla="*/ 64 w 120"/>
                <a:gd name="T15" fmla="*/ 18 h 40"/>
                <a:gd name="T16" fmla="*/ 0 w 120"/>
                <a:gd name="T17" fmla="*/ 0 h 40"/>
                <a:gd name="T18" fmla="*/ 2 w 120"/>
                <a:gd name="T19" fmla="*/ 2 h 40"/>
                <a:gd name="T20" fmla="*/ 22 w 120"/>
                <a:gd name="T21" fmla="*/ 14 h 40"/>
                <a:gd name="T22" fmla="*/ 22 w 120"/>
                <a:gd name="T23" fmla="*/ 14 h 40"/>
                <a:gd name="T24" fmla="*/ 30 w 120"/>
                <a:gd name="T25" fmla="*/ 14 h 40"/>
                <a:gd name="T26" fmla="*/ 40 w 120"/>
                <a:gd name="T27" fmla="*/ 18 h 40"/>
                <a:gd name="T28" fmla="*/ 40 w 120"/>
                <a:gd name="T29" fmla="*/ 18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0" h="40">
                  <a:moveTo>
                    <a:pt x="40" y="18"/>
                  </a:moveTo>
                  <a:lnTo>
                    <a:pt x="40" y="18"/>
                  </a:lnTo>
                  <a:lnTo>
                    <a:pt x="54" y="20"/>
                  </a:lnTo>
                  <a:lnTo>
                    <a:pt x="80" y="28"/>
                  </a:lnTo>
                  <a:lnTo>
                    <a:pt x="118" y="40"/>
                  </a:lnTo>
                  <a:lnTo>
                    <a:pt x="120" y="32"/>
                  </a:lnTo>
                  <a:lnTo>
                    <a:pt x="120" y="32"/>
                  </a:lnTo>
                  <a:lnTo>
                    <a:pt x="64" y="18"/>
                  </a:lnTo>
                  <a:lnTo>
                    <a:pt x="0" y="0"/>
                  </a:lnTo>
                  <a:lnTo>
                    <a:pt x="2" y="2"/>
                  </a:lnTo>
                  <a:lnTo>
                    <a:pt x="22" y="14"/>
                  </a:lnTo>
                  <a:lnTo>
                    <a:pt x="22" y="14"/>
                  </a:lnTo>
                  <a:lnTo>
                    <a:pt x="30" y="14"/>
                  </a:lnTo>
                  <a:lnTo>
                    <a:pt x="40" y="18"/>
                  </a:lnTo>
                  <a:lnTo>
                    <a:pt x="40" y="18"/>
                  </a:lnTo>
                  <a:close/>
                </a:path>
              </a:pathLst>
            </a:custGeom>
            <a:solidFill>
              <a:srgbClr val="0049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45" name="Freeform 224"/>
            <p:cNvSpPr>
              <a:spLocks/>
            </p:cNvSpPr>
            <p:nvPr/>
          </p:nvSpPr>
          <p:spPr bwMode="auto">
            <a:xfrm>
              <a:off x="8247063" y="990600"/>
              <a:ext cx="47625" cy="22225"/>
            </a:xfrm>
            <a:custGeom>
              <a:avLst/>
              <a:gdLst>
                <a:gd name="T0" fmla="*/ 28 w 30"/>
                <a:gd name="T1" fmla="*/ 6 h 14"/>
                <a:gd name="T2" fmla="*/ 12 w 30"/>
                <a:gd name="T3" fmla="*/ 0 h 14"/>
                <a:gd name="T4" fmla="*/ 0 w 30"/>
                <a:gd name="T5" fmla="*/ 2 h 14"/>
                <a:gd name="T6" fmla="*/ 0 w 30"/>
                <a:gd name="T7" fmla="*/ 2 h 14"/>
                <a:gd name="T8" fmla="*/ 8 w 30"/>
                <a:gd name="T9" fmla="*/ 4 h 14"/>
                <a:gd name="T10" fmla="*/ 18 w 30"/>
                <a:gd name="T11" fmla="*/ 8 h 14"/>
                <a:gd name="T12" fmla="*/ 30 w 30"/>
                <a:gd name="T13" fmla="*/ 14 h 14"/>
                <a:gd name="T14" fmla="*/ 28 w 30"/>
                <a:gd name="T15" fmla="*/ 6 h 14"/>
                <a:gd name="T16" fmla="*/ 28 w 30"/>
                <a:gd name="T17" fmla="*/ 6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 h="14">
                  <a:moveTo>
                    <a:pt x="28" y="6"/>
                  </a:moveTo>
                  <a:lnTo>
                    <a:pt x="12" y="0"/>
                  </a:lnTo>
                  <a:lnTo>
                    <a:pt x="0" y="2"/>
                  </a:lnTo>
                  <a:lnTo>
                    <a:pt x="0" y="2"/>
                  </a:lnTo>
                  <a:lnTo>
                    <a:pt x="8" y="4"/>
                  </a:lnTo>
                  <a:lnTo>
                    <a:pt x="18" y="8"/>
                  </a:lnTo>
                  <a:lnTo>
                    <a:pt x="30" y="14"/>
                  </a:lnTo>
                  <a:lnTo>
                    <a:pt x="28" y="6"/>
                  </a:lnTo>
                  <a:lnTo>
                    <a:pt x="28" y="6"/>
                  </a:lnTo>
                  <a:close/>
                </a:path>
              </a:pathLst>
            </a:custGeom>
            <a:solidFill>
              <a:srgbClr val="0049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46" name="Freeform 225"/>
            <p:cNvSpPr>
              <a:spLocks/>
            </p:cNvSpPr>
            <p:nvPr/>
          </p:nvSpPr>
          <p:spPr bwMode="auto">
            <a:xfrm>
              <a:off x="7983538" y="1044575"/>
              <a:ext cx="92075" cy="41275"/>
            </a:xfrm>
            <a:custGeom>
              <a:avLst/>
              <a:gdLst>
                <a:gd name="T0" fmla="*/ 0 w 58"/>
                <a:gd name="T1" fmla="*/ 0 h 26"/>
                <a:gd name="T2" fmla="*/ 0 w 58"/>
                <a:gd name="T3" fmla="*/ 0 h 26"/>
                <a:gd name="T4" fmla="*/ 8 w 58"/>
                <a:gd name="T5" fmla="*/ 10 h 26"/>
                <a:gd name="T6" fmla="*/ 8 w 58"/>
                <a:gd name="T7" fmla="*/ 10 h 26"/>
                <a:gd name="T8" fmla="*/ 32 w 58"/>
                <a:gd name="T9" fmla="*/ 16 h 26"/>
                <a:gd name="T10" fmla="*/ 58 w 58"/>
                <a:gd name="T11" fmla="*/ 26 h 26"/>
                <a:gd name="T12" fmla="*/ 58 w 58"/>
                <a:gd name="T13" fmla="*/ 20 h 26"/>
                <a:gd name="T14" fmla="*/ 58 w 58"/>
                <a:gd name="T15" fmla="*/ 20 h 26"/>
                <a:gd name="T16" fmla="*/ 32 w 58"/>
                <a:gd name="T17" fmla="*/ 10 h 26"/>
                <a:gd name="T18" fmla="*/ 0 w 58"/>
                <a:gd name="T19" fmla="*/ 0 h 26"/>
                <a:gd name="T20" fmla="*/ 0 w 58"/>
                <a:gd name="T21" fmla="*/ 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 h="26">
                  <a:moveTo>
                    <a:pt x="0" y="0"/>
                  </a:moveTo>
                  <a:lnTo>
                    <a:pt x="0" y="0"/>
                  </a:lnTo>
                  <a:lnTo>
                    <a:pt x="8" y="10"/>
                  </a:lnTo>
                  <a:lnTo>
                    <a:pt x="8" y="10"/>
                  </a:lnTo>
                  <a:lnTo>
                    <a:pt x="32" y="16"/>
                  </a:lnTo>
                  <a:lnTo>
                    <a:pt x="58" y="26"/>
                  </a:lnTo>
                  <a:lnTo>
                    <a:pt x="58" y="20"/>
                  </a:lnTo>
                  <a:lnTo>
                    <a:pt x="58" y="20"/>
                  </a:lnTo>
                  <a:lnTo>
                    <a:pt x="32" y="10"/>
                  </a:lnTo>
                  <a:lnTo>
                    <a:pt x="0" y="0"/>
                  </a:lnTo>
                  <a:lnTo>
                    <a:pt x="0" y="0"/>
                  </a:lnTo>
                  <a:close/>
                </a:path>
              </a:pathLst>
            </a:custGeom>
            <a:solidFill>
              <a:srgbClr val="0049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47" name="Freeform 226"/>
            <p:cNvSpPr>
              <a:spLocks/>
            </p:cNvSpPr>
            <p:nvPr/>
          </p:nvSpPr>
          <p:spPr bwMode="auto">
            <a:xfrm>
              <a:off x="7989888" y="1076325"/>
              <a:ext cx="12700" cy="3175"/>
            </a:xfrm>
            <a:custGeom>
              <a:avLst/>
              <a:gdLst>
                <a:gd name="T0" fmla="*/ 6 w 8"/>
                <a:gd name="T1" fmla="*/ 0 h 2"/>
                <a:gd name="T2" fmla="*/ 0 w 8"/>
                <a:gd name="T3" fmla="*/ 0 h 2"/>
                <a:gd name="T4" fmla="*/ 0 w 8"/>
                <a:gd name="T5" fmla="*/ 0 h 2"/>
                <a:gd name="T6" fmla="*/ 8 w 8"/>
                <a:gd name="T7" fmla="*/ 2 h 2"/>
                <a:gd name="T8" fmla="*/ 6 w 8"/>
                <a:gd name="T9" fmla="*/ 0 h 2"/>
                <a:gd name="T10" fmla="*/ 6 w 8"/>
                <a:gd name="T11" fmla="*/ 0 h 2"/>
              </a:gdLst>
              <a:ahLst/>
              <a:cxnLst>
                <a:cxn ang="0">
                  <a:pos x="T0" y="T1"/>
                </a:cxn>
                <a:cxn ang="0">
                  <a:pos x="T2" y="T3"/>
                </a:cxn>
                <a:cxn ang="0">
                  <a:pos x="T4" y="T5"/>
                </a:cxn>
                <a:cxn ang="0">
                  <a:pos x="T6" y="T7"/>
                </a:cxn>
                <a:cxn ang="0">
                  <a:pos x="T8" y="T9"/>
                </a:cxn>
                <a:cxn ang="0">
                  <a:pos x="T10" y="T11"/>
                </a:cxn>
              </a:cxnLst>
              <a:rect l="0" t="0" r="r" b="b"/>
              <a:pathLst>
                <a:path w="8" h="2">
                  <a:moveTo>
                    <a:pt x="6" y="0"/>
                  </a:moveTo>
                  <a:lnTo>
                    <a:pt x="0" y="0"/>
                  </a:lnTo>
                  <a:lnTo>
                    <a:pt x="0" y="0"/>
                  </a:lnTo>
                  <a:lnTo>
                    <a:pt x="8" y="2"/>
                  </a:lnTo>
                  <a:lnTo>
                    <a:pt x="6" y="0"/>
                  </a:lnTo>
                  <a:lnTo>
                    <a:pt x="6" y="0"/>
                  </a:lnTo>
                  <a:close/>
                </a:path>
              </a:pathLst>
            </a:custGeom>
            <a:solidFill>
              <a:srgbClr val="0049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48" name="Freeform 227"/>
            <p:cNvSpPr>
              <a:spLocks/>
            </p:cNvSpPr>
            <p:nvPr/>
          </p:nvSpPr>
          <p:spPr bwMode="auto">
            <a:xfrm>
              <a:off x="8024813" y="1085850"/>
              <a:ext cx="25400" cy="6350"/>
            </a:xfrm>
            <a:custGeom>
              <a:avLst/>
              <a:gdLst>
                <a:gd name="T0" fmla="*/ 16 w 16"/>
                <a:gd name="T1" fmla="*/ 0 h 4"/>
                <a:gd name="T2" fmla="*/ 16 w 16"/>
                <a:gd name="T3" fmla="*/ 0 h 4"/>
                <a:gd name="T4" fmla="*/ 8 w 16"/>
                <a:gd name="T5" fmla="*/ 0 h 4"/>
                <a:gd name="T6" fmla="*/ 0 w 16"/>
                <a:gd name="T7" fmla="*/ 0 h 4"/>
                <a:gd name="T8" fmla="*/ 14 w 16"/>
                <a:gd name="T9" fmla="*/ 4 h 4"/>
                <a:gd name="T10" fmla="*/ 16 w 16"/>
                <a:gd name="T11" fmla="*/ 0 h 4"/>
                <a:gd name="T12" fmla="*/ 16 w 16"/>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16" h="4">
                  <a:moveTo>
                    <a:pt x="16" y="0"/>
                  </a:moveTo>
                  <a:lnTo>
                    <a:pt x="16" y="0"/>
                  </a:lnTo>
                  <a:lnTo>
                    <a:pt x="8" y="0"/>
                  </a:lnTo>
                  <a:lnTo>
                    <a:pt x="0" y="0"/>
                  </a:lnTo>
                  <a:lnTo>
                    <a:pt x="14" y="4"/>
                  </a:lnTo>
                  <a:lnTo>
                    <a:pt x="16" y="0"/>
                  </a:lnTo>
                  <a:lnTo>
                    <a:pt x="16" y="0"/>
                  </a:lnTo>
                  <a:close/>
                </a:path>
              </a:pathLst>
            </a:custGeom>
            <a:solidFill>
              <a:srgbClr val="0049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49" name="Freeform 228"/>
            <p:cNvSpPr>
              <a:spLocks/>
            </p:cNvSpPr>
            <p:nvPr/>
          </p:nvSpPr>
          <p:spPr bwMode="auto">
            <a:xfrm>
              <a:off x="8056563" y="1089025"/>
              <a:ext cx="19050" cy="12700"/>
            </a:xfrm>
            <a:custGeom>
              <a:avLst/>
              <a:gdLst>
                <a:gd name="T0" fmla="*/ 0 w 12"/>
                <a:gd name="T1" fmla="*/ 2 h 8"/>
                <a:gd name="T2" fmla="*/ 12 w 12"/>
                <a:gd name="T3" fmla="*/ 8 h 8"/>
                <a:gd name="T4" fmla="*/ 12 w 12"/>
                <a:gd name="T5" fmla="*/ 0 h 8"/>
                <a:gd name="T6" fmla="*/ 0 w 12"/>
                <a:gd name="T7" fmla="*/ 2 h 8"/>
                <a:gd name="T8" fmla="*/ 0 w 12"/>
                <a:gd name="T9" fmla="*/ 2 h 8"/>
                <a:gd name="T10" fmla="*/ 0 w 12"/>
                <a:gd name="T11" fmla="*/ 2 h 8"/>
              </a:gdLst>
              <a:ahLst/>
              <a:cxnLst>
                <a:cxn ang="0">
                  <a:pos x="T0" y="T1"/>
                </a:cxn>
                <a:cxn ang="0">
                  <a:pos x="T2" y="T3"/>
                </a:cxn>
                <a:cxn ang="0">
                  <a:pos x="T4" y="T5"/>
                </a:cxn>
                <a:cxn ang="0">
                  <a:pos x="T6" y="T7"/>
                </a:cxn>
                <a:cxn ang="0">
                  <a:pos x="T8" y="T9"/>
                </a:cxn>
                <a:cxn ang="0">
                  <a:pos x="T10" y="T11"/>
                </a:cxn>
              </a:cxnLst>
              <a:rect l="0" t="0" r="r" b="b"/>
              <a:pathLst>
                <a:path w="12" h="8">
                  <a:moveTo>
                    <a:pt x="0" y="2"/>
                  </a:moveTo>
                  <a:lnTo>
                    <a:pt x="12" y="8"/>
                  </a:lnTo>
                  <a:lnTo>
                    <a:pt x="12" y="0"/>
                  </a:lnTo>
                  <a:lnTo>
                    <a:pt x="0" y="2"/>
                  </a:lnTo>
                  <a:lnTo>
                    <a:pt x="0" y="2"/>
                  </a:lnTo>
                  <a:lnTo>
                    <a:pt x="0" y="2"/>
                  </a:lnTo>
                  <a:close/>
                </a:path>
              </a:pathLst>
            </a:custGeom>
            <a:solidFill>
              <a:srgbClr val="0049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50" name="Freeform 229"/>
            <p:cNvSpPr>
              <a:spLocks/>
            </p:cNvSpPr>
            <p:nvPr/>
          </p:nvSpPr>
          <p:spPr bwMode="auto">
            <a:xfrm>
              <a:off x="7980363" y="1085850"/>
              <a:ext cx="25400" cy="6350"/>
            </a:xfrm>
            <a:custGeom>
              <a:avLst/>
              <a:gdLst>
                <a:gd name="T0" fmla="*/ 16 w 16"/>
                <a:gd name="T1" fmla="*/ 4 h 4"/>
                <a:gd name="T2" fmla="*/ 14 w 16"/>
                <a:gd name="T3" fmla="*/ 0 h 4"/>
                <a:gd name="T4" fmla="*/ 0 w 16"/>
                <a:gd name="T5" fmla="*/ 0 h 4"/>
                <a:gd name="T6" fmla="*/ 16 w 16"/>
                <a:gd name="T7" fmla="*/ 4 h 4"/>
                <a:gd name="T8" fmla="*/ 16 w 16"/>
                <a:gd name="T9" fmla="*/ 4 h 4"/>
              </a:gdLst>
              <a:ahLst/>
              <a:cxnLst>
                <a:cxn ang="0">
                  <a:pos x="T0" y="T1"/>
                </a:cxn>
                <a:cxn ang="0">
                  <a:pos x="T2" y="T3"/>
                </a:cxn>
                <a:cxn ang="0">
                  <a:pos x="T4" y="T5"/>
                </a:cxn>
                <a:cxn ang="0">
                  <a:pos x="T6" y="T7"/>
                </a:cxn>
                <a:cxn ang="0">
                  <a:pos x="T8" y="T9"/>
                </a:cxn>
              </a:cxnLst>
              <a:rect l="0" t="0" r="r" b="b"/>
              <a:pathLst>
                <a:path w="16" h="4">
                  <a:moveTo>
                    <a:pt x="16" y="4"/>
                  </a:moveTo>
                  <a:lnTo>
                    <a:pt x="14" y="0"/>
                  </a:lnTo>
                  <a:lnTo>
                    <a:pt x="0" y="0"/>
                  </a:lnTo>
                  <a:lnTo>
                    <a:pt x="16" y="4"/>
                  </a:lnTo>
                  <a:lnTo>
                    <a:pt x="16" y="4"/>
                  </a:lnTo>
                  <a:close/>
                </a:path>
              </a:pathLst>
            </a:custGeom>
            <a:solidFill>
              <a:srgbClr val="0049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51" name="Freeform 230"/>
            <p:cNvSpPr>
              <a:spLocks/>
            </p:cNvSpPr>
            <p:nvPr/>
          </p:nvSpPr>
          <p:spPr bwMode="auto">
            <a:xfrm>
              <a:off x="8021638" y="1098550"/>
              <a:ext cx="53975" cy="15875"/>
            </a:xfrm>
            <a:custGeom>
              <a:avLst/>
              <a:gdLst>
                <a:gd name="T0" fmla="*/ 16 w 34"/>
                <a:gd name="T1" fmla="*/ 0 h 10"/>
                <a:gd name="T2" fmla="*/ 0 w 34"/>
                <a:gd name="T3" fmla="*/ 0 h 10"/>
                <a:gd name="T4" fmla="*/ 32 w 34"/>
                <a:gd name="T5" fmla="*/ 10 h 10"/>
                <a:gd name="T6" fmla="*/ 34 w 34"/>
                <a:gd name="T7" fmla="*/ 4 h 10"/>
                <a:gd name="T8" fmla="*/ 18 w 34"/>
                <a:gd name="T9" fmla="*/ 4 h 10"/>
                <a:gd name="T10" fmla="*/ 16 w 34"/>
                <a:gd name="T11" fmla="*/ 0 h 10"/>
                <a:gd name="T12" fmla="*/ 16 w 34"/>
                <a:gd name="T13" fmla="*/ 0 h 10"/>
              </a:gdLst>
              <a:ahLst/>
              <a:cxnLst>
                <a:cxn ang="0">
                  <a:pos x="T0" y="T1"/>
                </a:cxn>
                <a:cxn ang="0">
                  <a:pos x="T2" y="T3"/>
                </a:cxn>
                <a:cxn ang="0">
                  <a:pos x="T4" y="T5"/>
                </a:cxn>
                <a:cxn ang="0">
                  <a:pos x="T6" y="T7"/>
                </a:cxn>
                <a:cxn ang="0">
                  <a:pos x="T8" y="T9"/>
                </a:cxn>
                <a:cxn ang="0">
                  <a:pos x="T10" y="T11"/>
                </a:cxn>
                <a:cxn ang="0">
                  <a:pos x="T12" y="T13"/>
                </a:cxn>
              </a:cxnLst>
              <a:rect l="0" t="0" r="r" b="b"/>
              <a:pathLst>
                <a:path w="34" h="10">
                  <a:moveTo>
                    <a:pt x="16" y="0"/>
                  </a:moveTo>
                  <a:lnTo>
                    <a:pt x="0" y="0"/>
                  </a:lnTo>
                  <a:lnTo>
                    <a:pt x="32" y="10"/>
                  </a:lnTo>
                  <a:lnTo>
                    <a:pt x="34" y="4"/>
                  </a:lnTo>
                  <a:lnTo>
                    <a:pt x="18" y="4"/>
                  </a:lnTo>
                  <a:lnTo>
                    <a:pt x="16" y="0"/>
                  </a:lnTo>
                  <a:lnTo>
                    <a:pt x="16" y="0"/>
                  </a:lnTo>
                  <a:close/>
                </a:path>
              </a:pathLst>
            </a:custGeom>
            <a:solidFill>
              <a:srgbClr val="0049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52" name="Freeform 231"/>
            <p:cNvSpPr>
              <a:spLocks/>
            </p:cNvSpPr>
            <p:nvPr/>
          </p:nvSpPr>
          <p:spPr bwMode="auto">
            <a:xfrm>
              <a:off x="7970838" y="1098550"/>
              <a:ext cx="31750" cy="6350"/>
            </a:xfrm>
            <a:custGeom>
              <a:avLst/>
              <a:gdLst>
                <a:gd name="T0" fmla="*/ 20 w 20"/>
                <a:gd name="T1" fmla="*/ 4 h 4"/>
                <a:gd name="T2" fmla="*/ 20 w 20"/>
                <a:gd name="T3" fmla="*/ 0 h 4"/>
                <a:gd name="T4" fmla="*/ 0 w 20"/>
                <a:gd name="T5" fmla="*/ 0 h 4"/>
                <a:gd name="T6" fmla="*/ 20 w 20"/>
                <a:gd name="T7" fmla="*/ 4 h 4"/>
                <a:gd name="T8" fmla="*/ 20 w 20"/>
                <a:gd name="T9" fmla="*/ 4 h 4"/>
              </a:gdLst>
              <a:ahLst/>
              <a:cxnLst>
                <a:cxn ang="0">
                  <a:pos x="T0" y="T1"/>
                </a:cxn>
                <a:cxn ang="0">
                  <a:pos x="T2" y="T3"/>
                </a:cxn>
                <a:cxn ang="0">
                  <a:pos x="T4" y="T5"/>
                </a:cxn>
                <a:cxn ang="0">
                  <a:pos x="T6" y="T7"/>
                </a:cxn>
                <a:cxn ang="0">
                  <a:pos x="T8" y="T9"/>
                </a:cxn>
              </a:cxnLst>
              <a:rect l="0" t="0" r="r" b="b"/>
              <a:pathLst>
                <a:path w="20" h="4">
                  <a:moveTo>
                    <a:pt x="20" y="4"/>
                  </a:moveTo>
                  <a:lnTo>
                    <a:pt x="20" y="0"/>
                  </a:lnTo>
                  <a:lnTo>
                    <a:pt x="0" y="0"/>
                  </a:lnTo>
                  <a:lnTo>
                    <a:pt x="20" y="4"/>
                  </a:lnTo>
                  <a:lnTo>
                    <a:pt x="20" y="4"/>
                  </a:lnTo>
                  <a:close/>
                </a:path>
              </a:pathLst>
            </a:custGeom>
            <a:solidFill>
              <a:srgbClr val="0049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53" name="Freeform 232"/>
            <p:cNvSpPr>
              <a:spLocks/>
            </p:cNvSpPr>
            <p:nvPr/>
          </p:nvSpPr>
          <p:spPr bwMode="auto">
            <a:xfrm>
              <a:off x="8008938" y="1108075"/>
              <a:ext cx="63500" cy="19050"/>
            </a:xfrm>
            <a:custGeom>
              <a:avLst/>
              <a:gdLst>
                <a:gd name="T0" fmla="*/ 0 w 40"/>
                <a:gd name="T1" fmla="*/ 0 h 12"/>
                <a:gd name="T2" fmla="*/ 38 w 40"/>
                <a:gd name="T3" fmla="*/ 12 h 12"/>
                <a:gd name="T4" fmla="*/ 40 w 40"/>
                <a:gd name="T5" fmla="*/ 8 h 12"/>
                <a:gd name="T6" fmla="*/ 40 w 40"/>
                <a:gd name="T7" fmla="*/ 8 h 12"/>
                <a:gd name="T8" fmla="*/ 26 w 40"/>
                <a:gd name="T9" fmla="*/ 2 h 12"/>
                <a:gd name="T10" fmla="*/ 14 w 40"/>
                <a:gd name="T11" fmla="*/ 0 h 12"/>
                <a:gd name="T12" fmla="*/ 0 w 40"/>
                <a:gd name="T13" fmla="*/ 0 h 12"/>
                <a:gd name="T14" fmla="*/ 0 w 40"/>
                <a:gd name="T15" fmla="*/ 0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0" h="12">
                  <a:moveTo>
                    <a:pt x="0" y="0"/>
                  </a:moveTo>
                  <a:lnTo>
                    <a:pt x="38" y="12"/>
                  </a:lnTo>
                  <a:lnTo>
                    <a:pt x="40" y="8"/>
                  </a:lnTo>
                  <a:lnTo>
                    <a:pt x="40" y="8"/>
                  </a:lnTo>
                  <a:lnTo>
                    <a:pt x="26" y="2"/>
                  </a:lnTo>
                  <a:lnTo>
                    <a:pt x="14" y="0"/>
                  </a:lnTo>
                  <a:lnTo>
                    <a:pt x="0" y="0"/>
                  </a:lnTo>
                  <a:lnTo>
                    <a:pt x="0" y="0"/>
                  </a:lnTo>
                  <a:close/>
                </a:path>
              </a:pathLst>
            </a:custGeom>
            <a:solidFill>
              <a:srgbClr val="0049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54" name="Freeform 233"/>
            <p:cNvSpPr>
              <a:spLocks/>
            </p:cNvSpPr>
            <p:nvPr/>
          </p:nvSpPr>
          <p:spPr bwMode="auto">
            <a:xfrm>
              <a:off x="7961313" y="1108075"/>
              <a:ext cx="107950" cy="34925"/>
            </a:xfrm>
            <a:custGeom>
              <a:avLst/>
              <a:gdLst>
                <a:gd name="T0" fmla="*/ 26 w 68"/>
                <a:gd name="T1" fmla="*/ 2 h 22"/>
                <a:gd name="T2" fmla="*/ 0 w 68"/>
                <a:gd name="T3" fmla="*/ 0 h 22"/>
                <a:gd name="T4" fmla="*/ 0 w 68"/>
                <a:gd name="T5" fmla="*/ 0 h 22"/>
                <a:gd name="T6" fmla="*/ 14 w 68"/>
                <a:gd name="T7" fmla="*/ 4 h 22"/>
                <a:gd name="T8" fmla="*/ 36 w 68"/>
                <a:gd name="T9" fmla="*/ 12 h 22"/>
                <a:gd name="T10" fmla="*/ 66 w 68"/>
                <a:gd name="T11" fmla="*/ 22 h 22"/>
                <a:gd name="T12" fmla="*/ 68 w 68"/>
                <a:gd name="T13" fmla="*/ 16 h 22"/>
                <a:gd name="T14" fmla="*/ 68 w 68"/>
                <a:gd name="T15" fmla="*/ 16 h 22"/>
                <a:gd name="T16" fmla="*/ 54 w 68"/>
                <a:gd name="T17" fmla="*/ 10 h 22"/>
                <a:gd name="T18" fmla="*/ 36 w 68"/>
                <a:gd name="T19" fmla="*/ 6 h 22"/>
                <a:gd name="T20" fmla="*/ 36 w 68"/>
                <a:gd name="T21" fmla="*/ 6 h 22"/>
                <a:gd name="T22" fmla="*/ 30 w 68"/>
                <a:gd name="T23" fmla="*/ 6 h 22"/>
                <a:gd name="T24" fmla="*/ 26 w 68"/>
                <a:gd name="T25" fmla="*/ 4 h 22"/>
                <a:gd name="T26" fmla="*/ 26 w 68"/>
                <a:gd name="T27" fmla="*/ 2 h 22"/>
                <a:gd name="T28" fmla="*/ 26 w 68"/>
                <a:gd name="T29" fmla="*/ 2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8" h="22">
                  <a:moveTo>
                    <a:pt x="26" y="2"/>
                  </a:moveTo>
                  <a:lnTo>
                    <a:pt x="0" y="0"/>
                  </a:lnTo>
                  <a:lnTo>
                    <a:pt x="0" y="0"/>
                  </a:lnTo>
                  <a:lnTo>
                    <a:pt x="14" y="4"/>
                  </a:lnTo>
                  <a:lnTo>
                    <a:pt x="36" y="12"/>
                  </a:lnTo>
                  <a:lnTo>
                    <a:pt x="66" y="22"/>
                  </a:lnTo>
                  <a:lnTo>
                    <a:pt x="68" y="16"/>
                  </a:lnTo>
                  <a:lnTo>
                    <a:pt x="68" y="16"/>
                  </a:lnTo>
                  <a:lnTo>
                    <a:pt x="54" y="10"/>
                  </a:lnTo>
                  <a:lnTo>
                    <a:pt x="36" y="6"/>
                  </a:lnTo>
                  <a:lnTo>
                    <a:pt x="36" y="6"/>
                  </a:lnTo>
                  <a:lnTo>
                    <a:pt x="30" y="6"/>
                  </a:lnTo>
                  <a:lnTo>
                    <a:pt x="26" y="4"/>
                  </a:lnTo>
                  <a:lnTo>
                    <a:pt x="26" y="2"/>
                  </a:lnTo>
                  <a:lnTo>
                    <a:pt x="26" y="2"/>
                  </a:lnTo>
                  <a:close/>
                </a:path>
              </a:pathLst>
            </a:custGeom>
            <a:solidFill>
              <a:srgbClr val="0049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55" name="Freeform 234"/>
            <p:cNvSpPr>
              <a:spLocks/>
            </p:cNvSpPr>
            <p:nvPr/>
          </p:nvSpPr>
          <p:spPr bwMode="auto">
            <a:xfrm>
              <a:off x="7951788" y="1120775"/>
              <a:ext cx="114300" cy="34925"/>
            </a:xfrm>
            <a:custGeom>
              <a:avLst/>
              <a:gdLst>
                <a:gd name="T0" fmla="*/ 28 w 72"/>
                <a:gd name="T1" fmla="*/ 0 h 22"/>
                <a:gd name="T2" fmla="*/ 28 w 72"/>
                <a:gd name="T3" fmla="*/ 0 h 22"/>
                <a:gd name="T4" fmla="*/ 12 w 72"/>
                <a:gd name="T5" fmla="*/ 0 h 22"/>
                <a:gd name="T6" fmla="*/ 0 w 72"/>
                <a:gd name="T7" fmla="*/ 0 h 22"/>
                <a:gd name="T8" fmla="*/ 0 w 72"/>
                <a:gd name="T9" fmla="*/ 0 h 22"/>
                <a:gd name="T10" fmla="*/ 16 w 72"/>
                <a:gd name="T11" fmla="*/ 4 h 22"/>
                <a:gd name="T12" fmla="*/ 40 w 72"/>
                <a:gd name="T13" fmla="*/ 12 h 22"/>
                <a:gd name="T14" fmla="*/ 68 w 72"/>
                <a:gd name="T15" fmla="*/ 22 h 22"/>
                <a:gd name="T16" fmla="*/ 72 w 72"/>
                <a:gd name="T17" fmla="*/ 16 h 22"/>
                <a:gd name="T18" fmla="*/ 44 w 72"/>
                <a:gd name="T19" fmla="*/ 6 h 22"/>
                <a:gd name="T20" fmla="*/ 44 w 72"/>
                <a:gd name="T21" fmla="*/ 6 h 22"/>
                <a:gd name="T22" fmla="*/ 34 w 72"/>
                <a:gd name="T23" fmla="*/ 6 h 22"/>
                <a:gd name="T24" fmla="*/ 30 w 72"/>
                <a:gd name="T25" fmla="*/ 4 h 22"/>
                <a:gd name="T26" fmla="*/ 28 w 72"/>
                <a:gd name="T27" fmla="*/ 2 h 22"/>
                <a:gd name="T28" fmla="*/ 28 w 72"/>
                <a:gd name="T29" fmla="*/ 0 h 22"/>
                <a:gd name="T30" fmla="*/ 28 w 72"/>
                <a:gd name="T31"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2" h="22">
                  <a:moveTo>
                    <a:pt x="28" y="0"/>
                  </a:moveTo>
                  <a:lnTo>
                    <a:pt x="28" y="0"/>
                  </a:lnTo>
                  <a:lnTo>
                    <a:pt x="12" y="0"/>
                  </a:lnTo>
                  <a:lnTo>
                    <a:pt x="0" y="0"/>
                  </a:lnTo>
                  <a:lnTo>
                    <a:pt x="0" y="0"/>
                  </a:lnTo>
                  <a:lnTo>
                    <a:pt x="16" y="4"/>
                  </a:lnTo>
                  <a:lnTo>
                    <a:pt x="40" y="12"/>
                  </a:lnTo>
                  <a:lnTo>
                    <a:pt x="68" y="22"/>
                  </a:lnTo>
                  <a:lnTo>
                    <a:pt x="72" y="16"/>
                  </a:lnTo>
                  <a:lnTo>
                    <a:pt x="44" y="6"/>
                  </a:lnTo>
                  <a:lnTo>
                    <a:pt x="44" y="6"/>
                  </a:lnTo>
                  <a:lnTo>
                    <a:pt x="34" y="6"/>
                  </a:lnTo>
                  <a:lnTo>
                    <a:pt x="30" y="4"/>
                  </a:lnTo>
                  <a:lnTo>
                    <a:pt x="28" y="2"/>
                  </a:lnTo>
                  <a:lnTo>
                    <a:pt x="28" y="0"/>
                  </a:lnTo>
                  <a:lnTo>
                    <a:pt x="28" y="0"/>
                  </a:lnTo>
                  <a:close/>
                </a:path>
              </a:pathLst>
            </a:custGeom>
            <a:solidFill>
              <a:srgbClr val="0049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56" name="Freeform 235"/>
            <p:cNvSpPr>
              <a:spLocks/>
            </p:cNvSpPr>
            <p:nvPr/>
          </p:nvSpPr>
          <p:spPr bwMode="auto">
            <a:xfrm>
              <a:off x="8126413" y="1085850"/>
              <a:ext cx="6350" cy="3175"/>
            </a:xfrm>
            <a:custGeom>
              <a:avLst/>
              <a:gdLst>
                <a:gd name="T0" fmla="*/ 4 w 4"/>
                <a:gd name="T1" fmla="*/ 0 h 2"/>
                <a:gd name="T2" fmla="*/ 0 w 4"/>
                <a:gd name="T3" fmla="*/ 2 h 2"/>
                <a:gd name="T4" fmla="*/ 4 w 4"/>
                <a:gd name="T5" fmla="*/ 2 h 2"/>
                <a:gd name="T6" fmla="*/ 4 w 4"/>
                <a:gd name="T7" fmla="*/ 0 h 2"/>
                <a:gd name="T8" fmla="*/ 4 w 4"/>
                <a:gd name="T9" fmla="*/ 0 h 2"/>
              </a:gdLst>
              <a:ahLst/>
              <a:cxnLst>
                <a:cxn ang="0">
                  <a:pos x="T0" y="T1"/>
                </a:cxn>
                <a:cxn ang="0">
                  <a:pos x="T2" y="T3"/>
                </a:cxn>
                <a:cxn ang="0">
                  <a:pos x="T4" y="T5"/>
                </a:cxn>
                <a:cxn ang="0">
                  <a:pos x="T6" y="T7"/>
                </a:cxn>
                <a:cxn ang="0">
                  <a:pos x="T8" y="T9"/>
                </a:cxn>
              </a:cxnLst>
              <a:rect l="0" t="0" r="r" b="b"/>
              <a:pathLst>
                <a:path w="4" h="2">
                  <a:moveTo>
                    <a:pt x="4" y="0"/>
                  </a:moveTo>
                  <a:lnTo>
                    <a:pt x="0" y="2"/>
                  </a:lnTo>
                  <a:lnTo>
                    <a:pt x="4" y="2"/>
                  </a:lnTo>
                  <a:lnTo>
                    <a:pt x="4" y="0"/>
                  </a:lnTo>
                  <a:lnTo>
                    <a:pt x="4" y="0"/>
                  </a:lnTo>
                  <a:close/>
                </a:path>
              </a:pathLst>
            </a:custGeom>
            <a:solidFill>
              <a:srgbClr val="0049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57" name="Freeform 236"/>
            <p:cNvSpPr>
              <a:spLocks/>
            </p:cNvSpPr>
            <p:nvPr/>
          </p:nvSpPr>
          <p:spPr bwMode="auto">
            <a:xfrm>
              <a:off x="8110538" y="1098550"/>
              <a:ext cx="19050" cy="6350"/>
            </a:xfrm>
            <a:custGeom>
              <a:avLst/>
              <a:gdLst>
                <a:gd name="T0" fmla="*/ 12 w 12"/>
                <a:gd name="T1" fmla="*/ 0 h 4"/>
                <a:gd name="T2" fmla="*/ 0 w 12"/>
                <a:gd name="T3" fmla="*/ 2 h 4"/>
                <a:gd name="T4" fmla="*/ 12 w 12"/>
                <a:gd name="T5" fmla="*/ 4 h 4"/>
                <a:gd name="T6" fmla="*/ 12 w 12"/>
                <a:gd name="T7" fmla="*/ 0 h 4"/>
                <a:gd name="T8" fmla="*/ 12 w 12"/>
                <a:gd name="T9" fmla="*/ 0 h 4"/>
              </a:gdLst>
              <a:ahLst/>
              <a:cxnLst>
                <a:cxn ang="0">
                  <a:pos x="T0" y="T1"/>
                </a:cxn>
                <a:cxn ang="0">
                  <a:pos x="T2" y="T3"/>
                </a:cxn>
                <a:cxn ang="0">
                  <a:pos x="T4" y="T5"/>
                </a:cxn>
                <a:cxn ang="0">
                  <a:pos x="T6" y="T7"/>
                </a:cxn>
                <a:cxn ang="0">
                  <a:pos x="T8" y="T9"/>
                </a:cxn>
              </a:cxnLst>
              <a:rect l="0" t="0" r="r" b="b"/>
              <a:pathLst>
                <a:path w="12" h="4">
                  <a:moveTo>
                    <a:pt x="12" y="0"/>
                  </a:moveTo>
                  <a:lnTo>
                    <a:pt x="0" y="2"/>
                  </a:lnTo>
                  <a:lnTo>
                    <a:pt x="12" y="4"/>
                  </a:lnTo>
                  <a:lnTo>
                    <a:pt x="12" y="0"/>
                  </a:lnTo>
                  <a:lnTo>
                    <a:pt x="12" y="0"/>
                  </a:lnTo>
                  <a:close/>
                </a:path>
              </a:pathLst>
            </a:custGeom>
            <a:solidFill>
              <a:srgbClr val="0049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58" name="Freeform 237"/>
            <p:cNvSpPr>
              <a:spLocks/>
            </p:cNvSpPr>
            <p:nvPr/>
          </p:nvSpPr>
          <p:spPr bwMode="auto">
            <a:xfrm>
              <a:off x="8097838" y="1111250"/>
              <a:ext cx="28575" cy="9525"/>
            </a:xfrm>
            <a:custGeom>
              <a:avLst/>
              <a:gdLst>
                <a:gd name="T0" fmla="*/ 16 w 18"/>
                <a:gd name="T1" fmla="*/ 6 h 6"/>
                <a:gd name="T2" fmla="*/ 18 w 18"/>
                <a:gd name="T3" fmla="*/ 0 h 6"/>
                <a:gd name="T4" fmla="*/ 18 w 18"/>
                <a:gd name="T5" fmla="*/ 0 h 6"/>
                <a:gd name="T6" fmla="*/ 8 w 18"/>
                <a:gd name="T7" fmla="*/ 2 h 6"/>
                <a:gd name="T8" fmla="*/ 0 w 18"/>
                <a:gd name="T9" fmla="*/ 4 h 6"/>
                <a:gd name="T10" fmla="*/ 16 w 18"/>
                <a:gd name="T11" fmla="*/ 6 h 6"/>
                <a:gd name="T12" fmla="*/ 16 w 18"/>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8" h="6">
                  <a:moveTo>
                    <a:pt x="16" y="6"/>
                  </a:moveTo>
                  <a:lnTo>
                    <a:pt x="18" y="0"/>
                  </a:lnTo>
                  <a:lnTo>
                    <a:pt x="18" y="0"/>
                  </a:lnTo>
                  <a:lnTo>
                    <a:pt x="8" y="2"/>
                  </a:lnTo>
                  <a:lnTo>
                    <a:pt x="0" y="4"/>
                  </a:lnTo>
                  <a:lnTo>
                    <a:pt x="16" y="6"/>
                  </a:lnTo>
                  <a:lnTo>
                    <a:pt x="16" y="6"/>
                  </a:lnTo>
                  <a:close/>
                </a:path>
              </a:pathLst>
            </a:custGeom>
            <a:solidFill>
              <a:srgbClr val="0049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59" name="Freeform 238"/>
            <p:cNvSpPr>
              <a:spLocks/>
            </p:cNvSpPr>
            <p:nvPr/>
          </p:nvSpPr>
          <p:spPr bwMode="auto">
            <a:xfrm>
              <a:off x="8088313" y="1123950"/>
              <a:ext cx="193675" cy="53975"/>
            </a:xfrm>
            <a:custGeom>
              <a:avLst/>
              <a:gdLst>
                <a:gd name="T0" fmla="*/ 72 w 122"/>
                <a:gd name="T1" fmla="*/ 6 h 34"/>
                <a:gd name="T2" fmla="*/ 72 w 122"/>
                <a:gd name="T3" fmla="*/ 6 h 34"/>
                <a:gd name="T4" fmla="*/ 60 w 122"/>
                <a:gd name="T5" fmla="*/ 4 h 34"/>
                <a:gd name="T6" fmla="*/ 56 w 122"/>
                <a:gd name="T7" fmla="*/ 2 h 34"/>
                <a:gd name="T8" fmla="*/ 56 w 122"/>
                <a:gd name="T9" fmla="*/ 2 h 34"/>
                <a:gd name="T10" fmla="*/ 36 w 122"/>
                <a:gd name="T11" fmla="*/ 4 h 34"/>
                <a:gd name="T12" fmla="*/ 20 w 122"/>
                <a:gd name="T13" fmla="*/ 6 h 34"/>
                <a:gd name="T14" fmla="*/ 22 w 122"/>
                <a:gd name="T15" fmla="*/ 0 h 34"/>
                <a:gd name="T16" fmla="*/ 0 w 122"/>
                <a:gd name="T17" fmla="*/ 4 h 34"/>
                <a:gd name="T18" fmla="*/ 0 w 122"/>
                <a:gd name="T19" fmla="*/ 4 h 34"/>
                <a:gd name="T20" fmla="*/ 14 w 122"/>
                <a:gd name="T21" fmla="*/ 6 h 34"/>
                <a:gd name="T22" fmla="*/ 58 w 122"/>
                <a:gd name="T23" fmla="*/ 12 h 34"/>
                <a:gd name="T24" fmla="*/ 58 w 122"/>
                <a:gd name="T25" fmla="*/ 12 h 34"/>
                <a:gd name="T26" fmla="*/ 72 w 122"/>
                <a:gd name="T27" fmla="*/ 14 h 34"/>
                <a:gd name="T28" fmla="*/ 84 w 122"/>
                <a:gd name="T29" fmla="*/ 18 h 34"/>
                <a:gd name="T30" fmla="*/ 100 w 122"/>
                <a:gd name="T31" fmla="*/ 26 h 34"/>
                <a:gd name="T32" fmla="*/ 110 w 122"/>
                <a:gd name="T33" fmla="*/ 32 h 34"/>
                <a:gd name="T34" fmla="*/ 112 w 122"/>
                <a:gd name="T35" fmla="*/ 34 h 34"/>
                <a:gd name="T36" fmla="*/ 122 w 122"/>
                <a:gd name="T37" fmla="*/ 30 h 34"/>
                <a:gd name="T38" fmla="*/ 122 w 122"/>
                <a:gd name="T39" fmla="*/ 30 h 34"/>
                <a:gd name="T40" fmla="*/ 110 w 122"/>
                <a:gd name="T41" fmla="*/ 22 h 34"/>
                <a:gd name="T42" fmla="*/ 96 w 122"/>
                <a:gd name="T43" fmla="*/ 14 h 34"/>
                <a:gd name="T44" fmla="*/ 80 w 122"/>
                <a:gd name="T45" fmla="*/ 8 h 34"/>
                <a:gd name="T46" fmla="*/ 72 w 122"/>
                <a:gd name="T47" fmla="*/ 6 h 34"/>
                <a:gd name="T48" fmla="*/ 72 w 122"/>
                <a:gd name="T49" fmla="*/ 6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22" h="34">
                  <a:moveTo>
                    <a:pt x="72" y="6"/>
                  </a:moveTo>
                  <a:lnTo>
                    <a:pt x="72" y="6"/>
                  </a:lnTo>
                  <a:lnTo>
                    <a:pt x="60" y="4"/>
                  </a:lnTo>
                  <a:lnTo>
                    <a:pt x="56" y="2"/>
                  </a:lnTo>
                  <a:lnTo>
                    <a:pt x="56" y="2"/>
                  </a:lnTo>
                  <a:lnTo>
                    <a:pt x="36" y="4"/>
                  </a:lnTo>
                  <a:lnTo>
                    <a:pt x="20" y="6"/>
                  </a:lnTo>
                  <a:lnTo>
                    <a:pt x="22" y="0"/>
                  </a:lnTo>
                  <a:lnTo>
                    <a:pt x="0" y="4"/>
                  </a:lnTo>
                  <a:lnTo>
                    <a:pt x="0" y="4"/>
                  </a:lnTo>
                  <a:lnTo>
                    <a:pt x="14" y="6"/>
                  </a:lnTo>
                  <a:lnTo>
                    <a:pt x="58" y="12"/>
                  </a:lnTo>
                  <a:lnTo>
                    <a:pt x="58" y="12"/>
                  </a:lnTo>
                  <a:lnTo>
                    <a:pt x="72" y="14"/>
                  </a:lnTo>
                  <a:lnTo>
                    <a:pt x="84" y="18"/>
                  </a:lnTo>
                  <a:lnTo>
                    <a:pt x="100" y="26"/>
                  </a:lnTo>
                  <a:lnTo>
                    <a:pt x="110" y="32"/>
                  </a:lnTo>
                  <a:lnTo>
                    <a:pt x="112" y="34"/>
                  </a:lnTo>
                  <a:lnTo>
                    <a:pt x="122" y="30"/>
                  </a:lnTo>
                  <a:lnTo>
                    <a:pt x="122" y="30"/>
                  </a:lnTo>
                  <a:lnTo>
                    <a:pt x="110" y="22"/>
                  </a:lnTo>
                  <a:lnTo>
                    <a:pt x="96" y="14"/>
                  </a:lnTo>
                  <a:lnTo>
                    <a:pt x="80" y="8"/>
                  </a:lnTo>
                  <a:lnTo>
                    <a:pt x="72" y="6"/>
                  </a:lnTo>
                  <a:lnTo>
                    <a:pt x="72" y="6"/>
                  </a:lnTo>
                  <a:close/>
                </a:path>
              </a:pathLst>
            </a:custGeom>
            <a:solidFill>
              <a:srgbClr val="0049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60" name="Freeform 239"/>
            <p:cNvSpPr>
              <a:spLocks/>
            </p:cNvSpPr>
            <p:nvPr/>
          </p:nvSpPr>
          <p:spPr bwMode="auto">
            <a:xfrm>
              <a:off x="8139113" y="1114425"/>
              <a:ext cx="41275" cy="12700"/>
            </a:xfrm>
            <a:custGeom>
              <a:avLst/>
              <a:gdLst>
                <a:gd name="T0" fmla="*/ 24 w 26"/>
                <a:gd name="T1" fmla="*/ 8 h 8"/>
                <a:gd name="T2" fmla="*/ 26 w 26"/>
                <a:gd name="T3" fmla="*/ 0 h 8"/>
                <a:gd name="T4" fmla="*/ 26 w 26"/>
                <a:gd name="T5" fmla="*/ 0 h 8"/>
                <a:gd name="T6" fmla="*/ 18 w 26"/>
                <a:gd name="T7" fmla="*/ 0 h 8"/>
                <a:gd name="T8" fmla="*/ 10 w 26"/>
                <a:gd name="T9" fmla="*/ 2 h 8"/>
                <a:gd name="T10" fmla="*/ 0 w 26"/>
                <a:gd name="T11" fmla="*/ 4 h 8"/>
                <a:gd name="T12" fmla="*/ 24 w 26"/>
                <a:gd name="T13" fmla="*/ 8 h 8"/>
                <a:gd name="T14" fmla="*/ 24 w 26"/>
                <a:gd name="T15" fmla="*/ 8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 h="8">
                  <a:moveTo>
                    <a:pt x="24" y="8"/>
                  </a:moveTo>
                  <a:lnTo>
                    <a:pt x="26" y="0"/>
                  </a:lnTo>
                  <a:lnTo>
                    <a:pt x="26" y="0"/>
                  </a:lnTo>
                  <a:lnTo>
                    <a:pt x="18" y="0"/>
                  </a:lnTo>
                  <a:lnTo>
                    <a:pt x="10" y="2"/>
                  </a:lnTo>
                  <a:lnTo>
                    <a:pt x="0" y="4"/>
                  </a:lnTo>
                  <a:lnTo>
                    <a:pt x="24" y="8"/>
                  </a:lnTo>
                  <a:lnTo>
                    <a:pt x="24" y="8"/>
                  </a:lnTo>
                  <a:close/>
                </a:path>
              </a:pathLst>
            </a:custGeom>
            <a:solidFill>
              <a:srgbClr val="0049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61" name="Freeform 240"/>
            <p:cNvSpPr>
              <a:spLocks/>
            </p:cNvSpPr>
            <p:nvPr/>
          </p:nvSpPr>
          <p:spPr bwMode="auto">
            <a:xfrm>
              <a:off x="8161338" y="1101725"/>
              <a:ext cx="19050" cy="9525"/>
            </a:xfrm>
            <a:custGeom>
              <a:avLst/>
              <a:gdLst>
                <a:gd name="T0" fmla="*/ 12 w 12"/>
                <a:gd name="T1" fmla="*/ 0 h 6"/>
                <a:gd name="T2" fmla="*/ 0 w 12"/>
                <a:gd name="T3" fmla="*/ 4 h 6"/>
                <a:gd name="T4" fmla="*/ 12 w 12"/>
                <a:gd name="T5" fmla="*/ 6 h 6"/>
                <a:gd name="T6" fmla="*/ 12 w 12"/>
                <a:gd name="T7" fmla="*/ 0 h 6"/>
                <a:gd name="T8" fmla="*/ 12 w 12"/>
                <a:gd name="T9" fmla="*/ 0 h 6"/>
              </a:gdLst>
              <a:ahLst/>
              <a:cxnLst>
                <a:cxn ang="0">
                  <a:pos x="T0" y="T1"/>
                </a:cxn>
                <a:cxn ang="0">
                  <a:pos x="T2" y="T3"/>
                </a:cxn>
                <a:cxn ang="0">
                  <a:pos x="T4" y="T5"/>
                </a:cxn>
                <a:cxn ang="0">
                  <a:pos x="T6" y="T7"/>
                </a:cxn>
                <a:cxn ang="0">
                  <a:pos x="T8" y="T9"/>
                </a:cxn>
              </a:cxnLst>
              <a:rect l="0" t="0" r="r" b="b"/>
              <a:pathLst>
                <a:path w="12" h="6">
                  <a:moveTo>
                    <a:pt x="12" y="0"/>
                  </a:moveTo>
                  <a:lnTo>
                    <a:pt x="0" y="4"/>
                  </a:lnTo>
                  <a:lnTo>
                    <a:pt x="12" y="6"/>
                  </a:lnTo>
                  <a:lnTo>
                    <a:pt x="12" y="0"/>
                  </a:lnTo>
                  <a:lnTo>
                    <a:pt x="12" y="0"/>
                  </a:lnTo>
                  <a:close/>
                </a:path>
              </a:pathLst>
            </a:custGeom>
            <a:solidFill>
              <a:srgbClr val="0049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62" name="Freeform 241"/>
            <p:cNvSpPr>
              <a:spLocks/>
            </p:cNvSpPr>
            <p:nvPr/>
          </p:nvSpPr>
          <p:spPr bwMode="auto">
            <a:xfrm>
              <a:off x="8174038" y="1092200"/>
              <a:ext cx="6350" cy="6350"/>
            </a:xfrm>
            <a:custGeom>
              <a:avLst/>
              <a:gdLst>
                <a:gd name="T0" fmla="*/ 4 w 4"/>
                <a:gd name="T1" fmla="*/ 0 h 4"/>
                <a:gd name="T2" fmla="*/ 0 w 4"/>
                <a:gd name="T3" fmla="*/ 4 h 4"/>
                <a:gd name="T4" fmla="*/ 4 w 4"/>
                <a:gd name="T5" fmla="*/ 4 h 4"/>
                <a:gd name="T6" fmla="*/ 4 w 4"/>
                <a:gd name="T7" fmla="*/ 0 h 4"/>
                <a:gd name="T8" fmla="*/ 4 w 4"/>
                <a:gd name="T9" fmla="*/ 0 h 4"/>
              </a:gdLst>
              <a:ahLst/>
              <a:cxnLst>
                <a:cxn ang="0">
                  <a:pos x="T0" y="T1"/>
                </a:cxn>
                <a:cxn ang="0">
                  <a:pos x="T2" y="T3"/>
                </a:cxn>
                <a:cxn ang="0">
                  <a:pos x="T4" y="T5"/>
                </a:cxn>
                <a:cxn ang="0">
                  <a:pos x="T6" y="T7"/>
                </a:cxn>
                <a:cxn ang="0">
                  <a:pos x="T8" y="T9"/>
                </a:cxn>
              </a:cxnLst>
              <a:rect l="0" t="0" r="r" b="b"/>
              <a:pathLst>
                <a:path w="4" h="4">
                  <a:moveTo>
                    <a:pt x="4" y="0"/>
                  </a:moveTo>
                  <a:lnTo>
                    <a:pt x="0" y="4"/>
                  </a:lnTo>
                  <a:lnTo>
                    <a:pt x="4" y="4"/>
                  </a:lnTo>
                  <a:lnTo>
                    <a:pt x="4" y="0"/>
                  </a:lnTo>
                  <a:lnTo>
                    <a:pt x="4" y="0"/>
                  </a:lnTo>
                  <a:close/>
                </a:path>
              </a:pathLst>
            </a:custGeom>
            <a:solidFill>
              <a:srgbClr val="0049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63" name="Freeform 242"/>
            <p:cNvSpPr>
              <a:spLocks/>
            </p:cNvSpPr>
            <p:nvPr/>
          </p:nvSpPr>
          <p:spPr bwMode="auto">
            <a:xfrm>
              <a:off x="8205788" y="1098550"/>
              <a:ext cx="19050" cy="6350"/>
            </a:xfrm>
            <a:custGeom>
              <a:avLst/>
              <a:gdLst>
                <a:gd name="T0" fmla="*/ 12 w 12"/>
                <a:gd name="T1" fmla="*/ 0 h 4"/>
                <a:gd name="T2" fmla="*/ 0 w 12"/>
                <a:gd name="T3" fmla="*/ 2 h 4"/>
                <a:gd name="T4" fmla="*/ 10 w 12"/>
                <a:gd name="T5" fmla="*/ 4 h 4"/>
                <a:gd name="T6" fmla="*/ 12 w 12"/>
                <a:gd name="T7" fmla="*/ 0 h 4"/>
                <a:gd name="T8" fmla="*/ 12 w 12"/>
                <a:gd name="T9" fmla="*/ 0 h 4"/>
              </a:gdLst>
              <a:ahLst/>
              <a:cxnLst>
                <a:cxn ang="0">
                  <a:pos x="T0" y="T1"/>
                </a:cxn>
                <a:cxn ang="0">
                  <a:pos x="T2" y="T3"/>
                </a:cxn>
                <a:cxn ang="0">
                  <a:pos x="T4" y="T5"/>
                </a:cxn>
                <a:cxn ang="0">
                  <a:pos x="T6" y="T7"/>
                </a:cxn>
                <a:cxn ang="0">
                  <a:pos x="T8" y="T9"/>
                </a:cxn>
              </a:cxnLst>
              <a:rect l="0" t="0" r="r" b="b"/>
              <a:pathLst>
                <a:path w="12" h="4">
                  <a:moveTo>
                    <a:pt x="12" y="0"/>
                  </a:moveTo>
                  <a:lnTo>
                    <a:pt x="0" y="2"/>
                  </a:lnTo>
                  <a:lnTo>
                    <a:pt x="10" y="4"/>
                  </a:lnTo>
                  <a:lnTo>
                    <a:pt x="12" y="0"/>
                  </a:lnTo>
                  <a:lnTo>
                    <a:pt x="12" y="0"/>
                  </a:lnTo>
                  <a:close/>
                </a:path>
              </a:pathLst>
            </a:custGeom>
            <a:solidFill>
              <a:srgbClr val="0049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64" name="Freeform 243"/>
            <p:cNvSpPr>
              <a:spLocks/>
            </p:cNvSpPr>
            <p:nvPr/>
          </p:nvSpPr>
          <p:spPr bwMode="auto">
            <a:xfrm>
              <a:off x="8199438" y="1108075"/>
              <a:ext cx="22225" cy="9525"/>
            </a:xfrm>
            <a:custGeom>
              <a:avLst/>
              <a:gdLst>
                <a:gd name="T0" fmla="*/ 14 w 14"/>
                <a:gd name="T1" fmla="*/ 6 h 6"/>
                <a:gd name="T2" fmla="*/ 14 w 14"/>
                <a:gd name="T3" fmla="*/ 0 h 6"/>
                <a:gd name="T4" fmla="*/ 0 w 14"/>
                <a:gd name="T5" fmla="*/ 2 h 6"/>
                <a:gd name="T6" fmla="*/ 14 w 14"/>
                <a:gd name="T7" fmla="*/ 6 h 6"/>
                <a:gd name="T8" fmla="*/ 14 w 14"/>
                <a:gd name="T9" fmla="*/ 6 h 6"/>
              </a:gdLst>
              <a:ahLst/>
              <a:cxnLst>
                <a:cxn ang="0">
                  <a:pos x="T0" y="T1"/>
                </a:cxn>
                <a:cxn ang="0">
                  <a:pos x="T2" y="T3"/>
                </a:cxn>
                <a:cxn ang="0">
                  <a:pos x="T4" y="T5"/>
                </a:cxn>
                <a:cxn ang="0">
                  <a:pos x="T6" y="T7"/>
                </a:cxn>
                <a:cxn ang="0">
                  <a:pos x="T8" y="T9"/>
                </a:cxn>
              </a:cxnLst>
              <a:rect l="0" t="0" r="r" b="b"/>
              <a:pathLst>
                <a:path w="14" h="6">
                  <a:moveTo>
                    <a:pt x="14" y="6"/>
                  </a:moveTo>
                  <a:lnTo>
                    <a:pt x="14" y="0"/>
                  </a:lnTo>
                  <a:lnTo>
                    <a:pt x="0" y="2"/>
                  </a:lnTo>
                  <a:lnTo>
                    <a:pt x="14" y="6"/>
                  </a:lnTo>
                  <a:lnTo>
                    <a:pt x="14" y="6"/>
                  </a:lnTo>
                  <a:close/>
                </a:path>
              </a:pathLst>
            </a:custGeom>
            <a:solidFill>
              <a:srgbClr val="0049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65" name="Freeform 244"/>
            <p:cNvSpPr>
              <a:spLocks/>
            </p:cNvSpPr>
            <p:nvPr/>
          </p:nvSpPr>
          <p:spPr bwMode="auto">
            <a:xfrm>
              <a:off x="8231188" y="1104900"/>
              <a:ext cx="31750" cy="9525"/>
            </a:xfrm>
            <a:custGeom>
              <a:avLst/>
              <a:gdLst>
                <a:gd name="T0" fmla="*/ 18 w 20"/>
                <a:gd name="T1" fmla="*/ 6 h 6"/>
                <a:gd name="T2" fmla="*/ 20 w 20"/>
                <a:gd name="T3" fmla="*/ 2 h 6"/>
                <a:gd name="T4" fmla="*/ 20 w 20"/>
                <a:gd name="T5" fmla="*/ 2 h 6"/>
                <a:gd name="T6" fmla="*/ 6 w 20"/>
                <a:gd name="T7" fmla="*/ 0 h 6"/>
                <a:gd name="T8" fmla="*/ 0 w 20"/>
                <a:gd name="T9" fmla="*/ 0 h 6"/>
                <a:gd name="T10" fmla="*/ 18 w 20"/>
                <a:gd name="T11" fmla="*/ 6 h 6"/>
                <a:gd name="T12" fmla="*/ 18 w 2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20" h="6">
                  <a:moveTo>
                    <a:pt x="18" y="6"/>
                  </a:moveTo>
                  <a:lnTo>
                    <a:pt x="20" y="2"/>
                  </a:lnTo>
                  <a:lnTo>
                    <a:pt x="20" y="2"/>
                  </a:lnTo>
                  <a:lnTo>
                    <a:pt x="6" y="0"/>
                  </a:lnTo>
                  <a:lnTo>
                    <a:pt x="0" y="0"/>
                  </a:lnTo>
                  <a:lnTo>
                    <a:pt x="18" y="6"/>
                  </a:lnTo>
                  <a:lnTo>
                    <a:pt x="18" y="6"/>
                  </a:lnTo>
                  <a:close/>
                </a:path>
              </a:pathLst>
            </a:custGeom>
            <a:solidFill>
              <a:srgbClr val="0049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66" name="Freeform 245"/>
            <p:cNvSpPr>
              <a:spLocks/>
            </p:cNvSpPr>
            <p:nvPr/>
          </p:nvSpPr>
          <p:spPr bwMode="auto">
            <a:xfrm>
              <a:off x="8186738" y="1114425"/>
              <a:ext cx="133350" cy="57150"/>
            </a:xfrm>
            <a:custGeom>
              <a:avLst/>
              <a:gdLst>
                <a:gd name="T0" fmla="*/ 40 w 84"/>
                <a:gd name="T1" fmla="*/ 6 h 36"/>
                <a:gd name="T2" fmla="*/ 44 w 84"/>
                <a:gd name="T3" fmla="*/ 2 h 36"/>
                <a:gd name="T4" fmla="*/ 44 w 84"/>
                <a:gd name="T5" fmla="*/ 2 h 36"/>
                <a:gd name="T6" fmla="*/ 38 w 84"/>
                <a:gd name="T7" fmla="*/ 0 h 36"/>
                <a:gd name="T8" fmla="*/ 30 w 84"/>
                <a:gd name="T9" fmla="*/ 0 h 36"/>
                <a:gd name="T10" fmla="*/ 24 w 84"/>
                <a:gd name="T11" fmla="*/ 2 h 36"/>
                <a:gd name="T12" fmla="*/ 24 w 84"/>
                <a:gd name="T13" fmla="*/ 2 h 36"/>
                <a:gd name="T14" fmla="*/ 42 w 84"/>
                <a:gd name="T15" fmla="*/ 8 h 36"/>
                <a:gd name="T16" fmla="*/ 54 w 84"/>
                <a:gd name="T17" fmla="*/ 16 h 36"/>
                <a:gd name="T18" fmla="*/ 60 w 84"/>
                <a:gd name="T19" fmla="*/ 20 h 36"/>
                <a:gd name="T20" fmla="*/ 64 w 84"/>
                <a:gd name="T21" fmla="*/ 24 h 36"/>
                <a:gd name="T22" fmla="*/ 60 w 84"/>
                <a:gd name="T23" fmla="*/ 24 h 36"/>
                <a:gd name="T24" fmla="*/ 60 w 84"/>
                <a:gd name="T25" fmla="*/ 24 h 36"/>
                <a:gd name="T26" fmla="*/ 54 w 84"/>
                <a:gd name="T27" fmla="*/ 18 h 36"/>
                <a:gd name="T28" fmla="*/ 44 w 84"/>
                <a:gd name="T29" fmla="*/ 12 h 36"/>
                <a:gd name="T30" fmla="*/ 32 w 84"/>
                <a:gd name="T31" fmla="*/ 8 h 36"/>
                <a:gd name="T32" fmla="*/ 24 w 84"/>
                <a:gd name="T33" fmla="*/ 6 h 36"/>
                <a:gd name="T34" fmla="*/ 24 w 84"/>
                <a:gd name="T35" fmla="*/ 6 h 36"/>
                <a:gd name="T36" fmla="*/ 14 w 84"/>
                <a:gd name="T37" fmla="*/ 4 h 36"/>
                <a:gd name="T38" fmla="*/ 6 w 84"/>
                <a:gd name="T39" fmla="*/ 4 h 36"/>
                <a:gd name="T40" fmla="*/ 0 w 84"/>
                <a:gd name="T41" fmla="*/ 6 h 36"/>
                <a:gd name="T42" fmla="*/ 10 w 84"/>
                <a:gd name="T43" fmla="*/ 10 h 36"/>
                <a:gd name="T44" fmla="*/ 10 w 84"/>
                <a:gd name="T45" fmla="*/ 10 h 36"/>
                <a:gd name="T46" fmla="*/ 22 w 84"/>
                <a:gd name="T47" fmla="*/ 12 h 36"/>
                <a:gd name="T48" fmla="*/ 32 w 84"/>
                <a:gd name="T49" fmla="*/ 16 h 36"/>
                <a:gd name="T50" fmla="*/ 48 w 84"/>
                <a:gd name="T51" fmla="*/ 24 h 36"/>
                <a:gd name="T52" fmla="*/ 58 w 84"/>
                <a:gd name="T53" fmla="*/ 32 h 36"/>
                <a:gd name="T54" fmla="*/ 62 w 84"/>
                <a:gd name="T55" fmla="*/ 36 h 36"/>
                <a:gd name="T56" fmla="*/ 68 w 84"/>
                <a:gd name="T57" fmla="*/ 32 h 36"/>
                <a:gd name="T58" fmla="*/ 68 w 84"/>
                <a:gd name="T59" fmla="*/ 32 h 36"/>
                <a:gd name="T60" fmla="*/ 66 w 84"/>
                <a:gd name="T61" fmla="*/ 32 h 36"/>
                <a:gd name="T62" fmla="*/ 66 w 84"/>
                <a:gd name="T63" fmla="*/ 30 h 36"/>
                <a:gd name="T64" fmla="*/ 66 w 84"/>
                <a:gd name="T65" fmla="*/ 28 h 36"/>
                <a:gd name="T66" fmla="*/ 72 w 84"/>
                <a:gd name="T67" fmla="*/ 32 h 36"/>
                <a:gd name="T68" fmla="*/ 76 w 84"/>
                <a:gd name="T69" fmla="*/ 30 h 36"/>
                <a:gd name="T70" fmla="*/ 76 w 84"/>
                <a:gd name="T71" fmla="*/ 30 h 36"/>
                <a:gd name="T72" fmla="*/ 68 w 84"/>
                <a:gd name="T73" fmla="*/ 26 h 36"/>
                <a:gd name="T74" fmla="*/ 64 w 84"/>
                <a:gd name="T75" fmla="*/ 24 h 36"/>
                <a:gd name="T76" fmla="*/ 64 w 84"/>
                <a:gd name="T77" fmla="*/ 24 h 36"/>
                <a:gd name="T78" fmla="*/ 66 w 84"/>
                <a:gd name="T79" fmla="*/ 22 h 36"/>
                <a:gd name="T80" fmla="*/ 66 w 84"/>
                <a:gd name="T81" fmla="*/ 22 h 36"/>
                <a:gd name="T82" fmla="*/ 68 w 84"/>
                <a:gd name="T83" fmla="*/ 22 h 36"/>
                <a:gd name="T84" fmla="*/ 74 w 84"/>
                <a:gd name="T85" fmla="*/ 24 h 36"/>
                <a:gd name="T86" fmla="*/ 80 w 84"/>
                <a:gd name="T87" fmla="*/ 28 h 36"/>
                <a:gd name="T88" fmla="*/ 84 w 84"/>
                <a:gd name="T89" fmla="*/ 26 h 36"/>
                <a:gd name="T90" fmla="*/ 68 w 84"/>
                <a:gd name="T91" fmla="*/ 20 h 36"/>
                <a:gd name="T92" fmla="*/ 64 w 84"/>
                <a:gd name="T93" fmla="*/ 14 h 36"/>
                <a:gd name="T94" fmla="*/ 64 w 84"/>
                <a:gd name="T95" fmla="*/ 14 h 36"/>
                <a:gd name="T96" fmla="*/ 52 w 84"/>
                <a:gd name="T97" fmla="*/ 10 h 36"/>
                <a:gd name="T98" fmla="*/ 44 w 84"/>
                <a:gd name="T99" fmla="*/ 8 h 36"/>
                <a:gd name="T100" fmla="*/ 40 w 84"/>
                <a:gd name="T101" fmla="*/ 6 h 36"/>
                <a:gd name="T102" fmla="*/ 40 w 84"/>
                <a:gd name="T103" fmla="*/ 6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84" h="36">
                  <a:moveTo>
                    <a:pt x="40" y="6"/>
                  </a:moveTo>
                  <a:lnTo>
                    <a:pt x="44" y="2"/>
                  </a:lnTo>
                  <a:lnTo>
                    <a:pt x="44" y="2"/>
                  </a:lnTo>
                  <a:lnTo>
                    <a:pt x="38" y="0"/>
                  </a:lnTo>
                  <a:lnTo>
                    <a:pt x="30" y="0"/>
                  </a:lnTo>
                  <a:lnTo>
                    <a:pt x="24" y="2"/>
                  </a:lnTo>
                  <a:lnTo>
                    <a:pt x="24" y="2"/>
                  </a:lnTo>
                  <a:lnTo>
                    <a:pt x="42" y="8"/>
                  </a:lnTo>
                  <a:lnTo>
                    <a:pt x="54" y="16"/>
                  </a:lnTo>
                  <a:lnTo>
                    <a:pt x="60" y="20"/>
                  </a:lnTo>
                  <a:lnTo>
                    <a:pt x="64" y="24"/>
                  </a:lnTo>
                  <a:lnTo>
                    <a:pt x="60" y="24"/>
                  </a:lnTo>
                  <a:lnTo>
                    <a:pt x="60" y="24"/>
                  </a:lnTo>
                  <a:lnTo>
                    <a:pt x="54" y="18"/>
                  </a:lnTo>
                  <a:lnTo>
                    <a:pt x="44" y="12"/>
                  </a:lnTo>
                  <a:lnTo>
                    <a:pt x="32" y="8"/>
                  </a:lnTo>
                  <a:lnTo>
                    <a:pt x="24" y="6"/>
                  </a:lnTo>
                  <a:lnTo>
                    <a:pt x="24" y="6"/>
                  </a:lnTo>
                  <a:lnTo>
                    <a:pt x="14" y="4"/>
                  </a:lnTo>
                  <a:lnTo>
                    <a:pt x="6" y="4"/>
                  </a:lnTo>
                  <a:lnTo>
                    <a:pt x="0" y="6"/>
                  </a:lnTo>
                  <a:lnTo>
                    <a:pt x="10" y="10"/>
                  </a:lnTo>
                  <a:lnTo>
                    <a:pt x="10" y="10"/>
                  </a:lnTo>
                  <a:lnTo>
                    <a:pt x="22" y="12"/>
                  </a:lnTo>
                  <a:lnTo>
                    <a:pt x="32" y="16"/>
                  </a:lnTo>
                  <a:lnTo>
                    <a:pt x="48" y="24"/>
                  </a:lnTo>
                  <a:lnTo>
                    <a:pt x="58" y="32"/>
                  </a:lnTo>
                  <a:lnTo>
                    <a:pt x="62" y="36"/>
                  </a:lnTo>
                  <a:lnTo>
                    <a:pt x="68" y="32"/>
                  </a:lnTo>
                  <a:lnTo>
                    <a:pt x="68" y="32"/>
                  </a:lnTo>
                  <a:lnTo>
                    <a:pt x="66" y="32"/>
                  </a:lnTo>
                  <a:lnTo>
                    <a:pt x="66" y="30"/>
                  </a:lnTo>
                  <a:lnTo>
                    <a:pt x="66" y="28"/>
                  </a:lnTo>
                  <a:lnTo>
                    <a:pt x="72" y="32"/>
                  </a:lnTo>
                  <a:lnTo>
                    <a:pt x="76" y="30"/>
                  </a:lnTo>
                  <a:lnTo>
                    <a:pt x="76" y="30"/>
                  </a:lnTo>
                  <a:lnTo>
                    <a:pt x="68" y="26"/>
                  </a:lnTo>
                  <a:lnTo>
                    <a:pt x="64" y="24"/>
                  </a:lnTo>
                  <a:lnTo>
                    <a:pt x="64" y="24"/>
                  </a:lnTo>
                  <a:lnTo>
                    <a:pt x="66" y="22"/>
                  </a:lnTo>
                  <a:lnTo>
                    <a:pt x="66" y="22"/>
                  </a:lnTo>
                  <a:lnTo>
                    <a:pt x="68" y="22"/>
                  </a:lnTo>
                  <a:lnTo>
                    <a:pt x="74" y="24"/>
                  </a:lnTo>
                  <a:lnTo>
                    <a:pt x="80" y="28"/>
                  </a:lnTo>
                  <a:lnTo>
                    <a:pt x="84" y="26"/>
                  </a:lnTo>
                  <a:lnTo>
                    <a:pt x="68" y="20"/>
                  </a:lnTo>
                  <a:lnTo>
                    <a:pt x="64" y="14"/>
                  </a:lnTo>
                  <a:lnTo>
                    <a:pt x="64" y="14"/>
                  </a:lnTo>
                  <a:lnTo>
                    <a:pt x="52" y="10"/>
                  </a:lnTo>
                  <a:lnTo>
                    <a:pt x="44" y="8"/>
                  </a:lnTo>
                  <a:lnTo>
                    <a:pt x="40" y="6"/>
                  </a:lnTo>
                  <a:lnTo>
                    <a:pt x="40" y="6"/>
                  </a:lnTo>
                  <a:close/>
                </a:path>
              </a:pathLst>
            </a:custGeom>
            <a:solidFill>
              <a:srgbClr val="0049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67" name="Freeform 246"/>
            <p:cNvSpPr>
              <a:spLocks/>
            </p:cNvSpPr>
            <p:nvPr/>
          </p:nvSpPr>
          <p:spPr bwMode="auto">
            <a:xfrm>
              <a:off x="7878763" y="1098550"/>
              <a:ext cx="57150" cy="19050"/>
            </a:xfrm>
            <a:custGeom>
              <a:avLst/>
              <a:gdLst>
                <a:gd name="T0" fmla="*/ 0 w 36"/>
                <a:gd name="T1" fmla="*/ 0 h 12"/>
                <a:gd name="T2" fmla="*/ 2 w 36"/>
                <a:gd name="T3" fmla="*/ 6 h 12"/>
                <a:gd name="T4" fmla="*/ 2 w 36"/>
                <a:gd name="T5" fmla="*/ 6 h 12"/>
                <a:gd name="T6" fmla="*/ 16 w 36"/>
                <a:gd name="T7" fmla="*/ 8 h 12"/>
                <a:gd name="T8" fmla="*/ 34 w 36"/>
                <a:gd name="T9" fmla="*/ 12 h 12"/>
                <a:gd name="T10" fmla="*/ 36 w 36"/>
                <a:gd name="T11" fmla="*/ 8 h 12"/>
                <a:gd name="T12" fmla="*/ 36 w 36"/>
                <a:gd name="T13" fmla="*/ 8 h 12"/>
                <a:gd name="T14" fmla="*/ 16 w 36"/>
                <a:gd name="T15" fmla="*/ 2 h 12"/>
                <a:gd name="T16" fmla="*/ 16 w 36"/>
                <a:gd name="T17" fmla="*/ 2 h 12"/>
                <a:gd name="T18" fmla="*/ 6 w 36"/>
                <a:gd name="T19" fmla="*/ 0 h 12"/>
                <a:gd name="T20" fmla="*/ 0 w 36"/>
                <a:gd name="T21" fmla="*/ 0 h 12"/>
                <a:gd name="T22" fmla="*/ 0 w 36"/>
                <a:gd name="T23"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6" h="12">
                  <a:moveTo>
                    <a:pt x="0" y="0"/>
                  </a:moveTo>
                  <a:lnTo>
                    <a:pt x="2" y="6"/>
                  </a:lnTo>
                  <a:lnTo>
                    <a:pt x="2" y="6"/>
                  </a:lnTo>
                  <a:lnTo>
                    <a:pt x="16" y="8"/>
                  </a:lnTo>
                  <a:lnTo>
                    <a:pt x="34" y="12"/>
                  </a:lnTo>
                  <a:lnTo>
                    <a:pt x="36" y="8"/>
                  </a:lnTo>
                  <a:lnTo>
                    <a:pt x="36" y="8"/>
                  </a:lnTo>
                  <a:lnTo>
                    <a:pt x="16" y="2"/>
                  </a:lnTo>
                  <a:lnTo>
                    <a:pt x="16" y="2"/>
                  </a:lnTo>
                  <a:lnTo>
                    <a:pt x="6" y="0"/>
                  </a:lnTo>
                  <a:lnTo>
                    <a:pt x="0" y="0"/>
                  </a:lnTo>
                  <a:lnTo>
                    <a:pt x="0" y="0"/>
                  </a:lnTo>
                  <a:close/>
                </a:path>
              </a:pathLst>
            </a:custGeom>
            <a:solidFill>
              <a:srgbClr val="0049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68" name="Freeform 247"/>
            <p:cNvSpPr>
              <a:spLocks/>
            </p:cNvSpPr>
            <p:nvPr/>
          </p:nvSpPr>
          <p:spPr bwMode="auto">
            <a:xfrm>
              <a:off x="7881938" y="1111250"/>
              <a:ext cx="50800" cy="22225"/>
            </a:xfrm>
            <a:custGeom>
              <a:avLst/>
              <a:gdLst>
                <a:gd name="T0" fmla="*/ 0 w 32"/>
                <a:gd name="T1" fmla="*/ 2 h 14"/>
                <a:gd name="T2" fmla="*/ 0 w 32"/>
                <a:gd name="T3" fmla="*/ 6 h 14"/>
                <a:gd name="T4" fmla="*/ 0 w 32"/>
                <a:gd name="T5" fmla="*/ 6 h 14"/>
                <a:gd name="T6" fmla="*/ 12 w 32"/>
                <a:gd name="T7" fmla="*/ 8 h 14"/>
                <a:gd name="T8" fmla="*/ 30 w 32"/>
                <a:gd name="T9" fmla="*/ 14 h 14"/>
                <a:gd name="T10" fmla="*/ 32 w 32"/>
                <a:gd name="T11" fmla="*/ 8 h 14"/>
                <a:gd name="T12" fmla="*/ 32 w 32"/>
                <a:gd name="T13" fmla="*/ 8 h 14"/>
                <a:gd name="T14" fmla="*/ 16 w 32"/>
                <a:gd name="T15" fmla="*/ 4 h 14"/>
                <a:gd name="T16" fmla="*/ 4 w 32"/>
                <a:gd name="T17" fmla="*/ 2 h 14"/>
                <a:gd name="T18" fmla="*/ 0 w 32"/>
                <a:gd name="T19" fmla="*/ 0 h 14"/>
                <a:gd name="T20" fmla="*/ 0 w 32"/>
                <a:gd name="T21" fmla="*/ 2 h 14"/>
                <a:gd name="T22" fmla="*/ 0 w 32"/>
                <a:gd name="T23" fmla="*/ 2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2" h="14">
                  <a:moveTo>
                    <a:pt x="0" y="2"/>
                  </a:moveTo>
                  <a:lnTo>
                    <a:pt x="0" y="6"/>
                  </a:lnTo>
                  <a:lnTo>
                    <a:pt x="0" y="6"/>
                  </a:lnTo>
                  <a:lnTo>
                    <a:pt x="12" y="8"/>
                  </a:lnTo>
                  <a:lnTo>
                    <a:pt x="30" y="14"/>
                  </a:lnTo>
                  <a:lnTo>
                    <a:pt x="32" y="8"/>
                  </a:lnTo>
                  <a:lnTo>
                    <a:pt x="32" y="8"/>
                  </a:lnTo>
                  <a:lnTo>
                    <a:pt x="16" y="4"/>
                  </a:lnTo>
                  <a:lnTo>
                    <a:pt x="4" y="2"/>
                  </a:lnTo>
                  <a:lnTo>
                    <a:pt x="0" y="0"/>
                  </a:lnTo>
                  <a:lnTo>
                    <a:pt x="0" y="2"/>
                  </a:lnTo>
                  <a:lnTo>
                    <a:pt x="0" y="2"/>
                  </a:lnTo>
                  <a:close/>
                </a:path>
              </a:pathLst>
            </a:custGeom>
            <a:solidFill>
              <a:srgbClr val="0049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69" name="Freeform 248"/>
            <p:cNvSpPr>
              <a:spLocks/>
            </p:cNvSpPr>
            <p:nvPr/>
          </p:nvSpPr>
          <p:spPr bwMode="auto">
            <a:xfrm>
              <a:off x="7881938" y="1123950"/>
              <a:ext cx="47625" cy="25400"/>
            </a:xfrm>
            <a:custGeom>
              <a:avLst/>
              <a:gdLst>
                <a:gd name="T0" fmla="*/ 0 w 30"/>
                <a:gd name="T1" fmla="*/ 0 h 16"/>
                <a:gd name="T2" fmla="*/ 0 w 30"/>
                <a:gd name="T3" fmla="*/ 8 h 16"/>
                <a:gd name="T4" fmla="*/ 0 w 30"/>
                <a:gd name="T5" fmla="*/ 8 h 16"/>
                <a:gd name="T6" fmla="*/ 28 w 30"/>
                <a:gd name="T7" fmla="*/ 16 h 16"/>
                <a:gd name="T8" fmla="*/ 28 w 30"/>
                <a:gd name="T9" fmla="*/ 16 h 16"/>
                <a:gd name="T10" fmla="*/ 30 w 30"/>
                <a:gd name="T11" fmla="*/ 8 h 16"/>
                <a:gd name="T12" fmla="*/ 30 w 30"/>
                <a:gd name="T13" fmla="*/ 8 h 16"/>
                <a:gd name="T14" fmla="*/ 16 w 30"/>
                <a:gd name="T15" fmla="*/ 4 h 16"/>
                <a:gd name="T16" fmla="*/ 0 w 30"/>
                <a:gd name="T17" fmla="*/ 0 h 16"/>
                <a:gd name="T18" fmla="*/ 0 w 30"/>
                <a:gd name="T19"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 h="16">
                  <a:moveTo>
                    <a:pt x="0" y="0"/>
                  </a:moveTo>
                  <a:lnTo>
                    <a:pt x="0" y="8"/>
                  </a:lnTo>
                  <a:lnTo>
                    <a:pt x="0" y="8"/>
                  </a:lnTo>
                  <a:lnTo>
                    <a:pt x="28" y="16"/>
                  </a:lnTo>
                  <a:lnTo>
                    <a:pt x="28" y="16"/>
                  </a:lnTo>
                  <a:lnTo>
                    <a:pt x="30" y="8"/>
                  </a:lnTo>
                  <a:lnTo>
                    <a:pt x="30" y="8"/>
                  </a:lnTo>
                  <a:lnTo>
                    <a:pt x="16" y="4"/>
                  </a:lnTo>
                  <a:lnTo>
                    <a:pt x="0" y="0"/>
                  </a:lnTo>
                  <a:lnTo>
                    <a:pt x="0" y="0"/>
                  </a:lnTo>
                  <a:close/>
                </a:path>
              </a:pathLst>
            </a:custGeom>
            <a:solidFill>
              <a:srgbClr val="0049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70" name="Freeform 249"/>
            <p:cNvSpPr>
              <a:spLocks/>
            </p:cNvSpPr>
            <p:nvPr/>
          </p:nvSpPr>
          <p:spPr bwMode="auto">
            <a:xfrm>
              <a:off x="7945438" y="1133475"/>
              <a:ext cx="111125" cy="28575"/>
            </a:xfrm>
            <a:custGeom>
              <a:avLst/>
              <a:gdLst>
                <a:gd name="T0" fmla="*/ 0 w 70"/>
                <a:gd name="T1" fmla="*/ 0 h 18"/>
                <a:gd name="T2" fmla="*/ 58 w 70"/>
                <a:gd name="T3" fmla="*/ 18 h 18"/>
                <a:gd name="T4" fmla="*/ 70 w 70"/>
                <a:gd name="T5" fmla="*/ 18 h 18"/>
                <a:gd name="T6" fmla="*/ 70 w 70"/>
                <a:gd name="T7" fmla="*/ 18 h 18"/>
                <a:gd name="T8" fmla="*/ 40 w 70"/>
                <a:gd name="T9" fmla="*/ 6 h 18"/>
                <a:gd name="T10" fmla="*/ 18 w 70"/>
                <a:gd name="T11" fmla="*/ 2 h 18"/>
                <a:gd name="T12" fmla="*/ 4 w 70"/>
                <a:gd name="T13" fmla="*/ 0 h 18"/>
                <a:gd name="T14" fmla="*/ 0 w 70"/>
                <a:gd name="T15" fmla="*/ 0 h 18"/>
                <a:gd name="T16" fmla="*/ 0 w 70"/>
                <a:gd name="T17"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0" h="18">
                  <a:moveTo>
                    <a:pt x="0" y="0"/>
                  </a:moveTo>
                  <a:lnTo>
                    <a:pt x="58" y="18"/>
                  </a:lnTo>
                  <a:lnTo>
                    <a:pt x="70" y="18"/>
                  </a:lnTo>
                  <a:lnTo>
                    <a:pt x="70" y="18"/>
                  </a:lnTo>
                  <a:lnTo>
                    <a:pt x="40" y="6"/>
                  </a:lnTo>
                  <a:lnTo>
                    <a:pt x="18" y="2"/>
                  </a:lnTo>
                  <a:lnTo>
                    <a:pt x="4" y="0"/>
                  </a:lnTo>
                  <a:lnTo>
                    <a:pt x="0" y="0"/>
                  </a:lnTo>
                  <a:lnTo>
                    <a:pt x="0" y="0"/>
                  </a:lnTo>
                  <a:close/>
                </a:path>
              </a:pathLst>
            </a:custGeom>
            <a:solidFill>
              <a:srgbClr val="0049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71" name="Freeform 250"/>
            <p:cNvSpPr>
              <a:spLocks/>
            </p:cNvSpPr>
            <p:nvPr/>
          </p:nvSpPr>
          <p:spPr bwMode="auto">
            <a:xfrm>
              <a:off x="8269288" y="1003300"/>
              <a:ext cx="31750" cy="31750"/>
            </a:xfrm>
            <a:custGeom>
              <a:avLst/>
              <a:gdLst>
                <a:gd name="T0" fmla="*/ 4 w 20"/>
                <a:gd name="T1" fmla="*/ 8 h 20"/>
                <a:gd name="T2" fmla="*/ 4 w 20"/>
                <a:gd name="T3" fmla="*/ 8 h 20"/>
                <a:gd name="T4" fmla="*/ 20 w 20"/>
                <a:gd name="T5" fmla="*/ 20 h 20"/>
                <a:gd name="T6" fmla="*/ 18 w 20"/>
                <a:gd name="T7" fmla="*/ 10 h 20"/>
                <a:gd name="T8" fmla="*/ 18 w 20"/>
                <a:gd name="T9" fmla="*/ 10 h 20"/>
                <a:gd name="T10" fmla="*/ 10 w 20"/>
                <a:gd name="T11" fmla="*/ 6 h 20"/>
                <a:gd name="T12" fmla="*/ 0 w 20"/>
                <a:gd name="T13" fmla="*/ 0 h 20"/>
                <a:gd name="T14" fmla="*/ 4 w 20"/>
                <a:gd name="T15" fmla="*/ 8 h 20"/>
                <a:gd name="T16" fmla="*/ 4 w 20"/>
                <a:gd name="T17" fmla="*/ 8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 h="20">
                  <a:moveTo>
                    <a:pt x="4" y="8"/>
                  </a:moveTo>
                  <a:lnTo>
                    <a:pt x="4" y="8"/>
                  </a:lnTo>
                  <a:lnTo>
                    <a:pt x="20" y="20"/>
                  </a:lnTo>
                  <a:lnTo>
                    <a:pt x="18" y="10"/>
                  </a:lnTo>
                  <a:lnTo>
                    <a:pt x="18" y="10"/>
                  </a:lnTo>
                  <a:lnTo>
                    <a:pt x="10" y="6"/>
                  </a:lnTo>
                  <a:lnTo>
                    <a:pt x="0" y="0"/>
                  </a:lnTo>
                  <a:lnTo>
                    <a:pt x="4" y="8"/>
                  </a:lnTo>
                  <a:lnTo>
                    <a:pt x="4" y="8"/>
                  </a:lnTo>
                  <a:close/>
                </a:path>
              </a:pathLst>
            </a:custGeom>
            <a:solidFill>
              <a:srgbClr val="0049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72" name="Freeform 251"/>
            <p:cNvSpPr>
              <a:spLocks/>
            </p:cNvSpPr>
            <p:nvPr/>
          </p:nvSpPr>
          <p:spPr bwMode="auto">
            <a:xfrm>
              <a:off x="8275638" y="1022350"/>
              <a:ext cx="31750" cy="38100"/>
            </a:xfrm>
            <a:custGeom>
              <a:avLst/>
              <a:gdLst>
                <a:gd name="T0" fmla="*/ 4 w 20"/>
                <a:gd name="T1" fmla="*/ 12 h 24"/>
                <a:gd name="T2" fmla="*/ 20 w 20"/>
                <a:gd name="T3" fmla="*/ 24 h 24"/>
                <a:gd name="T4" fmla="*/ 20 w 20"/>
                <a:gd name="T5" fmla="*/ 24 h 24"/>
                <a:gd name="T6" fmla="*/ 20 w 20"/>
                <a:gd name="T7" fmla="*/ 18 h 24"/>
                <a:gd name="T8" fmla="*/ 16 w 20"/>
                <a:gd name="T9" fmla="*/ 10 h 24"/>
                <a:gd name="T10" fmla="*/ 16 w 20"/>
                <a:gd name="T11" fmla="*/ 10 h 24"/>
                <a:gd name="T12" fmla="*/ 14 w 20"/>
                <a:gd name="T13" fmla="*/ 8 h 24"/>
                <a:gd name="T14" fmla="*/ 8 w 20"/>
                <a:gd name="T15" fmla="*/ 4 h 24"/>
                <a:gd name="T16" fmla="*/ 0 w 20"/>
                <a:gd name="T17" fmla="*/ 0 h 24"/>
                <a:gd name="T18" fmla="*/ 4 w 20"/>
                <a:gd name="T19" fmla="*/ 12 h 24"/>
                <a:gd name="T20" fmla="*/ 4 w 20"/>
                <a:gd name="T21" fmla="*/ 12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 h="24">
                  <a:moveTo>
                    <a:pt x="4" y="12"/>
                  </a:moveTo>
                  <a:lnTo>
                    <a:pt x="20" y="24"/>
                  </a:lnTo>
                  <a:lnTo>
                    <a:pt x="20" y="24"/>
                  </a:lnTo>
                  <a:lnTo>
                    <a:pt x="20" y="18"/>
                  </a:lnTo>
                  <a:lnTo>
                    <a:pt x="16" y="10"/>
                  </a:lnTo>
                  <a:lnTo>
                    <a:pt x="16" y="10"/>
                  </a:lnTo>
                  <a:lnTo>
                    <a:pt x="14" y="8"/>
                  </a:lnTo>
                  <a:lnTo>
                    <a:pt x="8" y="4"/>
                  </a:lnTo>
                  <a:lnTo>
                    <a:pt x="0" y="0"/>
                  </a:lnTo>
                  <a:lnTo>
                    <a:pt x="4" y="12"/>
                  </a:lnTo>
                  <a:lnTo>
                    <a:pt x="4" y="12"/>
                  </a:lnTo>
                  <a:close/>
                </a:path>
              </a:pathLst>
            </a:custGeom>
            <a:solidFill>
              <a:srgbClr val="0049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73" name="Freeform 252"/>
            <p:cNvSpPr>
              <a:spLocks/>
            </p:cNvSpPr>
            <p:nvPr/>
          </p:nvSpPr>
          <p:spPr bwMode="auto">
            <a:xfrm>
              <a:off x="8288338" y="1136650"/>
              <a:ext cx="47625" cy="19050"/>
            </a:xfrm>
            <a:custGeom>
              <a:avLst/>
              <a:gdLst>
                <a:gd name="T0" fmla="*/ 26 w 30"/>
                <a:gd name="T1" fmla="*/ 6 h 12"/>
                <a:gd name="T2" fmla="*/ 18 w 30"/>
                <a:gd name="T3" fmla="*/ 0 h 12"/>
                <a:gd name="T4" fmla="*/ 0 w 30"/>
                <a:gd name="T5" fmla="*/ 0 h 12"/>
                <a:gd name="T6" fmla="*/ 0 w 30"/>
                <a:gd name="T7" fmla="*/ 0 h 12"/>
                <a:gd name="T8" fmla="*/ 12 w 30"/>
                <a:gd name="T9" fmla="*/ 4 h 12"/>
                <a:gd name="T10" fmla="*/ 18 w 30"/>
                <a:gd name="T11" fmla="*/ 8 h 12"/>
                <a:gd name="T12" fmla="*/ 24 w 30"/>
                <a:gd name="T13" fmla="*/ 12 h 12"/>
                <a:gd name="T14" fmla="*/ 30 w 30"/>
                <a:gd name="T15" fmla="*/ 10 h 12"/>
                <a:gd name="T16" fmla="*/ 24 w 30"/>
                <a:gd name="T17" fmla="*/ 6 h 12"/>
                <a:gd name="T18" fmla="*/ 26 w 30"/>
                <a:gd name="T19" fmla="*/ 6 h 12"/>
                <a:gd name="T20" fmla="*/ 26 w 30"/>
                <a:gd name="T21" fmla="*/ 6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 h="12">
                  <a:moveTo>
                    <a:pt x="26" y="6"/>
                  </a:moveTo>
                  <a:lnTo>
                    <a:pt x="18" y="0"/>
                  </a:lnTo>
                  <a:lnTo>
                    <a:pt x="0" y="0"/>
                  </a:lnTo>
                  <a:lnTo>
                    <a:pt x="0" y="0"/>
                  </a:lnTo>
                  <a:lnTo>
                    <a:pt x="12" y="4"/>
                  </a:lnTo>
                  <a:lnTo>
                    <a:pt x="18" y="8"/>
                  </a:lnTo>
                  <a:lnTo>
                    <a:pt x="24" y="12"/>
                  </a:lnTo>
                  <a:lnTo>
                    <a:pt x="30" y="10"/>
                  </a:lnTo>
                  <a:lnTo>
                    <a:pt x="24" y="6"/>
                  </a:lnTo>
                  <a:lnTo>
                    <a:pt x="26" y="6"/>
                  </a:lnTo>
                  <a:lnTo>
                    <a:pt x="26" y="6"/>
                  </a:lnTo>
                  <a:close/>
                </a:path>
              </a:pathLst>
            </a:custGeom>
            <a:solidFill>
              <a:srgbClr val="0049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74" name="Freeform 253"/>
            <p:cNvSpPr>
              <a:spLocks/>
            </p:cNvSpPr>
            <p:nvPr/>
          </p:nvSpPr>
          <p:spPr bwMode="auto">
            <a:xfrm>
              <a:off x="8291513" y="1108075"/>
              <a:ext cx="85725" cy="41275"/>
            </a:xfrm>
            <a:custGeom>
              <a:avLst/>
              <a:gdLst>
                <a:gd name="T0" fmla="*/ 12 w 54"/>
                <a:gd name="T1" fmla="*/ 0 h 26"/>
                <a:gd name="T2" fmla="*/ 2 w 54"/>
                <a:gd name="T3" fmla="*/ 0 h 26"/>
                <a:gd name="T4" fmla="*/ 2 w 54"/>
                <a:gd name="T5" fmla="*/ 2 h 26"/>
                <a:gd name="T6" fmla="*/ 18 w 54"/>
                <a:gd name="T7" fmla="*/ 8 h 26"/>
                <a:gd name="T8" fmla="*/ 18 w 54"/>
                <a:gd name="T9" fmla="*/ 10 h 26"/>
                <a:gd name="T10" fmla="*/ 18 w 54"/>
                <a:gd name="T11" fmla="*/ 10 h 26"/>
                <a:gd name="T12" fmla="*/ 14 w 54"/>
                <a:gd name="T13" fmla="*/ 8 h 26"/>
                <a:gd name="T14" fmla="*/ 0 w 54"/>
                <a:gd name="T15" fmla="*/ 10 h 26"/>
                <a:gd name="T16" fmla="*/ 0 w 54"/>
                <a:gd name="T17" fmla="*/ 10 h 26"/>
                <a:gd name="T18" fmla="*/ 10 w 54"/>
                <a:gd name="T19" fmla="*/ 14 h 26"/>
                <a:gd name="T20" fmla="*/ 20 w 54"/>
                <a:gd name="T21" fmla="*/ 20 h 26"/>
                <a:gd name="T22" fmla="*/ 30 w 54"/>
                <a:gd name="T23" fmla="*/ 26 h 26"/>
                <a:gd name="T24" fmla="*/ 34 w 54"/>
                <a:gd name="T25" fmla="*/ 24 h 26"/>
                <a:gd name="T26" fmla="*/ 34 w 54"/>
                <a:gd name="T27" fmla="*/ 24 h 26"/>
                <a:gd name="T28" fmla="*/ 28 w 54"/>
                <a:gd name="T29" fmla="*/ 22 h 26"/>
                <a:gd name="T30" fmla="*/ 22 w 54"/>
                <a:gd name="T31" fmla="*/ 20 h 26"/>
                <a:gd name="T32" fmla="*/ 22 w 54"/>
                <a:gd name="T33" fmla="*/ 16 h 26"/>
                <a:gd name="T34" fmla="*/ 22 w 54"/>
                <a:gd name="T35" fmla="*/ 16 h 26"/>
                <a:gd name="T36" fmla="*/ 30 w 54"/>
                <a:gd name="T37" fmla="*/ 20 h 26"/>
                <a:gd name="T38" fmla="*/ 38 w 54"/>
                <a:gd name="T39" fmla="*/ 24 h 26"/>
                <a:gd name="T40" fmla="*/ 44 w 54"/>
                <a:gd name="T41" fmla="*/ 22 h 26"/>
                <a:gd name="T42" fmla="*/ 44 w 54"/>
                <a:gd name="T43" fmla="*/ 22 h 26"/>
                <a:gd name="T44" fmla="*/ 32 w 54"/>
                <a:gd name="T45" fmla="*/ 18 h 26"/>
                <a:gd name="T46" fmla="*/ 20 w 54"/>
                <a:gd name="T47" fmla="*/ 12 h 26"/>
                <a:gd name="T48" fmla="*/ 20 w 54"/>
                <a:gd name="T49" fmla="*/ 8 h 26"/>
                <a:gd name="T50" fmla="*/ 20 w 54"/>
                <a:gd name="T51" fmla="*/ 8 h 26"/>
                <a:gd name="T52" fmla="*/ 30 w 54"/>
                <a:gd name="T53" fmla="*/ 10 h 26"/>
                <a:gd name="T54" fmla="*/ 38 w 54"/>
                <a:gd name="T55" fmla="*/ 14 h 26"/>
                <a:gd name="T56" fmla="*/ 48 w 54"/>
                <a:gd name="T57" fmla="*/ 20 h 26"/>
                <a:gd name="T58" fmla="*/ 54 w 54"/>
                <a:gd name="T59" fmla="*/ 18 h 26"/>
                <a:gd name="T60" fmla="*/ 54 w 54"/>
                <a:gd name="T61" fmla="*/ 18 h 26"/>
                <a:gd name="T62" fmla="*/ 18 w 54"/>
                <a:gd name="T63" fmla="*/ 2 h 26"/>
                <a:gd name="T64" fmla="*/ 12 w 54"/>
                <a:gd name="T65" fmla="*/ 0 h 26"/>
                <a:gd name="T66" fmla="*/ 12 w 54"/>
                <a:gd name="T67" fmla="*/ 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4" h="26">
                  <a:moveTo>
                    <a:pt x="12" y="0"/>
                  </a:moveTo>
                  <a:lnTo>
                    <a:pt x="2" y="0"/>
                  </a:lnTo>
                  <a:lnTo>
                    <a:pt x="2" y="2"/>
                  </a:lnTo>
                  <a:lnTo>
                    <a:pt x="18" y="8"/>
                  </a:lnTo>
                  <a:lnTo>
                    <a:pt x="18" y="10"/>
                  </a:lnTo>
                  <a:lnTo>
                    <a:pt x="18" y="10"/>
                  </a:lnTo>
                  <a:lnTo>
                    <a:pt x="14" y="8"/>
                  </a:lnTo>
                  <a:lnTo>
                    <a:pt x="0" y="10"/>
                  </a:lnTo>
                  <a:lnTo>
                    <a:pt x="0" y="10"/>
                  </a:lnTo>
                  <a:lnTo>
                    <a:pt x="10" y="14"/>
                  </a:lnTo>
                  <a:lnTo>
                    <a:pt x="20" y="20"/>
                  </a:lnTo>
                  <a:lnTo>
                    <a:pt x="30" y="26"/>
                  </a:lnTo>
                  <a:lnTo>
                    <a:pt x="34" y="24"/>
                  </a:lnTo>
                  <a:lnTo>
                    <a:pt x="34" y="24"/>
                  </a:lnTo>
                  <a:lnTo>
                    <a:pt x="28" y="22"/>
                  </a:lnTo>
                  <a:lnTo>
                    <a:pt x="22" y="20"/>
                  </a:lnTo>
                  <a:lnTo>
                    <a:pt x="22" y="16"/>
                  </a:lnTo>
                  <a:lnTo>
                    <a:pt x="22" y="16"/>
                  </a:lnTo>
                  <a:lnTo>
                    <a:pt x="30" y="20"/>
                  </a:lnTo>
                  <a:lnTo>
                    <a:pt x="38" y="24"/>
                  </a:lnTo>
                  <a:lnTo>
                    <a:pt x="44" y="22"/>
                  </a:lnTo>
                  <a:lnTo>
                    <a:pt x="44" y="22"/>
                  </a:lnTo>
                  <a:lnTo>
                    <a:pt x="32" y="18"/>
                  </a:lnTo>
                  <a:lnTo>
                    <a:pt x="20" y="12"/>
                  </a:lnTo>
                  <a:lnTo>
                    <a:pt x="20" y="8"/>
                  </a:lnTo>
                  <a:lnTo>
                    <a:pt x="20" y="8"/>
                  </a:lnTo>
                  <a:lnTo>
                    <a:pt x="30" y="10"/>
                  </a:lnTo>
                  <a:lnTo>
                    <a:pt x="38" y="14"/>
                  </a:lnTo>
                  <a:lnTo>
                    <a:pt x="48" y="20"/>
                  </a:lnTo>
                  <a:lnTo>
                    <a:pt x="54" y="18"/>
                  </a:lnTo>
                  <a:lnTo>
                    <a:pt x="54" y="18"/>
                  </a:lnTo>
                  <a:lnTo>
                    <a:pt x="18" y="2"/>
                  </a:lnTo>
                  <a:lnTo>
                    <a:pt x="12" y="0"/>
                  </a:lnTo>
                  <a:lnTo>
                    <a:pt x="12" y="0"/>
                  </a:lnTo>
                  <a:close/>
                </a:path>
              </a:pathLst>
            </a:custGeom>
            <a:solidFill>
              <a:srgbClr val="0049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75" name="Freeform 254"/>
            <p:cNvSpPr>
              <a:spLocks/>
            </p:cNvSpPr>
            <p:nvPr/>
          </p:nvSpPr>
          <p:spPr bwMode="auto">
            <a:xfrm>
              <a:off x="8281988" y="1044575"/>
              <a:ext cx="107950" cy="88900"/>
            </a:xfrm>
            <a:custGeom>
              <a:avLst/>
              <a:gdLst>
                <a:gd name="T0" fmla="*/ 16 w 68"/>
                <a:gd name="T1" fmla="*/ 12 h 56"/>
                <a:gd name="T2" fmla="*/ 16 w 68"/>
                <a:gd name="T3" fmla="*/ 12 h 56"/>
                <a:gd name="T4" fmla="*/ 0 w 68"/>
                <a:gd name="T5" fmla="*/ 0 h 56"/>
                <a:gd name="T6" fmla="*/ 4 w 68"/>
                <a:gd name="T7" fmla="*/ 10 h 56"/>
                <a:gd name="T8" fmla="*/ 4 w 68"/>
                <a:gd name="T9" fmla="*/ 10 h 56"/>
                <a:gd name="T10" fmla="*/ 8 w 68"/>
                <a:gd name="T11" fmla="*/ 14 h 56"/>
                <a:gd name="T12" fmla="*/ 12 w 68"/>
                <a:gd name="T13" fmla="*/ 18 h 56"/>
                <a:gd name="T14" fmla="*/ 14 w 68"/>
                <a:gd name="T15" fmla="*/ 24 h 56"/>
                <a:gd name="T16" fmla="*/ 12 w 68"/>
                <a:gd name="T17" fmla="*/ 24 h 56"/>
                <a:gd name="T18" fmla="*/ 12 w 68"/>
                <a:gd name="T19" fmla="*/ 24 h 56"/>
                <a:gd name="T20" fmla="*/ 10 w 68"/>
                <a:gd name="T21" fmla="*/ 20 h 56"/>
                <a:gd name="T22" fmla="*/ 4 w 68"/>
                <a:gd name="T23" fmla="*/ 14 h 56"/>
                <a:gd name="T24" fmla="*/ 6 w 68"/>
                <a:gd name="T25" fmla="*/ 22 h 56"/>
                <a:gd name="T26" fmla="*/ 6 w 68"/>
                <a:gd name="T27" fmla="*/ 22 h 56"/>
                <a:gd name="T28" fmla="*/ 10 w 68"/>
                <a:gd name="T29" fmla="*/ 24 h 56"/>
                <a:gd name="T30" fmla="*/ 14 w 68"/>
                <a:gd name="T31" fmla="*/ 28 h 56"/>
                <a:gd name="T32" fmla="*/ 6 w 68"/>
                <a:gd name="T33" fmla="*/ 26 h 56"/>
                <a:gd name="T34" fmla="*/ 8 w 68"/>
                <a:gd name="T35" fmla="*/ 32 h 56"/>
                <a:gd name="T36" fmla="*/ 16 w 68"/>
                <a:gd name="T37" fmla="*/ 36 h 56"/>
                <a:gd name="T38" fmla="*/ 16 w 68"/>
                <a:gd name="T39" fmla="*/ 36 h 56"/>
                <a:gd name="T40" fmla="*/ 20 w 68"/>
                <a:gd name="T41" fmla="*/ 38 h 56"/>
                <a:gd name="T42" fmla="*/ 22 w 68"/>
                <a:gd name="T43" fmla="*/ 40 h 56"/>
                <a:gd name="T44" fmla="*/ 22 w 68"/>
                <a:gd name="T45" fmla="*/ 40 h 56"/>
                <a:gd name="T46" fmla="*/ 36 w 68"/>
                <a:gd name="T47" fmla="*/ 44 h 56"/>
                <a:gd name="T48" fmla="*/ 48 w 68"/>
                <a:gd name="T49" fmla="*/ 48 h 56"/>
                <a:gd name="T50" fmla="*/ 64 w 68"/>
                <a:gd name="T51" fmla="*/ 56 h 56"/>
                <a:gd name="T52" fmla="*/ 68 w 68"/>
                <a:gd name="T53" fmla="*/ 54 h 56"/>
                <a:gd name="T54" fmla="*/ 68 w 68"/>
                <a:gd name="T55" fmla="*/ 54 h 56"/>
                <a:gd name="T56" fmla="*/ 56 w 68"/>
                <a:gd name="T57" fmla="*/ 48 h 56"/>
                <a:gd name="T58" fmla="*/ 40 w 68"/>
                <a:gd name="T59" fmla="*/ 40 h 56"/>
                <a:gd name="T60" fmla="*/ 16 w 68"/>
                <a:gd name="T61" fmla="*/ 34 h 56"/>
                <a:gd name="T62" fmla="*/ 16 w 68"/>
                <a:gd name="T63" fmla="*/ 34 h 56"/>
                <a:gd name="T64" fmla="*/ 16 w 68"/>
                <a:gd name="T65" fmla="*/ 22 h 56"/>
                <a:gd name="T66" fmla="*/ 16 w 68"/>
                <a:gd name="T67" fmla="*/ 12 h 56"/>
                <a:gd name="T68" fmla="*/ 16 w 68"/>
                <a:gd name="T69" fmla="*/ 12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8" h="56">
                  <a:moveTo>
                    <a:pt x="16" y="12"/>
                  </a:moveTo>
                  <a:lnTo>
                    <a:pt x="16" y="12"/>
                  </a:lnTo>
                  <a:lnTo>
                    <a:pt x="0" y="0"/>
                  </a:lnTo>
                  <a:lnTo>
                    <a:pt x="4" y="10"/>
                  </a:lnTo>
                  <a:lnTo>
                    <a:pt x="4" y="10"/>
                  </a:lnTo>
                  <a:lnTo>
                    <a:pt x="8" y="14"/>
                  </a:lnTo>
                  <a:lnTo>
                    <a:pt x="12" y="18"/>
                  </a:lnTo>
                  <a:lnTo>
                    <a:pt x="14" y="24"/>
                  </a:lnTo>
                  <a:lnTo>
                    <a:pt x="12" y="24"/>
                  </a:lnTo>
                  <a:lnTo>
                    <a:pt x="12" y="24"/>
                  </a:lnTo>
                  <a:lnTo>
                    <a:pt x="10" y="20"/>
                  </a:lnTo>
                  <a:lnTo>
                    <a:pt x="4" y="14"/>
                  </a:lnTo>
                  <a:lnTo>
                    <a:pt x="6" y="22"/>
                  </a:lnTo>
                  <a:lnTo>
                    <a:pt x="6" y="22"/>
                  </a:lnTo>
                  <a:lnTo>
                    <a:pt x="10" y="24"/>
                  </a:lnTo>
                  <a:lnTo>
                    <a:pt x="14" y="28"/>
                  </a:lnTo>
                  <a:lnTo>
                    <a:pt x="6" y="26"/>
                  </a:lnTo>
                  <a:lnTo>
                    <a:pt x="8" y="32"/>
                  </a:lnTo>
                  <a:lnTo>
                    <a:pt x="16" y="36"/>
                  </a:lnTo>
                  <a:lnTo>
                    <a:pt x="16" y="36"/>
                  </a:lnTo>
                  <a:lnTo>
                    <a:pt x="20" y="38"/>
                  </a:lnTo>
                  <a:lnTo>
                    <a:pt x="22" y="40"/>
                  </a:lnTo>
                  <a:lnTo>
                    <a:pt x="22" y="40"/>
                  </a:lnTo>
                  <a:lnTo>
                    <a:pt x="36" y="44"/>
                  </a:lnTo>
                  <a:lnTo>
                    <a:pt x="48" y="48"/>
                  </a:lnTo>
                  <a:lnTo>
                    <a:pt x="64" y="56"/>
                  </a:lnTo>
                  <a:lnTo>
                    <a:pt x="68" y="54"/>
                  </a:lnTo>
                  <a:lnTo>
                    <a:pt x="68" y="54"/>
                  </a:lnTo>
                  <a:lnTo>
                    <a:pt x="56" y="48"/>
                  </a:lnTo>
                  <a:lnTo>
                    <a:pt x="40" y="40"/>
                  </a:lnTo>
                  <a:lnTo>
                    <a:pt x="16" y="34"/>
                  </a:lnTo>
                  <a:lnTo>
                    <a:pt x="16" y="34"/>
                  </a:lnTo>
                  <a:lnTo>
                    <a:pt x="16" y="22"/>
                  </a:lnTo>
                  <a:lnTo>
                    <a:pt x="16" y="12"/>
                  </a:lnTo>
                  <a:lnTo>
                    <a:pt x="16" y="12"/>
                  </a:lnTo>
                  <a:close/>
                </a:path>
              </a:pathLst>
            </a:custGeom>
            <a:solidFill>
              <a:srgbClr val="0049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76" name="Freeform 255"/>
            <p:cNvSpPr>
              <a:spLocks/>
            </p:cNvSpPr>
            <p:nvPr/>
          </p:nvSpPr>
          <p:spPr bwMode="auto">
            <a:xfrm>
              <a:off x="7996238" y="787400"/>
              <a:ext cx="6350" cy="6350"/>
            </a:xfrm>
            <a:custGeom>
              <a:avLst/>
              <a:gdLst>
                <a:gd name="T0" fmla="*/ 4 w 4"/>
                <a:gd name="T1" fmla="*/ 0 h 4"/>
                <a:gd name="T2" fmla="*/ 4 w 4"/>
                <a:gd name="T3" fmla="*/ 0 h 4"/>
                <a:gd name="T4" fmla="*/ 2 w 4"/>
                <a:gd name="T5" fmla="*/ 0 h 4"/>
                <a:gd name="T6" fmla="*/ 2 w 4"/>
                <a:gd name="T7" fmla="*/ 0 h 4"/>
                <a:gd name="T8" fmla="*/ 0 w 4"/>
                <a:gd name="T9" fmla="*/ 4 h 4"/>
                <a:gd name="T10" fmla="*/ 0 w 4"/>
                <a:gd name="T11" fmla="*/ 4 h 4"/>
                <a:gd name="T12" fmla="*/ 4 w 4"/>
                <a:gd name="T13" fmla="*/ 4 h 4"/>
                <a:gd name="T14" fmla="*/ 4 w 4"/>
                <a:gd name="T15" fmla="*/ 4 h 4"/>
                <a:gd name="T16" fmla="*/ 4 w 4"/>
                <a:gd name="T17" fmla="*/ 0 h 4"/>
                <a:gd name="T18" fmla="*/ 4 w 4"/>
                <a:gd name="T19"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 h="4">
                  <a:moveTo>
                    <a:pt x="4" y="0"/>
                  </a:moveTo>
                  <a:lnTo>
                    <a:pt x="4" y="0"/>
                  </a:lnTo>
                  <a:lnTo>
                    <a:pt x="2" y="0"/>
                  </a:lnTo>
                  <a:lnTo>
                    <a:pt x="2" y="0"/>
                  </a:lnTo>
                  <a:lnTo>
                    <a:pt x="0" y="4"/>
                  </a:lnTo>
                  <a:lnTo>
                    <a:pt x="0" y="4"/>
                  </a:lnTo>
                  <a:lnTo>
                    <a:pt x="4" y="4"/>
                  </a:lnTo>
                  <a:lnTo>
                    <a:pt x="4" y="4"/>
                  </a:lnTo>
                  <a:lnTo>
                    <a:pt x="4" y="0"/>
                  </a:lnTo>
                  <a:lnTo>
                    <a:pt x="4" y="0"/>
                  </a:lnTo>
                  <a:close/>
                </a:path>
              </a:pathLst>
            </a:custGeom>
            <a:solidFill>
              <a:srgbClr val="0049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77" name="Freeform 256"/>
            <p:cNvSpPr>
              <a:spLocks/>
            </p:cNvSpPr>
            <p:nvPr/>
          </p:nvSpPr>
          <p:spPr bwMode="auto">
            <a:xfrm>
              <a:off x="7872413" y="784225"/>
              <a:ext cx="123825" cy="9525"/>
            </a:xfrm>
            <a:custGeom>
              <a:avLst/>
              <a:gdLst>
                <a:gd name="T0" fmla="*/ 76 w 78"/>
                <a:gd name="T1" fmla="*/ 6 h 6"/>
                <a:gd name="T2" fmla="*/ 76 w 78"/>
                <a:gd name="T3" fmla="*/ 6 h 6"/>
                <a:gd name="T4" fmla="*/ 78 w 78"/>
                <a:gd name="T5" fmla="*/ 2 h 6"/>
                <a:gd name="T6" fmla="*/ 78 w 78"/>
                <a:gd name="T7" fmla="*/ 2 h 6"/>
                <a:gd name="T8" fmla="*/ 76 w 78"/>
                <a:gd name="T9" fmla="*/ 0 h 6"/>
                <a:gd name="T10" fmla="*/ 76 w 78"/>
                <a:gd name="T11" fmla="*/ 0 h 6"/>
                <a:gd name="T12" fmla="*/ 46 w 78"/>
                <a:gd name="T13" fmla="*/ 2 h 6"/>
                <a:gd name="T14" fmla="*/ 46 w 78"/>
                <a:gd name="T15" fmla="*/ 2 h 6"/>
                <a:gd name="T16" fmla="*/ 34 w 78"/>
                <a:gd name="T17" fmla="*/ 4 h 6"/>
                <a:gd name="T18" fmla="*/ 36 w 78"/>
                <a:gd name="T19" fmla="*/ 2 h 6"/>
                <a:gd name="T20" fmla="*/ 36 w 78"/>
                <a:gd name="T21" fmla="*/ 2 h 6"/>
                <a:gd name="T22" fmla="*/ 22 w 78"/>
                <a:gd name="T23" fmla="*/ 0 h 6"/>
                <a:gd name="T24" fmla="*/ 0 w 78"/>
                <a:gd name="T25" fmla="*/ 2 h 6"/>
                <a:gd name="T26" fmla="*/ 0 w 78"/>
                <a:gd name="T27" fmla="*/ 6 h 6"/>
                <a:gd name="T28" fmla="*/ 0 w 78"/>
                <a:gd name="T29" fmla="*/ 6 h 6"/>
                <a:gd name="T30" fmla="*/ 24 w 78"/>
                <a:gd name="T31" fmla="*/ 6 h 6"/>
                <a:gd name="T32" fmla="*/ 40 w 78"/>
                <a:gd name="T33" fmla="*/ 4 h 6"/>
                <a:gd name="T34" fmla="*/ 40 w 78"/>
                <a:gd name="T35" fmla="*/ 4 h 6"/>
                <a:gd name="T36" fmla="*/ 76 w 78"/>
                <a:gd name="T37" fmla="*/ 6 h 6"/>
                <a:gd name="T38" fmla="*/ 76 w 78"/>
                <a:gd name="T39" fmla="*/ 6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8" h="6">
                  <a:moveTo>
                    <a:pt x="76" y="6"/>
                  </a:moveTo>
                  <a:lnTo>
                    <a:pt x="76" y="6"/>
                  </a:lnTo>
                  <a:lnTo>
                    <a:pt x="78" y="2"/>
                  </a:lnTo>
                  <a:lnTo>
                    <a:pt x="78" y="2"/>
                  </a:lnTo>
                  <a:lnTo>
                    <a:pt x="76" y="0"/>
                  </a:lnTo>
                  <a:lnTo>
                    <a:pt x="76" y="0"/>
                  </a:lnTo>
                  <a:lnTo>
                    <a:pt x="46" y="2"/>
                  </a:lnTo>
                  <a:lnTo>
                    <a:pt x="46" y="2"/>
                  </a:lnTo>
                  <a:lnTo>
                    <a:pt x="34" y="4"/>
                  </a:lnTo>
                  <a:lnTo>
                    <a:pt x="36" y="2"/>
                  </a:lnTo>
                  <a:lnTo>
                    <a:pt x="36" y="2"/>
                  </a:lnTo>
                  <a:lnTo>
                    <a:pt x="22" y="0"/>
                  </a:lnTo>
                  <a:lnTo>
                    <a:pt x="0" y="2"/>
                  </a:lnTo>
                  <a:lnTo>
                    <a:pt x="0" y="6"/>
                  </a:lnTo>
                  <a:lnTo>
                    <a:pt x="0" y="6"/>
                  </a:lnTo>
                  <a:lnTo>
                    <a:pt x="24" y="6"/>
                  </a:lnTo>
                  <a:lnTo>
                    <a:pt x="40" y="4"/>
                  </a:lnTo>
                  <a:lnTo>
                    <a:pt x="40" y="4"/>
                  </a:lnTo>
                  <a:lnTo>
                    <a:pt x="76" y="6"/>
                  </a:lnTo>
                  <a:lnTo>
                    <a:pt x="76" y="6"/>
                  </a:lnTo>
                  <a:close/>
                </a:path>
              </a:pathLst>
            </a:custGeom>
            <a:solidFill>
              <a:srgbClr val="0049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78" name="Freeform 257"/>
            <p:cNvSpPr>
              <a:spLocks noEditPoints="1"/>
            </p:cNvSpPr>
            <p:nvPr/>
          </p:nvSpPr>
          <p:spPr bwMode="auto">
            <a:xfrm>
              <a:off x="7926388" y="787400"/>
              <a:ext cx="215900" cy="63500"/>
            </a:xfrm>
            <a:custGeom>
              <a:avLst/>
              <a:gdLst>
                <a:gd name="T0" fmla="*/ 72 w 136"/>
                <a:gd name="T1" fmla="*/ 12 h 40"/>
                <a:gd name="T2" fmla="*/ 102 w 136"/>
                <a:gd name="T3" fmla="*/ 24 h 40"/>
                <a:gd name="T4" fmla="*/ 136 w 136"/>
                <a:gd name="T5" fmla="*/ 38 h 40"/>
                <a:gd name="T6" fmla="*/ 130 w 136"/>
                <a:gd name="T7" fmla="*/ 30 h 40"/>
                <a:gd name="T8" fmla="*/ 116 w 136"/>
                <a:gd name="T9" fmla="*/ 18 h 40"/>
                <a:gd name="T10" fmla="*/ 92 w 136"/>
                <a:gd name="T11" fmla="*/ 10 h 40"/>
                <a:gd name="T12" fmla="*/ 78 w 136"/>
                <a:gd name="T13" fmla="*/ 8 h 40"/>
                <a:gd name="T14" fmla="*/ 78 w 136"/>
                <a:gd name="T15" fmla="*/ 6 h 40"/>
                <a:gd name="T16" fmla="*/ 84 w 136"/>
                <a:gd name="T17" fmla="*/ 2 h 40"/>
                <a:gd name="T18" fmla="*/ 74 w 136"/>
                <a:gd name="T19" fmla="*/ 0 h 40"/>
                <a:gd name="T20" fmla="*/ 60 w 136"/>
                <a:gd name="T21" fmla="*/ 0 h 40"/>
                <a:gd name="T22" fmla="*/ 50 w 136"/>
                <a:gd name="T23" fmla="*/ 0 h 40"/>
                <a:gd name="T24" fmla="*/ 48 w 136"/>
                <a:gd name="T25" fmla="*/ 4 h 40"/>
                <a:gd name="T26" fmla="*/ 60 w 136"/>
                <a:gd name="T27" fmla="*/ 4 h 40"/>
                <a:gd name="T28" fmla="*/ 70 w 136"/>
                <a:gd name="T29" fmla="*/ 8 h 40"/>
                <a:gd name="T30" fmla="*/ 64 w 136"/>
                <a:gd name="T31" fmla="*/ 8 h 40"/>
                <a:gd name="T32" fmla="*/ 56 w 136"/>
                <a:gd name="T33" fmla="*/ 8 h 40"/>
                <a:gd name="T34" fmla="*/ 30 w 136"/>
                <a:gd name="T35" fmla="*/ 8 h 40"/>
                <a:gd name="T36" fmla="*/ 18 w 136"/>
                <a:gd name="T37" fmla="*/ 8 h 40"/>
                <a:gd name="T38" fmla="*/ 4 w 136"/>
                <a:gd name="T39" fmla="*/ 10 h 40"/>
                <a:gd name="T40" fmla="*/ 0 w 136"/>
                <a:gd name="T41" fmla="*/ 12 h 40"/>
                <a:gd name="T42" fmla="*/ 44 w 136"/>
                <a:gd name="T43" fmla="*/ 12 h 40"/>
                <a:gd name="T44" fmla="*/ 62 w 136"/>
                <a:gd name="T45" fmla="*/ 14 h 40"/>
                <a:gd name="T46" fmla="*/ 70 w 136"/>
                <a:gd name="T47" fmla="*/ 14 h 40"/>
                <a:gd name="T48" fmla="*/ 72 w 136"/>
                <a:gd name="T49" fmla="*/ 12 h 40"/>
                <a:gd name="T50" fmla="*/ 126 w 136"/>
                <a:gd name="T51" fmla="*/ 28 h 40"/>
                <a:gd name="T52" fmla="*/ 128 w 136"/>
                <a:gd name="T53" fmla="*/ 32 h 40"/>
                <a:gd name="T54" fmla="*/ 126 w 136"/>
                <a:gd name="T55" fmla="*/ 32 h 40"/>
                <a:gd name="T56" fmla="*/ 126 w 136"/>
                <a:gd name="T57" fmla="*/ 28 h 40"/>
                <a:gd name="T58" fmla="*/ 88 w 136"/>
                <a:gd name="T59" fmla="*/ 12 h 40"/>
                <a:gd name="T60" fmla="*/ 120 w 136"/>
                <a:gd name="T61" fmla="*/ 26 h 40"/>
                <a:gd name="T62" fmla="*/ 120 w 136"/>
                <a:gd name="T63" fmla="*/ 28 h 40"/>
                <a:gd name="T64" fmla="*/ 90 w 136"/>
                <a:gd name="T65" fmla="*/ 14 h 40"/>
                <a:gd name="T66" fmla="*/ 88 w 136"/>
                <a:gd name="T67" fmla="*/ 12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36" h="40">
                  <a:moveTo>
                    <a:pt x="72" y="12"/>
                  </a:moveTo>
                  <a:lnTo>
                    <a:pt x="72" y="12"/>
                  </a:lnTo>
                  <a:lnTo>
                    <a:pt x="84" y="16"/>
                  </a:lnTo>
                  <a:lnTo>
                    <a:pt x="102" y="24"/>
                  </a:lnTo>
                  <a:lnTo>
                    <a:pt x="136" y="40"/>
                  </a:lnTo>
                  <a:lnTo>
                    <a:pt x="136" y="38"/>
                  </a:lnTo>
                  <a:lnTo>
                    <a:pt x="136" y="38"/>
                  </a:lnTo>
                  <a:lnTo>
                    <a:pt x="130" y="30"/>
                  </a:lnTo>
                  <a:lnTo>
                    <a:pt x="124" y="24"/>
                  </a:lnTo>
                  <a:lnTo>
                    <a:pt x="116" y="18"/>
                  </a:lnTo>
                  <a:lnTo>
                    <a:pt x="108" y="14"/>
                  </a:lnTo>
                  <a:lnTo>
                    <a:pt x="92" y="10"/>
                  </a:lnTo>
                  <a:lnTo>
                    <a:pt x="80" y="8"/>
                  </a:lnTo>
                  <a:lnTo>
                    <a:pt x="78" y="8"/>
                  </a:lnTo>
                  <a:lnTo>
                    <a:pt x="78" y="8"/>
                  </a:lnTo>
                  <a:lnTo>
                    <a:pt x="78" y="6"/>
                  </a:lnTo>
                  <a:lnTo>
                    <a:pt x="80" y="8"/>
                  </a:lnTo>
                  <a:lnTo>
                    <a:pt x="84" y="2"/>
                  </a:lnTo>
                  <a:lnTo>
                    <a:pt x="84" y="2"/>
                  </a:lnTo>
                  <a:lnTo>
                    <a:pt x="74" y="0"/>
                  </a:lnTo>
                  <a:lnTo>
                    <a:pt x="60" y="0"/>
                  </a:lnTo>
                  <a:lnTo>
                    <a:pt x="60" y="0"/>
                  </a:lnTo>
                  <a:lnTo>
                    <a:pt x="50" y="0"/>
                  </a:lnTo>
                  <a:lnTo>
                    <a:pt x="50" y="0"/>
                  </a:lnTo>
                  <a:lnTo>
                    <a:pt x="48" y="4"/>
                  </a:lnTo>
                  <a:lnTo>
                    <a:pt x="48" y="4"/>
                  </a:lnTo>
                  <a:lnTo>
                    <a:pt x="60" y="4"/>
                  </a:lnTo>
                  <a:lnTo>
                    <a:pt x="60" y="4"/>
                  </a:lnTo>
                  <a:lnTo>
                    <a:pt x="70" y="6"/>
                  </a:lnTo>
                  <a:lnTo>
                    <a:pt x="70" y="8"/>
                  </a:lnTo>
                  <a:lnTo>
                    <a:pt x="70" y="8"/>
                  </a:lnTo>
                  <a:lnTo>
                    <a:pt x="64" y="8"/>
                  </a:lnTo>
                  <a:lnTo>
                    <a:pt x="56" y="8"/>
                  </a:lnTo>
                  <a:lnTo>
                    <a:pt x="56" y="8"/>
                  </a:lnTo>
                  <a:lnTo>
                    <a:pt x="42" y="8"/>
                  </a:lnTo>
                  <a:lnTo>
                    <a:pt x="30" y="8"/>
                  </a:lnTo>
                  <a:lnTo>
                    <a:pt x="30" y="8"/>
                  </a:lnTo>
                  <a:lnTo>
                    <a:pt x="18" y="8"/>
                  </a:lnTo>
                  <a:lnTo>
                    <a:pt x="4" y="10"/>
                  </a:lnTo>
                  <a:lnTo>
                    <a:pt x="4" y="10"/>
                  </a:lnTo>
                  <a:lnTo>
                    <a:pt x="2" y="10"/>
                  </a:lnTo>
                  <a:lnTo>
                    <a:pt x="0" y="12"/>
                  </a:lnTo>
                  <a:lnTo>
                    <a:pt x="0" y="12"/>
                  </a:lnTo>
                  <a:lnTo>
                    <a:pt x="44" y="12"/>
                  </a:lnTo>
                  <a:lnTo>
                    <a:pt x="44" y="12"/>
                  </a:lnTo>
                  <a:lnTo>
                    <a:pt x="62" y="14"/>
                  </a:lnTo>
                  <a:lnTo>
                    <a:pt x="70" y="14"/>
                  </a:lnTo>
                  <a:lnTo>
                    <a:pt x="70" y="14"/>
                  </a:lnTo>
                  <a:lnTo>
                    <a:pt x="72" y="12"/>
                  </a:lnTo>
                  <a:lnTo>
                    <a:pt x="72" y="12"/>
                  </a:lnTo>
                  <a:close/>
                  <a:moveTo>
                    <a:pt x="126" y="28"/>
                  </a:moveTo>
                  <a:lnTo>
                    <a:pt x="126" y="28"/>
                  </a:lnTo>
                  <a:lnTo>
                    <a:pt x="128" y="30"/>
                  </a:lnTo>
                  <a:lnTo>
                    <a:pt x="128" y="32"/>
                  </a:lnTo>
                  <a:lnTo>
                    <a:pt x="128" y="32"/>
                  </a:lnTo>
                  <a:lnTo>
                    <a:pt x="126" y="32"/>
                  </a:lnTo>
                  <a:lnTo>
                    <a:pt x="126" y="28"/>
                  </a:lnTo>
                  <a:lnTo>
                    <a:pt x="126" y="28"/>
                  </a:lnTo>
                  <a:close/>
                  <a:moveTo>
                    <a:pt x="88" y="12"/>
                  </a:moveTo>
                  <a:lnTo>
                    <a:pt x="88" y="12"/>
                  </a:lnTo>
                  <a:lnTo>
                    <a:pt x="104" y="18"/>
                  </a:lnTo>
                  <a:lnTo>
                    <a:pt x="120" y="26"/>
                  </a:lnTo>
                  <a:lnTo>
                    <a:pt x="120" y="28"/>
                  </a:lnTo>
                  <a:lnTo>
                    <a:pt x="120" y="28"/>
                  </a:lnTo>
                  <a:lnTo>
                    <a:pt x="90" y="14"/>
                  </a:lnTo>
                  <a:lnTo>
                    <a:pt x="90" y="14"/>
                  </a:lnTo>
                  <a:lnTo>
                    <a:pt x="86" y="12"/>
                  </a:lnTo>
                  <a:lnTo>
                    <a:pt x="88" y="12"/>
                  </a:lnTo>
                  <a:lnTo>
                    <a:pt x="88" y="12"/>
                  </a:lnTo>
                  <a:close/>
                </a:path>
              </a:pathLst>
            </a:custGeom>
            <a:solidFill>
              <a:srgbClr val="0049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79" name="Freeform 258"/>
            <p:cNvSpPr>
              <a:spLocks/>
            </p:cNvSpPr>
            <p:nvPr/>
          </p:nvSpPr>
          <p:spPr bwMode="auto">
            <a:xfrm>
              <a:off x="7872413" y="800100"/>
              <a:ext cx="47625" cy="6350"/>
            </a:xfrm>
            <a:custGeom>
              <a:avLst/>
              <a:gdLst>
                <a:gd name="T0" fmla="*/ 30 w 30"/>
                <a:gd name="T1" fmla="*/ 4 h 4"/>
                <a:gd name="T2" fmla="*/ 30 w 30"/>
                <a:gd name="T3" fmla="*/ 4 h 4"/>
                <a:gd name="T4" fmla="*/ 30 w 30"/>
                <a:gd name="T5" fmla="*/ 0 h 4"/>
                <a:gd name="T6" fmla="*/ 30 w 30"/>
                <a:gd name="T7" fmla="*/ 0 h 4"/>
                <a:gd name="T8" fmla="*/ 30 w 30"/>
                <a:gd name="T9" fmla="*/ 0 h 4"/>
                <a:gd name="T10" fmla="*/ 30 w 30"/>
                <a:gd name="T11" fmla="*/ 0 h 4"/>
                <a:gd name="T12" fmla="*/ 0 w 30"/>
                <a:gd name="T13" fmla="*/ 0 h 4"/>
                <a:gd name="T14" fmla="*/ 0 w 30"/>
                <a:gd name="T15" fmla="*/ 4 h 4"/>
                <a:gd name="T16" fmla="*/ 0 w 30"/>
                <a:gd name="T17" fmla="*/ 4 h 4"/>
                <a:gd name="T18" fmla="*/ 26 w 30"/>
                <a:gd name="T19" fmla="*/ 4 h 4"/>
                <a:gd name="T20" fmla="*/ 26 w 30"/>
                <a:gd name="T21" fmla="*/ 4 h 4"/>
                <a:gd name="T22" fmla="*/ 30 w 30"/>
                <a:gd name="T23" fmla="*/ 4 h 4"/>
                <a:gd name="T24" fmla="*/ 30 w 30"/>
                <a:gd name="T25"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0" h="4">
                  <a:moveTo>
                    <a:pt x="30" y="4"/>
                  </a:moveTo>
                  <a:lnTo>
                    <a:pt x="30" y="4"/>
                  </a:lnTo>
                  <a:lnTo>
                    <a:pt x="30" y="0"/>
                  </a:lnTo>
                  <a:lnTo>
                    <a:pt x="30" y="0"/>
                  </a:lnTo>
                  <a:lnTo>
                    <a:pt x="30" y="0"/>
                  </a:lnTo>
                  <a:lnTo>
                    <a:pt x="30" y="0"/>
                  </a:lnTo>
                  <a:lnTo>
                    <a:pt x="0" y="0"/>
                  </a:lnTo>
                  <a:lnTo>
                    <a:pt x="0" y="4"/>
                  </a:lnTo>
                  <a:lnTo>
                    <a:pt x="0" y="4"/>
                  </a:lnTo>
                  <a:lnTo>
                    <a:pt x="26" y="4"/>
                  </a:lnTo>
                  <a:lnTo>
                    <a:pt x="26" y="4"/>
                  </a:lnTo>
                  <a:lnTo>
                    <a:pt x="30" y="4"/>
                  </a:lnTo>
                  <a:lnTo>
                    <a:pt x="30" y="4"/>
                  </a:lnTo>
                  <a:close/>
                </a:path>
              </a:pathLst>
            </a:custGeom>
            <a:solidFill>
              <a:srgbClr val="0049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80" name="Freeform 259"/>
            <p:cNvSpPr>
              <a:spLocks/>
            </p:cNvSpPr>
            <p:nvPr/>
          </p:nvSpPr>
          <p:spPr bwMode="auto">
            <a:xfrm>
              <a:off x="7920038" y="803275"/>
              <a:ext cx="6350" cy="3175"/>
            </a:xfrm>
            <a:custGeom>
              <a:avLst/>
              <a:gdLst>
                <a:gd name="T0" fmla="*/ 0 w 4"/>
                <a:gd name="T1" fmla="*/ 2 h 2"/>
                <a:gd name="T2" fmla="*/ 0 w 4"/>
                <a:gd name="T3" fmla="*/ 2 h 2"/>
                <a:gd name="T4" fmla="*/ 4 w 4"/>
                <a:gd name="T5" fmla="*/ 2 h 2"/>
                <a:gd name="T6" fmla="*/ 4 w 4"/>
                <a:gd name="T7" fmla="*/ 2 h 2"/>
                <a:gd name="T8" fmla="*/ 4 w 4"/>
                <a:gd name="T9" fmla="*/ 0 h 2"/>
                <a:gd name="T10" fmla="*/ 4 w 4"/>
                <a:gd name="T11" fmla="*/ 0 h 2"/>
                <a:gd name="T12" fmla="*/ 2 w 4"/>
                <a:gd name="T13" fmla="*/ 0 h 2"/>
                <a:gd name="T14" fmla="*/ 2 w 4"/>
                <a:gd name="T15" fmla="*/ 0 h 2"/>
                <a:gd name="T16" fmla="*/ 0 w 4"/>
                <a:gd name="T17" fmla="*/ 2 h 2"/>
                <a:gd name="T18" fmla="*/ 0 w 4"/>
                <a:gd name="T19" fmla="*/ 2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 h="2">
                  <a:moveTo>
                    <a:pt x="0" y="2"/>
                  </a:moveTo>
                  <a:lnTo>
                    <a:pt x="0" y="2"/>
                  </a:lnTo>
                  <a:lnTo>
                    <a:pt x="4" y="2"/>
                  </a:lnTo>
                  <a:lnTo>
                    <a:pt x="4" y="2"/>
                  </a:lnTo>
                  <a:lnTo>
                    <a:pt x="4" y="0"/>
                  </a:lnTo>
                  <a:lnTo>
                    <a:pt x="4" y="0"/>
                  </a:lnTo>
                  <a:lnTo>
                    <a:pt x="2" y="0"/>
                  </a:lnTo>
                  <a:lnTo>
                    <a:pt x="2" y="0"/>
                  </a:lnTo>
                  <a:lnTo>
                    <a:pt x="0" y="2"/>
                  </a:lnTo>
                  <a:lnTo>
                    <a:pt x="0" y="2"/>
                  </a:lnTo>
                  <a:close/>
                </a:path>
              </a:pathLst>
            </a:custGeom>
            <a:solidFill>
              <a:srgbClr val="0049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81" name="Freeform 260"/>
            <p:cNvSpPr>
              <a:spLocks noEditPoints="1"/>
            </p:cNvSpPr>
            <p:nvPr/>
          </p:nvSpPr>
          <p:spPr bwMode="auto">
            <a:xfrm>
              <a:off x="7929563" y="996950"/>
              <a:ext cx="339725" cy="92075"/>
            </a:xfrm>
            <a:custGeom>
              <a:avLst/>
              <a:gdLst>
                <a:gd name="T0" fmla="*/ 92 w 214"/>
                <a:gd name="T1" fmla="*/ 36 h 58"/>
                <a:gd name="T2" fmla="*/ 92 w 214"/>
                <a:gd name="T3" fmla="*/ 32 h 58"/>
                <a:gd name="T4" fmla="*/ 90 w 214"/>
                <a:gd name="T5" fmla="*/ 26 h 58"/>
                <a:gd name="T6" fmla="*/ 110 w 214"/>
                <a:gd name="T7" fmla="*/ 30 h 58"/>
                <a:gd name="T8" fmla="*/ 100 w 214"/>
                <a:gd name="T9" fmla="*/ 22 h 58"/>
                <a:gd name="T10" fmla="*/ 114 w 214"/>
                <a:gd name="T11" fmla="*/ 32 h 58"/>
                <a:gd name="T12" fmla="*/ 212 w 214"/>
                <a:gd name="T13" fmla="*/ 58 h 58"/>
                <a:gd name="T14" fmla="*/ 170 w 214"/>
                <a:gd name="T15" fmla="*/ 44 h 58"/>
                <a:gd name="T16" fmla="*/ 172 w 214"/>
                <a:gd name="T17" fmla="*/ 44 h 58"/>
                <a:gd name="T18" fmla="*/ 196 w 214"/>
                <a:gd name="T19" fmla="*/ 48 h 58"/>
                <a:gd name="T20" fmla="*/ 214 w 214"/>
                <a:gd name="T21" fmla="*/ 50 h 58"/>
                <a:gd name="T22" fmla="*/ 212 w 214"/>
                <a:gd name="T23" fmla="*/ 52 h 58"/>
                <a:gd name="T24" fmla="*/ 212 w 214"/>
                <a:gd name="T25" fmla="*/ 52 h 58"/>
                <a:gd name="T26" fmla="*/ 166 w 214"/>
                <a:gd name="T27" fmla="*/ 36 h 58"/>
                <a:gd name="T28" fmla="*/ 166 w 214"/>
                <a:gd name="T29" fmla="*/ 34 h 58"/>
                <a:gd name="T30" fmla="*/ 168 w 214"/>
                <a:gd name="T31" fmla="*/ 34 h 58"/>
                <a:gd name="T32" fmla="*/ 214 w 214"/>
                <a:gd name="T33" fmla="*/ 50 h 58"/>
                <a:gd name="T34" fmla="*/ 214 w 214"/>
                <a:gd name="T35" fmla="*/ 50 h 58"/>
                <a:gd name="T36" fmla="*/ 206 w 214"/>
                <a:gd name="T37" fmla="*/ 44 h 58"/>
                <a:gd name="T38" fmla="*/ 170 w 214"/>
                <a:gd name="T39" fmla="*/ 30 h 58"/>
                <a:gd name="T40" fmla="*/ 152 w 214"/>
                <a:gd name="T41" fmla="*/ 26 h 58"/>
                <a:gd name="T42" fmla="*/ 138 w 214"/>
                <a:gd name="T43" fmla="*/ 24 h 58"/>
                <a:gd name="T44" fmla="*/ 88 w 214"/>
                <a:gd name="T45" fmla="*/ 18 h 58"/>
                <a:gd name="T46" fmla="*/ 74 w 214"/>
                <a:gd name="T47" fmla="*/ 20 h 58"/>
                <a:gd name="T48" fmla="*/ 56 w 214"/>
                <a:gd name="T49" fmla="*/ 14 h 58"/>
                <a:gd name="T50" fmla="*/ 28 w 214"/>
                <a:gd name="T51" fmla="*/ 4 h 58"/>
                <a:gd name="T52" fmla="*/ 6 w 214"/>
                <a:gd name="T53" fmla="*/ 0 h 58"/>
                <a:gd name="T54" fmla="*/ 0 w 214"/>
                <a:gd name="T55" fmla="*/ 2 h 58"/>
                <a:gd name="T56" fmla="*/ 0 w 214"/>
                <a:gd name="T57" fmla="*/ 2 h 58"/>
                <a:gd name="T58" fmla="*/ 50 w 214"/>
                <a:gd name="T59" fmla="*/ 16 h 58"/>
                <a:gd name="T60" fmla="*/ 86 w 214"/>
                <a:gd name="T61" fmla="*/ 32 h 58"/>
                <a:gd name="T62" fmla="*/ 92 w 214"/>
                <a:gd name="T63" fmla="*/ 36 h 58"/>
                <a:gd name="T64" fmla="*/ 140 w 214"/>
                <a:gd name="T65" fmla="*/ 28 h 58"/>
                <a:gd name="T66" fmla="*/ 148 w 214"/>
                <a:gd name="T67" fmla="*/ 28 h 58"/>
                <a:gd name="T68" fmla="*/ 148 w 214"/>
                <a:gd name="T69" fmla="*/ 28 h 58"/>
                <a:gd name="T70" fmla="*/ 160 w 214"/>
                <a:gd name="T71" fmla="*/ 32 h 58"/>
                <a:gd name="T72" fmla="*/ 160 w 214"/>
                <a:gd name="T73" fmla="*/ 32 h 58"/>
                <a:gd name="T74" fmla="*/ 160 w 214"/>
                <a:gd name="T75" fmla="*/ 34 h 58"/>
                <a:gd name="T76" fmla="*/ 160 w 214"/>
                <a:gd name="T77" fmla="*/ 36 h 58"/>
                <a:gd name="T78" fmla="*/ 142 w 214"/>
                <a:gd name="T79" fmla="*/ 30 h 58"/>
                <a:gd name="T80" fmla="*/ 140 w 214"/>
                <a:gd name="T81" fmla="*/ 30 h 58"/>
                <a:gd name="T82" fmla="*/ 140 w 214"/>
                <a:gd name="T83" fmla="*/ 28 h 58"/>
                <a:gd name="T84" fmla="*/ 142 w 214"/>
                <a:gd name="T85" fmla="*/ 34 h 58"/>
                <a:gd name="T86" fmla="*/ 142 w 214"/>
                <a:gd name="T87" fmla="*/ 34 h 58"/>
                <a:gd name="T88" fmla="*/ 154 w 214"/>
                <a:gd name="T89" fmla="*/ 36 h 58"/>
                <a:gd name="T90" fmla="*/ 156 w 214"/>
                <a:gd name="T91" fmla="*/ 40 h 58"/>
                <a:gd name="T92" fmla="*/ 154 w 214"/>
                <a:gd name="T93" fmla="*/ 40 h 58"/>
                <a:gd name="T94" fmla="*/ 140 w 214"/>
                <a:gd name="T95" fmla="*/ 36 h 58"/>
                <a:gd name="T96" fmla="*/ 140 w 214"/>
                <a:gd name="T97" fmla="*/ 34 h 58"/>
                <a:gd name="T98" fmla="*/ 130 w 214"/>
                <a:gd name="T99" fmla="*/ 24 h 58"/>
                <a:gd name="T100" fmla="*/ 138 w 214"/>
                <a:gd name="T101" fmla="*/ 28 h 58"/>
                <a:gd name="T102" fmla="*/ 130 w 214"/>
                <a:gd name="T103" fmla="*/ 26 h 58"/>
                <a:gd name="T104" fmla="*/ 130 w 214"/>
                <a:gd name="T105" fmla="*/ 24 h 58"/>
                <a:gd name="T106" fmla="*/ 116 w 214"/>
                <a:gd name="T107" fmla="*/ 22 h 58"/>
                <a:gd name="T108" fmla="*/ 118 w 214"/>
                <a:gd name="T109" fmla="*/ 22 h 58"/>
                <a:gd name="T110" fmla="*/ 132 w 214"/>
                <a:gd name="T111" fmla="*/ 32 h 58"/>
                <a:gd name="T112" fmla="*/ 134 w 214"/>
                <a:gd name="T113" fmla="*/ 34 h 58"/>
                <a:gd name="T114" fmla="*/ 114 w 214"/>
                <a:gd name="T115" fmla="*/ 24 h 58"/>
                <a:gd name="T116" fmla="*/ 116 w 214"/>
                <a:gd name="T117" fmla="*/ 22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14" h="58">
                  <a:moveTo>
                    <a:pt x="92" y="36"/>
                  </a:moveTo>
                  <a:lnTo>
                    <a:pt x="92" y="36"/>
                  </a:lnTo>
                  <a:lnTo>
                    <a:pt x="92" y="36"/>
                  </a:lnTo>
                  <a:lnTo>
                    <a:pt x="92" y="32"/>
                  </a:lnTo>
                  <a:lnTo>
                    <a:pt x="90" y="26"/>
                  </a:lnTo>
                  <a:lnTo>
                    <a:pt x="90" y="26"/>
                  </a:lnTo>
                  <a:lnTo>
                    <a:pt x="100" y="28"/>
                  </a:lnTo>
                  <a:lnTo>
                    <a:pt x="110" y="30"/>
                  </a:lnTo>
                  <a:lnTo>
                    <a:pt x="98" y="22"/>
                  </a:lnTo>
                  <a:lnTo>
                    <a:pt x="100" y="22"/>
                  </a:lnTo>
                  <a:lnTo>
                    <a:pt x="108" y="26"/>
                  </a:lnTo>
                  <a:lnTo>
                    <a:pt x="114" y="32"/>
                  </a:lnTo>
                  <a:lnTo>
                    <a:pt x="114" y="32"/>
                  </a:lnTo>
                  <a:lnTo>
                    <a:pt x="212" y="58"/>
                  </a:lnTo>
                  <a:lnTo>
                    <a:pt x="212" y="58"/>
                  </a:lnTo>
                  <a:lnTo>
                    <a:pt x="170" y="44"/>
                  </a:lnTo>
                  <a:lnTo>
                    <a:pt x="172" y="44"/>
                  </a:lnTo>
                  <a:lnTo>
                    <a:pt x="172" y="44"/>
                  </a:lnTo>
                  <a:lnTo>
                    <a:pt x="180" y="44"/>
                  </a:lnTo>
                  <a:lnTo>
                    <a:pt x="196" y="48"/>
                  </a:lnTo>
                  <a:lnTo>
                    <a:pt x="214" y="54"/>
                  </a:lnTo>
                  <a:lnTo>
                    <a:pt x="214" y="50"/>
                  </a:lnTo>
                  <a:lnTo>
                    <a:pt x="212" y="52"/>
                  </a:lnTo>
                  <a:lnTo>
                    <a:pt x="212" y="52"/>
                  </a:lnTo>
                  <a:lnTo>
                    <a:pt x="212" y="52"/>
                  </a:lnTo>
                  <a:lnTo>
                    <a:pt x="212" y="52"/>
                  </a:lnTo>
                  <a:lnTo>
                    <a:pt x="166" y="36"/>
                  </a:lnTo>
                  <a:lnTo>
                    <a:pt x="166" y="36"/>
                  </a:lnTo>
                  <a:lnTo>
                    <a:pt x="166" y="36"/>
                  </a:lnTo>
                  <a:lnTo>
                    <a:pt x="166" y="34"/>
                  </a:lnTo>
                  <a:lnTo>
                    <a:pt x="166" y="34"/>
                  </a:lnTo>
                  <a:lnTo>
                    <a:pt x="168" y="34"/>
                  </a:lnTo>
                  <a:lnTo>
                    <a:pt x="168" y="34"/>
                  </a:lnTo>
                  <a:lnTo>
                    <a:pt x="214" y="50"/>
                  </a:lnTo>
                  <a:lnTo>
                    <a:pt x="214" y="50"/>
                  </a:lnTo>
                  <a:lnTo>
                    <a:pt x="214" y="50"/>
                  </a:lnTo>
                  <a:lnTo>
                    <a:pt x="214" y="50"/>
                  </a:lnTo>
                  <a:lnTo>
                    <a:pt x="206" y="44"/>
                  </a:lnTo>
                  <a:lnTo>
                    <a:pt x="196" y="38"/>
                  </a:lnTo>
                  <a:lnTo>
                    <a:pt x="170" y="30"/>
                  </a:lnTo>
                  <a:lnTo>
                    <a:pt x="170" y="30"/>
                  </a:lnTo>
                  <a:lnTo>
                    <a:pt x="152" y="26"/>
                  </a:lnTo>
                  <a:lnTo>
                    <a:pt x="138" y="24"/>
                  </a:lnTo>
                  <a:lnTo>
                    <a:pt x="138" y="24"/>
                  </a:lnTo>
                  <a:lnTo>
                    <a:pt x="108" y="20"/>
                  </a:lnTo>
                  <a:lnTo>
                    <a:pt x="88" y="18"/>
                  </a:lnTo>
                  <a:lnTo>
                    <a:pt x="74" y="18"/>
                  </a:lnTo>
                  <a:lnTo>
                    <a:pt x="74" y="20"/>
                  </a:lnTo>
                  <a:lnTo>
                    <a:pt x="74" y="20"/>
                  </a:lnTo>
                  <a:lnTo>
                    <a:pt x="56" y="14"/>
                  </a:lnTo>
                  <a:lnTo>
                    <a:pt x="28" y="4"/>
                  </a:lnTo>
                  <a:lnTo>
                    <a:pt x="28" y="4"/>
                  </a:lnTo>
                  <a:lnTo>
                    <a:pt x="16" y="2"/>
                  </a:lnTo>
                  <a:lnTo>
                    <a:pt x="6" y="0"/>
                  </a:lnTo>
                  <a:lnTo>
                    <a:pt x="0" y="2"/>
                  </a:lnTo>
                  <a:lnTo>
                    <a:pt x="0" y="2"/>
                  </a:lnTo>
                  <a:lnTo>
                    <a:pt x="0" y="2"/>
                  </a:lnTo>
                  <a:lnTo>
                    <a:pt x="0" y="2"/>
                  </a:lnTo>
                  <a:lnTo>
                    <a:pt x="20" y="6"/>
                  </a:lnTo>
                  <a:lnTo>
                    <a:pt x="50" y="16"/>
                  </a:lnTo>
                  <a:lnTo>
                    <a:pt x="76" y="26"/>
                  </a:lnTo>
                  <a:lnTo>
                    <a:pt x="86" y="32"/>
                  </a:lnTo>
                  <a:lnTo>
                    <a:pt x="92" y="36"/>
                  </a:lnTo>
                  <a:lnTo>
                    <a:pt x="92" y="36"/>
                  </a:lnTo>
                  <a:close/>
                  <a:moveTo>
                    <a:pt x="140" y="28"/>
                  </a:moveTo>
                  <a:lnTo>
                    <a:pt x="140" y="28"/>
                  </a:lnTo>
                  <a:lnTo>
                    <a:pt x="146" y="28"/>
                  </a:lnTo>
                  <a:lnTo>
                    <a:pt x="148" y="28"/>
                  </a:lnTo>
                  <a:lnTo>
                    <a:pt x="148" y="28"/>
                  </a:lnTo>
                  <a:lnTo>
                    <a:pt x="148" y="28"/>
                  </a:lnTo>
                  <a:lnTo>
                    <a:pt x="154" y="32"/>
                  </a:lnTo>
                  <a:lnTo>
                    <a:pt x="160" y="32"/>
                  </a:lnTo>
                  <a:lnTo>
                    <a:pt x="160" y="32"/>
                  </a:lnTo>
                  <a:lnTo>
                    <a:pt x="160" y="32"/>
                  </a:lnTo>
                  <a:lnTo>
                    <a:pt x="160" y="34"/>
                  </a:lnTo>
                  <a:lnTo>
                    <a:pt x="160" y="34"/>
                  </a:lnTo>
                  <a:lnTo>
                    <a:pt x="160" y="36"/>
                  </a:lnTo>
                  <a:lnTo>
                    <a:pt x="160" y="36"/>
                  </a:lnTo>
                  <a:lnTo>
                    <a:pt x="142" y="30"/>
                  </a:lnTo>
                  <a:lnTo>
                    <a:pt x="142" y="30"/>
                  </a:lnTo>
                  <a:lnTo>
                    <a:pt x="142" y="30"/>
                  </a:lnTo>
                  <a:lnTo>
                    <a:pt x="140" y="30"/>
                  </a:lnTo>
                  <a:lnTo>
                    <a:pt x="140" y="28"/>
                  </a:lnTo>
                  <a:lnTo>
                    <a:pt x="140" y="28"/>
                  </a:lnTo>
                  <a:close/>
                  <a:moveTo>
                    <a:pt x="140" y="34"/>
                  </a:moveTo>
                  <a:lnTo>
                    <a:pt x="142" y="34"/>
                  </a:lnTo>
                  <a:lnTo>
                    <a:pt x="142" y="34"/>
                  </a:lnTo>
                  <a:lnTo>
                    <a:pt x="142" y="34"/>
                  </a:lnTo>
                  <a:lnTo>
                    <a:pt x="154" y="36"/>
                  </a:lnTo>
                  <a:lnTo>
                    <a:pt x="154" y="36"/>
                  </a:lnTo>
                  <a:lnTo>
                    <a:pt x="154" y="38"/>
                  </a:lnTo>
                  <a:lnTo>
                    <a:pt x="156" y="40"/>
                  </a:lnTo>
                  <a:lnTo>
                    <a:pt x="156" y="40"/>
                  </a:lnTo>
                  <a:lnTo>
                    <a:pt x="154" y="40"/>
                  </a:lnTo>
                  <a:lnTo>
                    <a:pt x="154" y="40"/>
                  </a:lnTo>
                  <a:lnTo>
                    <a:pt x="140" y="36"/>
                  </a:lnTo>
                  <a:lnTo>
                    <a:pt x="140" y="36"/>
                  </a:lnTo>
                  <a:lnTo>
                    <a:pt x="140" y="34"/>
                  </a:lnTo>
                  <a:lnTo>
                    <a:pt x="140" y="34"/>
                  </a:lnTo>
                  <a:close/>
                  <a:moveTo>
                    <a:pt x="130" y="24"/>
                  </a:moveTo>
                  <a:lnTo>
                    <a:pt x="130" y="24"/>
                  </a:lnTo>
                  <a:lnTo>
                    <a:pt x="138" y="28"/>
                  </a:lnTo>
                  <a:lnTo>
                    <a:pt x="138" y="30"/>
                  </a:lnTo>
                  <a:lnTo>
                    <a:pt x="130" y="26"/>
                  </a:lnTo>
                  <a:lnTo>
                    <a:pt x="128" y="24"/>
                  </a:lnTo>
                  <a:lnTo>
                    <a:pt x="130" y="24"/>
                  </a:lnTo>
                  <a:lnTo>
                    <a:pt x="130" y="24"/>
                  </a:lnTo>
                  <a:close/>
                  <a:moveTo>
                    <a:pt x="116" y="22"/>
                  </a:moveTo>
                  <a:lnTo>
                    <a:pt x="118" y="22"/>
                  </a:lnTo>
                  <a:lnTo>
                    <a:pt x="118" y="22"/>
                  </a:lnTo>
                  <a:lnTo>
                    <a:pt x="118" y="24"/>
                  </a:lnTo>
                  <a:lnTo>
                    <a:pt x="132" y="32"/>
                  </a:lnTo>
                  <a:lnTo>
                    <a:pt x="132" y="32"/>
                  </a:lnTo>
                  <a:lnTo>
                    <a:pt x="134" y="34"/>
                  </a:lnTo>
                  <a:lnTo>
                    <a:pt x="116" y="24"/>
                  </a:lnTo>
                  <a:lnTo>
                    <a:pt x="114" y="24"/>
                  </a:lnTo>
                  <a:lnTo>
                    <a:pt x="116" y="22"/>
                  </a:lnTo>
                  <a:lnTo>
                    <a:pt x="116" y="22"/>
                  </a:lnTo>
                  <a:close/>
                </a:path>
              </a:pathLst>
            </a:custGeom>
            <a:solidFill>
              <a:srgbClr val="0049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82" name="Freeform 261"/>
            <p:cNvSpPr>
              <a:spLocks/>
            </p:cNvSpPr>
            <p:nvPr/>
          </p:nvSpPr>
          <p:spPr bwMode="auto">
            <a:xfrm>
              <a:off x="7872413" y="850900"/>
              <a:ext cx="15875" cy="6350"/>
            </a:xfrm>
            <a:custGeom>
              <a:avLst/>
              <a:gdLst>
                <a:gd name="T0" fmla="*/ 8 w 10"/>
                <a:gd name="T1" fmla="*/ 4 h 4"/>
                <a:gd name="T2" fmla="*/ 8 w 10"/>
                <a:gd name="T3" fmla="*/ 4 h 4"/>
                <a:gd name="T4" fmla="*/ 10 w 10"/>
                <a:gd name="T5" fmla="*/ 0 h 4"/>
                <a:gd name="T6" fmla="*/ 10 w 10"/>
                <a:gd name="T7" fmla="*/ 0 h 4"/>
                <a:gd name="T8" fmla="*/ 10 w 10"/>
                <a:gd name="T9" fmla="*/ 0 h 4"/>
                <a:gd name="T10" fmla="*/ 10 w 10"/>
                <a:gd name="T11" fmla="*/ 0 h 4"/>
                <a:gd name="T12" fmla="*/ 0 w 10"/>
                <a:gd name="T13" fmla="*/ 0 h 4"/>
                <a:gd name="T14" fmla="*/ 0 w 10"/>
                <a:gd name="T15" fmla="*/ 4 h 4"/>
                <a:gd name="T16" fmla="*/ 0 w 10"/>
                <a:gd name="T17" fmla="*/ 4 h 4"/>
                <a:gd name="T18" fmla="*/ 4 w 10"/>
                <a:gd name="T19" fmla="*/ 4 h 4"/>
                <a:gd name="T20" fmla="*/ 6 w 10"/>
                <a:gd name="T21" fmla="*/ 4 h 4"/>
                <a:gd name="T22" fmla="*/ 6 w 10"/>
                <a:gd name="T23" fmla="*/ 4 h 4"/>
                <a:gd name="T24" fmla="*/ 8 w 10"/>
                <a:gd name="T25" fmla="*/ 4 h 4"/>
                <a:gd name="T26" fmla="*/ 8 w 10"/>
                <a:gd name="T27"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 h="4">
                  <a:moveTo>
                    <a:pt x="8" y="4"/>
                  </a:moveTo>
                  <a:lnTo>
                    <a:pt x="8" y="4"/>
                  </a:lnTo>
                  <a:lnTo>
                    <a:pt x="10" y="0"/>
                  </a:lnTo>
                  <a:lnTo>
                    <a:pt x="10" y="0"/>
                  </a:lnTo>
                  <a:lnTo>
                    <a:pt x="10" y="0"/>
                  </a:lnTo>
                  <a:lnTo>
                    <a:pt x="10" y="0"/>
                  </a:lnTo>
                  <a:lnTo>
                    <a:pt x="0" y="0"/>
                  </a:lnTo>
                  <a:lnTo>
                    <a:pt x="0" y="4"/>
                  </a:lnTo>
                  <a:lnTo>
                    <a:pt x="0" y="4"/>
                  </a:lnTo>
                  <a:lnTo>
                    <a:pt x="4" y="4"/>
                  </a:lnTo>
                  <a:lnTo>
                    <a:pt x="6" y="4"/>
                  </a:lnTo>
                  <a:lnTo>
                    <a:pt x="6" y="4"/>
                  </a:lnTo>
                  <a:lnTo>
                    <a:pt x="8" y="4"/>
                  </a:lnTo>
                  <a:lnTo>
                    <a:pt x="8" y="4"/>
                  </a:lnTo>
                  <a:close/>
                </a:path>
              </a:pathLst>
            </a:custGeom>
            <a:solidFill>
              <a:srgbClr val="0049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83" name="Freeform 262"/>
            <p:cNvSpPr>
              <a:spLocks/>
            </p:cNvSpPr>
            <p:nvPr/>
          </p:nvSpPr>
          <p:spPr bwMode="auto">
            <a:xfrm>
              <a:off x="7872413" y="860425"/>
              <a:ext cx="12700" cy="12700"/>
            </a:xfrm>
            <a:custGeom>
              <a:avLst/>
              <a:gdLst>
                <a:gd name="T0" fmla="*/ 8 w 8"/>
                <a:gd name="T1" fmla="*/ 2 h 8"/>
                <a:gd name="T2" fmla="*/ 8 w 8"/>
                <a:gd name="T3" fmla="*/ 2 h 8"/>
                <a:gd name="T4" fmla="*/ 8 w 8"/>
                <a:gd name="T5" fmla="*/ 2 h 8"/>
                <a:gd name="T6" fmla="*/ 8 w 8"/>
                <a:gd name="T7" fmla="*/ 0 h 8"/>
                <a:gd name="T8" fmla="*/ 8 w 8"/>
                <a:gd name="T9" fmla="*/ 0 h 8"/>
                <a:gd name="T10" fmla="*/ 0 w 8"/>
                <a:gd name="T11" fmla="*/ 2 h 8"/>
                <a:gd name="T12" fmla="*/ 0 w 8"/>
                <a:gd name="T13" fmla="*/ 8 h 8"/>
                <a:gd name="T14" fmla="*/ 0 w 8"/>
                <a:gd name="T15" fmla="*/ 8 h 8"/>
                <a:gd name="T16" fmla="*/ 6 w 8"/>
                <a:gd name="T17" fmla="*/ 8 h 8"/>
                <a:gd name="T18" fmla="*/ 6 w 8"/>
                <a:gd name="T19" fmla="*/ 8 h 8"/>
                <a:gd name="T20" fmla="*/ 8 w 8"/>
                <a:gd name="T21" fmla="*/ 2 h 8"/>
                <a:gd name="T22" fmla="*/ 8 w 8"/>
                <a:gd name="T23" fmla="*/ 2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 h="8">
                  <a:moveTo>
                    <a:pt x="8" y="2"/>
                  </a:moveTo>
                  <a:lnTo>
                    <a:pt x="8" y="2"/>
                  </a:lnTo>
                  <a:lnTo>
                    <a:pt x="8" y="2"/>
                  </a:lnTo>
                  <a:lnTo>
                    <a:pt x="8" y="0"/>
                  </a:lnTo>
                  <a:lnTo>
                    <a:pt x="8" y="0"/>
                  </a:lnTo>
                  <a:lnTo>
                    <a:pt x="0" y="2"/>
                  </a:lnTo>
                  <a:lnTo>
                    <a:pt x="0" y="8"/>
                  </a:lnTo>
                  <a:lnTo>
                    <a:pt x="0" y="8"/>
                  </a:lnTo>
                  <a:lnTo>
                    <a:pt x="6" y="8"/>
                  </a:lnTo>
                  <a:lnTo>
                    <a:pt x="6" y="8"/>
                  </a:lnTo>
                  <a:lnTo>
                    <a:pt x="8" y="2"/>
                  </a:lnTo>
                  <a:lnTo>
                    <a:pt x="8" y="2"/>
                  </a:lnTo>
                  <a:close/>
                </a:path>
              </a:pathLst>
            </a:custGeom>
            <a:solidFill>
              <a:srgbClr val="0049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84" name="Freeform 263"/>
            <p:cNvSpPr>
              <a:spLocks/>
            </p:cNvSpPr>
            <p:nvPr/>
          </p:nvSpPr>
          <p:spPr bwMode="auto">
            <a:xfrm>
              <a:off x="7872413" y="835025"/>
              <a:ext cx="152400" cy="19050"/>
            </a:xfrm>
            <a:custGeom>
              <a:avLst/>
              <a:gdLst>
                <a:gd name="T0" fmla="*/ 14 w 96"/>
                <a:gd name="T1" fmla="*/ 6 h 12"/>
                <a:gd name="T2" fmla="*/ 14 w 96"/>
                <a:gd name="T3" fmla="*/ 6 h 12"/>
                <a:gd name="T4" fmla="*/ 20 w 96"/>
                <a:gd name="T5" fmla="*/ 4 h 12"/>
                <a:gd name="T6" fmla="*/ 22 w 96"/>
                <a:gd name="T7" fmla="*/ 4 h 12"/>
                <a:gd name="T8" fmla="*/ 22 w 96"/>
                <a:gd name="T9" fmla="*/ 4 h 12"/>
                <a:gd name="T10" fmla="*/ 22 w 96"/>
                <a:gd name="T11" fmla="*/ 4 h 12"/>
                <a:gd name="T12" fmla="*/ 22 w 96"/>
                <a:gd name="T13" fmla="*/ 4 h 12"/>
                <a:gd name="T14" fmla="*/ 22 w 96"/>
                <a:gd name="T15" fmla="*/ 4 h 12"/>
                <a:gd name="T16" fmla="*/ 22 w 96"/>
                <a:gd name="T17" fmla="*/ 4 h 12"/>
                <a:gd name="T18" fmla="*/ 16 w 96"/>
                <a:gd name="T19" fmla="*/ 6 h 12"/>
                <a:gd name="T20" fmla="*/ 16 w 96"/>
                <a:gd name="T21" fmla="*/ 6 h 12"/>
                <a:gd name="T22" fmla="*/ 20 w 96"/>
                <a:gd name="T23" fmla="*/ 6 h 12"/>
                <a:gd name="T24" fmla="*/ 20 w 96"/>
                <a:gd name="T25" fmla="*/ 6 h 12"/>
                <a:gd name="T26" fmla="*/ 56 w 96"/>
                <a:gd name="T27" fmla="*/ 4 h 12"/>
                <a:gd name="T28" fmla="*/ 56 w 96"/>
                <a:gd name="T29" fmla="*/ 4 h 12"/>
                <a:gd name="T30" fmla="*/ 68 w 96"/>
                <a:gd name="T31" fmla="*/ 6 h 12"/>
                <a:gd name="T32" fmla="*/ 70 w 96"/>
                <a:gd name="T33" fmla="*/ 6 h 12"/>
                <a:gd name="T34" fmla="*/ 72 w 96"/>
                <a:gd name="T35" fmla="*/ 4 h 12"/>
                <a:gd name="T36" fmla="*/ 72 w 96"/>
                <a:gd name="T37" fmla="*/ 4 h 12"/>
                <a:gd name="T38" fmla="*/ 76 w 96"/>
                <a:gd name="T39" fmla="*/ 4 h 12"/>
                <a:gd name="T40" fmla="*/ 82 w 96"/>
                <a:gd name="T41" fmla="*/ 8 h 12"/>
                <a:gd name="T42" fmla="*/ 88 w 96"/>
                <a:gd name="T43" fmla="*/ 12 h 12"/>
                <a:gd name="T44" fmla="*/ 92 w 96"/>
                <a:gd name="T45" fmla="*/ 8 h 12"/>
                <a:gd name="T46" fmla="*/ 90 w 96"/>
                <a:gd name="T47" fmla="*/ 6 h 12"/>
                <a:gd name="T48" fmla="*/ 94 w 96"/>
                <a:gd name="T49" fmla="*/ 6 h 12"/>
                <a:gd name="T50" fmla="*/ 96 w 96"/>
                <a:gd name="T51" fmla="*/ 2 h 12"/>
                <a:gd name="T52" fmla="*/ 96 w 96"/>
                <a:gd name="T53" fmla="*/ 2 h 12"/>
                <a:gd name="T54" fmla="*/ 90 w 96"/>
                <a:gd name="T55" fmla="*/ 2 h 12"/>
                <a:gd name="T56" fmla="*/ 78 w 96"/>
                <a:gd name="T57" fmla="*/ 0 h 12"/>
                <a:gd name="T58" fmla="*/ 78 w 96"/>
                <a:gd name="T59" fmla="*/ 0 h 12"/>
                <a:gd name="T60" fmla="*/ 64 w 96"/>
                <a:gd name="T61" fmla="*/ 0 h 12"/>
                <a:gd name="T62" fmla="*/ 44 w 96"/>
                <a:gd name="T63" fmla="*/ 2 h 12"/>
                <a:gd name="T64" fmla="*/ 44 w 96"/>
                <a:gd name="T65" fmla="*/ 2 h 12"/>
                <a:gd name="T66" fmla="*/ 32 w 96"/>
                <a:gd name="T67" fmla="*/ 2 h 12"/>
                <a:gd name="T68" fmla="*/ 30 w 96"/>
                <a:gd name="T69" fmla="*/ 2 h 12"/>
                <a:gd name="T70" fmla="*/ 30 w 96"/>
                <a:gd name="T71" fmla="*/ 2 h 12"/>
                <a:gd name="T72" fmla="*/ 0 w 96"/>
                <a:gd name="T73" fmla="*/ 2 h 12"/>
                <a:gd name="T74" fmla="*/ 0 w 96"/>
                <a:gd name="T75" fmla="*/ 8 h 12"/>
                <a:gd name="T76" fmla="*/ 0 w 96"/>
                <a:gd name="T77" fmla="*/ 8 h 12"/>
                <a:gd name="T78" fmla="*/ 12 w 96"/>
                <a:gd name="T79" fmla="*/ 6 h 12"/>
                <a:gd name="T80" fmla="*/ 14 w 96"/>
                <a:gd name="T81" fmla="*/ 6 h 12"/>
                <a:gd name="T82" fmla="*/ 14 w 96"/>
                <a:gd name="T83" fmla="*/ 6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96" h="12">
                  <a:moveTo>
                    <a:pt x="14" y="6"/>
                  </a:moveTo>
                  <a:lnTo>
                    <a:pt x="14" y="6"/>
                  </a:lnTo>
                  <a:lnTo>
                    <a:pt x="20" y="4"/>
                  </a:lnTo>
                  <a:lnTo>
                    <a:pt x="22" y="4"/>
                  </a:lnTo>
                  <a:lnTo>
                    <a:pt x="22" y="4"/>
                  </a:lnTo>
                  <a:lnTo>
                    <a:pt x="22" y="4"/>
                  </a:lnTo>
                  <a:lnTo>
                    <a:pt x="22" y="4"/>
                  </a:lnTo>
                  <a:lnTo>
                    <a:pt x="22" y="4"/>
                  </a:lnTo>
                  <a:lnTo>
                    <a:pt x="22" y="4"/>
                  </a:lnTo>
                  <a:lnTo>
                    <a:pt x="16" y="6"/>
                  </a:lnTo>
                  <a:lnTo>
                    <a:pt x="16" y="6"/>
                  </a:lnTo>
                  <a:lnTo>
                    <a:pt x="20" y="6"/>
                  </a:lnTo>
                  <a:lnTo>
                    <a:pt x="20" y="6"/>
                  </a:lnTo>
                  <a:lnTo>
                    <a:pt x="56" y="4"/>
                  </a:lnTo>
                  <a:lnTo>
                    <a:pt x="56" y="4"/>
                  </a:lnTo>
                  <a:lnTo>
                    <a:pt x="68" y="6"/>
                  </a:lnTo>
                  <a:lnTo>
                    <a:pt x="70" y="6"/>
                  </a:lnTo>
                  <a:lnTo>
                    <a:pt x="72" y="4"/>
                  </a:lnTo>
                  <a:lnTo>
                    <a:pt x="72" y="4"/>
                  </a:lnTo>
                  <a:lnTo>
                    <a:pt x="76" y="4"/>
                  </a:lnTo>
                  <a:lnTo>
                    <a:pt x="82" y="8"/>
                  </a:lnTo>
                  <a:lnTo>
                    <a:pt x="88" y="12"/>
                  </a:lnTo>
                  <a:lnTo>
                    <a:pt x="92" y="8"/>
                  </a:lnTo>
                  <a:lnTo>
                    <a:pt x="90" y="6"/>
                  </a:lnTo>
                  <a:lnTo>
                    <a:pt x="94" y="6"/>
                  </a:lnTo>
                  <a:lnTo>
                    <a:pt x="96" y="2"/>
                  </a:lnTo>
                  <a:lnTo>
                    <a:pt x="96" y="2"/>
                  </a:lnTo>
                  <a:lnTo>
                    <a:pt x="90" y="2"/>
                  </a:lnTo>
                  <a:lnTo>
                    <a:pt x="78" y="0"/>
                  </a:lnTo>
                  <a:lnTo>
                    <a:pt x="78" y="0"/>
                  </a:lnTo>
                  <a:lnTo>
                    <a:pt x="64" y="0"/>
                  </a:lnTo>
                  <a:lnTo>
                    <a:pt x="44" y="2"/>
                  </a:lnTo>
                  <a:lnTo>
                    <a:pt x="44" y="2"/>
                  </a:lnTo>
                  <a:lnTo>
                    <a:pt x="32" y="2"/>
                  </a:lnTo>
                  <a:lnTo>
                    <a:pt x="30" y="2"/>
                  </a:lnTo>
                  <a:lnTo>
                    <a:pt x="30" y="2"/>
                  </a:lnTo>
                  <a:lnTo>
                    <a:pt x="0" y="2"/>
                  </a:lnTo>
                  <a:lnTo>
                    <a:pt x="0" y="8"/>
                  </a:lnTo>
                  <a:lnTo>
                    <a:pt x="0" y="8"/>
                  </a:lnTo>
                  <a:lnTo>
                    <a:pt x="12" y="6"/>
                  </a:lnTo>
                  <a:lnTo>
                    <a:pt x="14" y="6"/>
                  </a:lnTo>
                  <a:lnTo>
                    <a:pt x="14" y="6"/>
                  </a:lnTo>
                  <a:close/>
                </a:path>
              </a:pathLst>
            </a:custGeom>
            <a:solidFill>
              <a:srgbClr val="0049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85" name="Freeform 264"/>
            <p:cNvSpPr>
              <a:spLocks/>
            </p:cNvSpPr>
            <p:nvPr/>
          </p:nvSpPr>
          <p:spPr bwMode="auto">
            <a:xfrm>
              <a:off x="7885113" y="863600"/>
              <a:ext cx="3175" cy="9525"/>
            </a:xfrm>
            <a:custGeom>
              <a:avLst/>
              <a:gdLst>
                <a:gd name="T0" fmla="*/ 0 w 2"/>
                <a:gd name="T1" fmla="*/ 6 h 6"/>
                <a:gd name="T2" fmla="*/ 0 w 2"/>
                <a:gd name="T3" fmla="*/ 6 h 6"/>
                <a:gd name="T4" fmla="*/ 2 w 2"/>
                <a:gd name="T5" fmla="*/ 4 h 6"/>
                <a:gd name="T6" fmla="*/ 2 w 2"/>
                <a:gd name="T7" fmla="*/ 4 h 6"/>
                <a:gd name="T8" fmla="*/ 2 w 2"/>
                <a:gd name="T9" fmla="*/ 2 h 6"/>
                <a:gd name="T10" fmla="*/ 2 w 2"/>
                <a:gd name="T11" fmla="*/ 2 h 6"/>
                <a:gd name="T12" fmla="*/ 0 w 2"/>
                <a:gd name="T13" fmla="*/ 2 h 6"/>
                <a:gd name="T14" fmla="*/ 0 w 2"/>
                <a:gd name="T15" fmla="*/ 0 h 6"/>
                <a:gd name="T16" fmla="*/ 0 w 2"/>
                <a:gd name="T17" fmla="*/ 0 h 6"/>
                <a:gd name="T18" fmla="*/ 0 w 2"/>
                <a:gd name="T19" fmla="*/ 6 h 6"/>
                <a:gd name="T20" fmla="*/ 0 w 2"/>
                <a:gd name="T21" fmla="*/ 6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 h="6">
                  <a:moveTo>
                    <a:pt x="0" y="6"/>
                  </a:moveTo>
                  <a:lnTo>
                    <a:pt x="0" y="6"/>
                  </a:lnTo>
                  <a:lnTo>
                    <a:pt x="2" y="4"/>
                  </a:lnTo>
                  <a:lnTo>
                    <a:pt x="2" y="4"/>
                  </a:lnTo>
                  <a:lnTo>
                    <a:pt x="2" y="2"/>
                  </a:lnTo>
                  <a:lnTo>
                    <a:pt x="2" y="2"/>
                  </a:lnTo>
                  <a:lnTo>
                    <a:pt x="0" y="2"/>
                  </a:lnTo>
                  <a:lnTo>
                    <a:pt x="0" y="0"/>
                  </a:lnTo>
                  <a:lnTo>
                    <a:pt x="0" y="0"/>
                  </a:lnTo>
                  <a:lnTo>
                    <a:pt x="0" y="6"/>
                  </a:lnTo>
                  <a:lnTo>
                    <a:pt x="0" y="6"/>
                  </a:lnTo>
                  <a:close/>
                </a:path>
              </a:pathLst>
            </a:custGeom>
            <a:solidFill>
              <a:srgbClr val="0049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86" name="Freeform 265"/>
            <p:cNvSpPr>
              <a:spLocks/>
            </p:cNvSpPr>
            <p:nvPr/>
          </p:nvSpPr>
          <p:spPr bwMode="auto">
            <a:xfrm>
              <a:off x="7888288" y="854075"/>
              <a:ext cx="6350" cy="3175"/>
            </a:xfrm>
            <a:custGeom>
              <a:avLst/>
              <a:gdLst>
                <a:gd name="T0" fmla="*/ 4 w 4"/>
                <a:gd name="T1" fmla="*/ 0 h 2"/>
                <a:gd name="T2" fmla="*/ 4 w 4"/>
                <a:gd name="T3" fmla="*/ 0 h 2"/>
                <a:gd name="T4" fmla="*/ 2 w 4"/>
                <a:gd name="T5" fmla="*/ 0 h 2"/>
                <a:gd name="T6" fmla="*/ 2 w 4"/>
                <a:gd name="T7" fmla="*/ 0 h 2"/>
                <a:gd name="T8" fmla="*/ 0 w 4"/>
                <a:gd name="T9" fmla="*/ 2 h 2"/>
                <a:gd name="T10" fmla="*/ 0 w 4"/>
                <a:gd name="T11" fmla="*/ 2 h 2"/>
                <a:gd name="T12" fmla="*/ 4 w 4"/>
                <a:gd name="T13" fmla="*/ 2 h 2"/>
                <a:gd name="T14" fmla="*/ 4 w 4"/>
                <a:gd name="T15" fmla="*/ 2 h 2"/>
                <a:gd name="T16" fmla="*/ 4 w 4"/>
                <a:gd name="T17" fmla="*/ 0 h 2"/>
                <a:gd name="T18" fmla="*/ 4 w 4"/>
                <a:gd name="T19" fmla="*/ 0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 h="2">
                  <a:moveTo>
                    <a:pt x="4" y="0"/>
                  </a:moveTo>
                  <a:lnTo>
                    <a:pt x="4" y="0"/>
                  </a:lnTo>
                  <a:lnTo>
                    <a:pt x="2" y="0"/>
                  </a:lnTo>
                  <a:lnTo>
                    <a:pt x="2" y="0"/>
                  </a:lnTo>
                  <a:lnTo>
                    <a:pt x="0" y="2"/>
                  </a:lnTo>
                  <a:lnTo>
                    <a:pt x="0" y="2"/>
                  </a:lnTo>
                  <a:lnTo>
                    <a:pt x="4" y="2"/>
                  </a:lnTo>
                  <a:lnTo>
                    <a:pt x="4" y="2"/>
                  </a:lnTo>
                  <a:lnTo>
                    <a:pt x="4" y="0"/>
                  </a:lnTo>
                  <a:lnTo>
                    <a:pt x="4" y="0"/>
                  </a:lnTo>
                  <a:close/>
                </a:path>
              </a:pathLst>
            </a:custGeom>
            <a:solidFill>
              <a:srgbClr val="0049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87" name="Freeform 266"/>
            <p:cNvSpPr>
              <a:spLocks/>
            </p:cNvSpPr>
            <p:nvPr/>
          </p:nvSpPr>
          <p:spPr bwMode="auto">
            <a:xfrm>
              <a:off x="7891463" y="860425"/>
              <a:ext cx="88900" cy="9525"/>
            </a:xfrm>
            <a:custGeom>
              <a:avLst/>
              <a:gdLst>
                <a:gd name="T0" fmla="*/ 2 w 56"/>
                <a:gd name="T1" fmla="*/ 4 h 6"/>
                <a:gd name="T2" fmla="*/ 2 w 56"/>
                <a:gd name="T3" fmla="*/ 4 h 6"/>
                <a:gd name="T4" fmla="*/ 0 w 56"/>
                <a:gd name="T5" fmla="*/ 4 h 6"/>
                <a:gd name="T6" fmla="*/ 0 w 56"/>
                <a:gd name="T7" fmla="*/ 4 h 6"/>
                <a:gd name="T8" fmla="*/ 0 w 56"/>
                <a:gd name="T9" fmla="*/ 6 h 6"/>
                <a:gd name="T10" fmla="*/ 0 w 56"/>
                <a:gd name="T11" fmla="*/ 6 h 6"/>
                <a:gd name="T12" fmla="*/ 18 w 56"/>
                <a:gd name="T13" fmla="*/ 4 h 6"/>
                <a:gd name="T14" fmla="*/ 18 w 56"/>
                <a:gd name="T15" fmla="*/ 4 h 6"/>
                <a:gd name="T16" fmla="*/ 40 w 56"/>
                <a:gd name="T17" fmla="*/ 6 h 6"/>
                <a:gd name="T18" fmla="*/ 52 w 56"/>
                <a:gd name="T19" fmla="*/ 6 h 6"/>
                <a:gd name="T20" fmla="*/ 56 w 56"/>
                <a:gd name="T21" fmla="*/ 0 h 6"/>
                <a:gd name="T22" fmla="*/ 56 w 56"/>
                <a:gd name="T23" fmla="*/ 0 h 6"/>
                <a:gd name="T24" fmla="*/ 2 w 56"/>
                <a:gd name="T25" fmla="*/ 4 h 6"/>
                <a:gd name="T26" fmla="*/ 2 w 56"/>
                <a:gd name="T27" fmla="*/ 4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6" h="6">
                  <a:moveTo>
                    <a:pt x="2" y="4"/>
                  </a:moveTo>
                  <a:lnTo>
                    <a:pt x="2" y="4"/>
                  </a:lnTo>
                  <a:lnTo>
                    <a:pt x="0" y="4"/>
                  </a:lnTo>
                  <a:lnTo>
                    <a:pt x="0" y="4"/>
                  </a:lnTo>
                  <a:lnTo>
                    <a:pt x="0" y="6"/>
                  </a:lnTo>
                  <a:lnTo>
                    <a:pt x="0" y="6"/>
                  </a:lnTo>
                  <a:lnTo>
                    <a:pt x="18" y="4"/>
                  </a:lnTo>
                  <a:lnTo>
                    <a:pt x="18" y="4"/>
                  </a:lnTo>
                  <a:lnTo>
                    <a:pt x="40" y="6"/>
                  </a:lnTo>
                  <a:lnTo>
                    <a:pt x="52" y="6"/>
                  </a:lnTo>
                  <a:lnTo>
                    <a:pt x="56" y="0"/>
                  </a:lnTo>
                  <a:lnTo>
                    <a:pt x="56" y="0"/>
                  </a:lnTo>
                  <a:lnTo>
                    <a:pt x="2" y="4"/>
                  </a:lnTo>
                  <a:lnTo>
                    <a:pt x="2" y="4"/>
                  </a:lnTo>
                  <a:close/>
                </a:path>
              </a:pathLst>
            </a:custGeom>
            <a:solidFill>
              <a:srgbClr val="0049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88" name="Freeform 267"/>
            <p:cNvSpPr>
              <a:spLocks/>
            </p:cNvSpPr>
            <p:nvPr/>
          </p:nvSpPr>
          <p:spPr bwMode="auto">
            <a:xfrm>
              <a:off x="7897813" y="847725"/>
              <a:ext cx="85725" cy="9525"/>
            </a:xfrm>
            <a:custGeom>
              <a:avLst/>
              <a:gdLst>
                <a:gd name="T0" fmla="*/ 52 w 54"/>
                <a:gd name="T1" fmla="*/ 6 h 6"/>
                <a:gd name="T2" fmla="*/ 54 w 54"/>
                <a:gd name="T3" fmla="*/ 0 h 6"/>
                <a:gd name="T4" fmla="*/ 54 w 54"/>
                <a:gd name="T5" fmla="*/ 0 h 6"/>
                <a:gd name="T6" fmla="*/ 34 w 54"/>
                <a:gd name="T7" fmla="*/ 0 h 6"/>
                <a:gd name="T8" fmla="*/ 14 w 54"/>
                <a:gd name="T9" fmla="*/ 2 h 6"/>
                <a:gd name="T10" fmla="*/ 14 w 54"/>
                <a:gd name="T11" fmla="*/ 2 h 6"/>
                <a:gd name="T12" fmla="*/ 0 w 54"/>
                <a:gd name="T13" fmla="*/ 4 h 6"/>
                <a:gd name="T14" fmla="*/ 0 w 54"/>
                <a:gd name="T15" fmla="*/ 4 h 6"/>
                <a:gd name="T16" fmla="*/ 0 w 54"/>
                <a:gd name="T17" fmla="*/ 6 h 6"/>
                <a:gd name="T18" fmla="*/ 0 w 54"/>
                <a:gd name="T19" fmla="*/ 6 h 6"/>
                <a:gd name="T20" fmla="*/ 36 w 54"/>
                <a:gd name="T21" fmla="*/ 4 h 6"/>
                <a:gd name="T22" fmla="*/ 36 w 54"/>
                <a:gd name="T23" fmla="*/ 4 h 6"/>
                <a:gd name="T24" fmla="*/ 52 w 54"/>
                <a:gd name="T25" fmla="*/ 6 h 6"/>
                <a:gd name="T26" fmla="*/ 52 w 54"/>
                <a:gd name="T27" fmla="*/ 6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4" h="6">
                  <a:moveTo>
                    <a:pt x="52" y="6"/>
                  </a:moveTo>
                  <a:lnTo>
                    <a:pt x="54" y="0"/>
                  </a:lnTo>
                  <a:lnTo>
                    <a:pt x="54" y="0"/>
                  </a:lnTo>
                  <a:lnTo>
                    <a:pt x="34" y="0"/>
                  </a:lnTo>
                  <a:lnTo>
                    <a:pt x="14" y="2"/>
                  </a:lnTo>
                  <a:lnTo>
                    <a:pt x="14" y="2"/>
                  </a:lnTo>
                  <a:lnTo>
                    <a:pt x="0" y="4"/>
                  </a:lnTo>
                  <a:lnTo>
                    <a:pt x="0" y="4"/>
                  </a:lnTo>
                  <a:lnTo>
                    <a:pt x="0" y="6"/>
                  </a:lnTo>
                  <a:lnTo>
                    <a:pt x="0" y="6"/>
                  </a:lnTo>
                  <a:lnTo>
                    <a:pt x="36" y="4"/>
                  </a:lnTo>
                  <a:lnTo>
                    <a:pt x="36" y="4"/>
                  </a:lnTo>
                  <a:lnTo>
                    <a:pt x="52" y="6"/>
                  </a:lnTo>
                  <a:lnTo>
                    <a:pt x="52" y="6"/>
                  </a:lnTo>
                  <a:close/>
                </a:path>
              </a:pathLst>
            </a:custGeom>
            <a:solidFill>
              <a:srgbClr val="0049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89" name="Freeform 268"/>
            <p:cNvSpPr>
              <a:spLocks/>
            </p:cNvSpPr>
            <p:nvPr/>
          </p:nvSpPr>
          <p:spPr bwMode="auto">
            <a:xfrm>
              <a:off x="7872413" y="1241425"/>
              <a:ext cx="146050" cy="15875"/>
            </a:xfrm>
            <a:custGeom>
              <a:avLst/>
              <a:gdLst>
                <a:gd name="T0" fmla="*/ 12 w 92"/>
                <a:gd name="T1" fmla="*/ 4 h 10"/>
                <a:gd name="T2" fmla="*/ 12 w 92"/>
                <a:gd name="T3" fmla="*/ 4 h 10"/>
                <a:gd name="T4" fmla="*/ 40 w 92"/>
                <a:gd name="T5" fmla="*/ 6 h 10"/>
                <a:gd name="T6" fmla="*/ 40 w 92"/>
                <a:gd name="T7" fmla="*/ 6 h 10"/>
                <a:gd name="T8" fmla="*/ 54 w 92"/>
                <a:gd name="T9" fmla="*/ 8 h 10"/>
                <a:gd name="T10" fmla="*/ 54 w 92"/>
                <a:gd name="T11" fmla="*/ 8 h 10"/>
                <a:gd name="T12" fmla="*/ 74 w 92"/>
                <a:gd name="T13" fmla="*/ 10 h 10"/>
                <a:gd name="T14" fmla="*/ 86 w 92"/>
                <a:gd name="T15" fmla="*/ 8 h 10"/>
                <a:gd name="T16" fmla="*/ 86 w 92"/>
                <a:gd name="T17" fmla="*/ 8 h 10"/>
                <a:gd name="T18" fmla="*/ 92 w 92"/>
                <a:gd name="T19" fmla="*/ 8 h 10"/>
                <a:gd name="T20" fmla="*/ 92 w 92"/>
                <a:gd name="T21" fmla="*/ 8 h 10"/>
                <a:gd name="T22" fmla="*/ 86 w 92"/>
                <a:gd name="T23" fmla="*/ 6 h 10"/>
                <a:gd name="T24" fmla="*/ 76 w 92"/>
                <a:gd name="T25" fmla="*/ 6 h 10"/>
                <a:gd name="T26" fmla="*/ 76 w 92"/>
                <a:gd name="T27" fmla="*/ 6 h 10"/>
                <a:gd name="T28" fmla="*/ 64 w 92"/>
                <a:gd name="T29" fmla="*/ 6 h 10"/>
                <a:gd name="T30" fmla="*/ 64 w 92"/>
                <a:gd name="T31" fmla="*/ 6 h 10"/>
                <a:gd name="T32" fmla="*/ 42 w 92"/>
                <a:gd name="T33" fmla="*/ 4 h 10"/>
                <a:gd name="T34" fmla="*/ 36 w 92"/>
                <a:gd name="T35" fmla="*/ 4 h 10"/>
                <a:gd name="T36" fmla="*/ 36 w 92"/>
                <a:gd name="T37" fmla="*/ 4 h 10"/>
                <a:gd name="T38" fmla="*/ 26 w 92"/>
                <a:gd name="T39" fmla="*/ 2 h 10"/>
                <a:gd name="T40" fmla="*/ 26 w 92"/>
                <a:gd name="T41" fmla="*/ 2 h 10"/>
                <a:gd name="T42" fmla="*/ 8 w 92"/>
                <a:gd name="T43" fmla="*/ 0 h 10"/>
                <a:gd name="T44" fmla="*/ 8 w 92"/>
                <a:gd name="T45" fmla="*/ 0 h 10"/>
                <a:gd name="T46" fmla="*/ 0 w 92"/>
                <a:gd name="T47" fmla="*/ 0 h 10"/>
                <a:gd name="T48" fmla="*/ 0 w 92"/>
                <a:gd name="T49" fmla="*/ 4 h 10"/>
                <a:gd name="T50" fmla="*/ 0 w 92"/>
                <a:gd name="T51" fmla="*/ 4 h 10"/>
                <a:gd name="T52" fmla="*/ 8 w 92"/>
                <a:gd name="T53" fmla="*/ 4 h 10"/>
                <a:gd name="T54" fmla="*/ 12 w 92"/>
                <a:gd name="T55" fmla="*/ 4 h 10"/>
                <a:gd name="T56" fmla="*/ 12 w 92"/>
                <a:gd name="T57" fmla="*/ 4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92" h="10">
                  <a:moveTo>
                    <a:pt x="12" y="4"/>
                  </a:moveTo>
                  <a:lnTo>
                    <a:pt x="12" y="4"/>
                  </a:lnTo>
                  <a:lnTo>
                    <a:pt x="40" y="6"/>
                  </a:lnTo>
                  <a:lnTo>
                    <a:pt x="40" y="6"/>
                  </a:lnTo>
                  <a:lnTo>
                    <a:pt x="54" y="8"/>
                  </a:lnTo>
                  <a:lnTo>
                    <a:pt x="54" y="8"/>
                  </a:lnTo>
                  <a:lnTo>
                    <a:pt x="74" y="10"/>
                  </a:lnTo>
                  <a:lnTo>
                    <a:pt x="86" y="8"/>
                  </a:lnTo>
                  <a:lnTo>
                    <a:pt x="86" y="8"/>
                  </a:lnTo>
                  <a:lnTo>
                    <a:pt x="92" y="8"/>
                  </a:lnTo>
                  <a:lnTo>
                    <a:pt x="92" y="8"/>
                  </a:lnTo>
                  <a:lnTo>
                    <a:pt x="86" y="6"/>
                  </a:lnTo>
                  <a:lnTo>
                    <a:pt x="76" y="6"/>
                  </a:lnTo>
                  <a:lnTo>
                    <a:pt x="76" y="6"/>
                  </a:lnTo>
                  <a:lnTo>
                    <a:pt x="64" y="6"/>
                  </a:lnTo>
                  <a:lnTo>
                    <a:pt x="64" y="6"/>
                  </a:lnTo>
                  <a:lnTo>
                    <a:pt x="42" y="4"/>
                  </a:lnTo>
                  <a:lnTo>
                    <a:pt x="36" y="4"/>
                  </a:lnTo>
                  <a:lnTo>
                    <a:pt x="36" y="4"/>
                  </a:lnTo>
                  <a:lnTo>
                    <a:pt x="26" y="2"/>
                  </a:lnTo>
                  <a:lnTo>
                    <a:pt x="26" y="2"/>
                  </a:lnTo>
                  <a:lnTo>
                    <a:pt x="8" y="0"/>
                  </a:lnTo>
                  <a:lnTo>
                    <a:pt x="8" y="0"/>
                  </a:lnTo>
                  <a:lnTo>
                    <a:pt x="0" y="0"/>
                  </a:lnTo>
                  <a:lnTo>
                    <a:pt x="0" y="4"/>
                  </a:lnTo>
                  <a:lnTo>
                    <a:pt x="0" y="4"/>
                  </a:lnTo>
                  <a:lnTo>
                    <a:pt x="8" y="4"/>
                  </a:lnTo>
                  <a:lnTo>
                    <a:pt x="12" y="4"/>
                  </a:lnTo>
                  <a:lnTo>
                    <a:pt x="12" y="4"/>
                  </a:lnTo>
                  <a:close/>
                </a:path>
              </a:pathLst>
            </a:custGeom>
            <a:solidFill>
              <a:srgbClr val="0049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90" name="Freeform 269"/>
            <p:cNvSpPr>
              <a:spLocks/>
            </p:cNvSpPr>
            <p:nvPr/>
          </p:nvSpPr>
          <p:spPr bwMode="auto">
            <a:xfrm>
              <a:off x="7872413" y="682625"/>
              <a:ext cx="171450" cy="9525"/>
            </a:xfrm>
            <a:custGeom>
              <a:avLst/>
              <a:gdLst>
                <a:gd name="T0" fmla="*/ 20 w 108"/>
                <a:gd name="T1" fmla="*/ 6 h 6"/>
                <a:gd name="T2" fmla="*/ 20 w 108"/>
                <a:gd name="T3" fmla="*/ 6 h 6"/>
                <a:gd name="T4" fmla="*/ 82 w 108"/>
                <a:gd name="T5" fmla="*/ 6 h 6"/>
                <a:gd name="T6" fmla="*/ 82 w 108"/>
                <a:gd name="T7" fmla="*/ 6 h 6"/>
                <a:gd name="T8" fmla="*/ 106 w 108"/>
                <a:gd name="T9" fmla="*/ 6 h 6"/>
                <a:gd name="T10" fmla="*/ 106 w 108"/>
                <a:gd name="T11" fmla="*/ 6 h 6"/>
                <a:gd name="T12" fmla="*/ 108 w 108"/>
                <a:gd name="T13" fmla="*/ 2 h 6"/>
                <a:gd name="T14" fmla="*/ 108 w 108"/>
                <a:gd name="T15" fmla="*/ 2 h 6"/>
                <a:gd name="T16" fmla="*/ 106 w 108"/>
                <a:gd name="T17" fmla="*/ 0 h 6"/>
                <a:gd name="T18" fmla="*/ 106 w 108"/>
                <a:gd name="T19" fmla="*/ 0 h 6"/>
                <a:gd name="T20" fmla="*/ 62 w 108"/>
                <a:gd name="T21" fmla="*/ 2 h 6"/>
                <a:gd name="T22" fmla="*/ 6 w 108"/>
                <a:gd name="T23" fmla="*/ 2 h 6"/>
                <a:gd name="T24" fmla="*/ 6 w 108"/>
                <a:gd name="T25" fmla="*/ 2 h 6"/>
                <a:gd name="T26" fmla="*/ 0 w 108"/>
                <a:gd name="T27" fmla="*/ 2 h 6"/>
                <a:gd name="T28" fmla="*/ 0 w 108"/>
                <a:gd name="T29" fmla="*/ 6 h 6"/>
                <a:gd name="T30" fmla="*/ 0 w 108"/>
                <a:gd name="T31" fmla="*/ 6 h 6"/>
                <a:gd name="T32" fmla="*/ 20 w 108"/>
                <a:gd name="T33" fmla="*/ 6 h 6"/>
                <a:gd name="T34" fmla="*/ 20 w 108"/>
                <a:gd name="T35" fmla="*/ 6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8" h="6">
                  <a:moveTo>
                    <a:pt x="20" y="6"/>
                  </a:moveTo>
                  <a:lnTo>
                    <a:pt x="20" y="6"/>
                  </a:lnTo>
                  <a:lnTo>
                    <a:pt x="82" y="6"/>
                  </a:lnTo>
                  <a:lnTo>
                    <a:pt x="82" y="6"/>
                  </a:lnTo>
                  <a:lnTo>
                    <a:pt x="106" y="6"/>
                  </a:lnTo>
                  <a:lnTo>
                    <a:pt x="106" y="6"/>
                  </a:lnTo>
                  <a:lnTo>
                    <a:pt x="108" y="2"/>
                  </a:lnTo>
                  <a:lnTo>
                    <a:pt x="108" y="2"/>
                  </a:lnTo>
                  <a:lnTo>
                    <a:pt x="106" y="0"/>
                  </a:lnTo>
                  <a:lnTo>
                    <a:pt x="106" y="0"/>
                  </a:lnTo>
                  <a:lnTo>
                    <a:pt x="62" y="2"/>
                  </a:lnTo>
                  <a:lnTo>
                    <a:pt x="6" y="2"/>
                  </a:lnTo>
                  <a:lnTo>
                    <a:pt x="6" y="2"/>
                  </a:lnTo>
                  <a:lnTo>
                    <a:pt x="0" y="2"/>
                  </a:lnTo>
                  <a:lnTo>
                    <a:pt x="0" y="6"/>
                  </a:lnTo>
                  <a:lnTo>
                    <a:pt x="0" y="6"/>
                  </a:lnTo>
                  <a:lnTo>
                    <a:pt x="20" y="6"/>
                  </a:lnTo>
                  <a:lnTo>
                    <a:pt x="20" y="6"/>
                  </a:lnTo>
                  <a:close/>
                </a:path>
              </a:pathLst>
            </a:custGeom>
            <a:solidFill>
              <a:srgbClr val="0049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91" name="Freeform 270"/>
            <p:cNvSpPr>
              <a:spLocks/>
            </p:cNvSpPr>
            <p:nvPr/>
          </p:nvSpPr>
          <p:spPr bwMode="auto">
            <a:xfrm>
              <a:off x="7872413" y="695325"/>
              <a:ext cx="241300" cy="9525"/>
            </a:xfrm>
            <a:custGeom>
              <a:avLst/>
              <a:gdLst>
                <a:gd name="T0" fmla="*/ 48 w 152"/>
                <a:gd name="T1" fmla="*/ 6 h 6"/>
                <a:gd name="T2" fmla="*/ 48 w 152"/>
                <a:gd name="T3" fmla="*/ 6 h 6"/>
                <a:gd name="T4" fmla="*/ 92 w 152"/>
                <a:gd name="T5" fmla="*/ 6 h 6"/>
                <a:gd name="T6" fmla="*/ 92 w 152"/>
                <a:gd name="T7" fmla="*/ 6 h 6"/>
                <a:gd name="T8" fmla="*/ 128 w 152"/>
                <a:gd name="T9" fmla="*/ 6 h 6"/>
                <a:gd name="T10" fmla="*/ 128 w 152"/>
                <a:gd name="T11" fmla="*/ 6 h 6"/>
                <a:gd name="T12" fmla="*/ 148 w 152"/>
                <a:gd name="T13" fmla="*/ 6 h 6"/>
                <a:gd name="T14" fmla="*/ 152 w 152"/>
                <a:gd name="T15" fmla="*/ 0 h 6"/>
                <a:gd name="T16" fmla="*/ 152 w 152"/>
                <a:gd name="T17" fmla="*/ 0 h 6"/>
                <a:gd name="T18" fmla="*/ 114 w 152"/>
                <a:gd name="T19" fmla="*/ 4 h 6"/>
                <a:gd name="T20" fmla="*/ 114 w 152"/>
                <a:gd name="T21" fmla="*/ 4 h 6"/>
                <a:gd name="T22" fmla="*/ 110 w 152"/>
                <a:gd name="T23" fmla="*/ 4 h 6"/>
                <a:gd name="T24" fmla="*/ 110 w 152"/>
                <a:gd name="T25" fmla="*/ 4 h 6"/>
                <a:gd name="T26" fmla="*/ 110 w 152"/>
                <a:gd name="T27" fmla="*/ 4 h 6"/>
                <a:gd name="T28" fmla="*/ 110 w 152"/>
                <a:gd name="T29" fmla="*/ 4 h 6"/>
                <a:gd name="T30" fmla="*/ 110 w 152"/>
                <a:gd name="T31" fmla="*/ 6 h 6"/>
                <a:gd name="T32" fmla="*/ 110 w 152"/>
                <a:gd name="T33" fmla="*/ 6 h 6"/>
                <a:gd name="T34" fmla="*/ 108 w 152"/>
                <a:gd name="T35" fmla="*/ 6 h 6"/>
                <a:gd name="T36" fmla="*/ 108 w 152"/>
                <a:gd name="T37" fmla="*/ 4 h 6"/>
                <a:gd name="T38" fmla="*/ 108 w 152"/>
                <a:gd name="T39" fmla="*/ 4 h 6"/>
                <a:gd name="T40" fmla="*/ 108 w 152"/>
                <a:gd name="T41" fmla="*/ 4 h 6"/>
                <a:gd name="T42" fmla="*/ 108 w 152"/>
                <a:gd name="T43" fmla="*/ 4 h 6"/>
                <a:gd name="T44" fmla="*/ 108 w 152"/>
                <a:gd name="T45" fmla="*/ 4 h 6"/>
                <a:gd name="T46" fmla="*/ 106 w 152"/>
                <a:gd name="T47" fmla="*/ 2 h 6"/>
                <a:gd name="T48" fmla="*/ 106 w 152"/>
                <a:gd name="T49" fmla="*/ 2 h 6"/>
                <a:gd name="T50" fmla="*/ 106 w 152"/>
                <a:gd name="T51" fmla="*/ 4 h 6"/>
                <a:gd name="T52" fmla="*/ 106 w 152"/>
                <a:gd name="T53" fmla="*/ 4 h 6"/>
                <a:gd name="T54" fmla="*/ 104 w 152"/>
                <a:gd name="T55" fmla="*/ 4 h 6"/>
                <a:gd name="T56" fmla="*/ 104 w 152"/>
                <a:gd name="T57" fmla="*/ 4 h 6"/>
                <a:gd name="T58" fmla="*/ 104 w 152"/>
                <a:gd name="T59" fmla="*/ 4 h 6"/>
                <a:gd name="T60" fmla="*/ 104 w 152"/>
                <a:gd name="T61" fmla="*/ 4 h 6"/>
                <a:gd name="T62" fmla="*/ 104 w 152"/>
                <a:gd name="T63" fmla="*/ 4 h 6"/>
                <a:gd name="T64" fmla="*/ 104 w 152"/>
                <a:gd name="T65" fmla="*/ 4 h 6"/>
                <a:gd name="T66" fmla="*/ 104 w 152"/>
                <a:gd name="T67" fmla="*/ 2 h 6"/>
                <a:gd name="T68" fmla="*/ 104 w 152"/>
                <a:gd name="T69" fmla="*/ 2 h 6"/>
                <a:gd name="T70" fmla="*/ 102 w 152"/>
                <a:gd name="T71" fmla="*/ 0 h 6"/>
                <a:gd name="T72" fmla="*/ 102 w 152"/>
                <a:gd name="T73" fmla="*/ 0 h 6"/>
                <a:gd name="T74" fmla="*/ 58 w 152"/>
                <a:gd name="T75" fmla="*/ 2 h 6"/>
                <a:gd name="T76" fmla="*/ 58 w 152"/>
                <a:gd name="T77" fmla="*/ 2 h 6"/>
                <a:gd name="T78" fmla="*/ 2 w 152"/>
                <a:gd name="T79" fmla="*/ 2 h 6"/>
                <a:gd name="T80" fmla="*/ 0 w 152"/>
                <a:gd name="T81" fmla="*/ 2 h 6"/>
                <a:gd name="T82" fmla="*/ 0 w 152"/>
                <a:gd name="T83" fmla="*/ 6 h 6"/>
                <a:gd name="T84" fmla="*/ 0 w 152"/>
                <a:gd name="T85" fmla="*/ 6 h 6"/>
                <a:gd name="T86" fmla="*/ 0 w 152"/>
                <a:gd name="T87" fmla="*/ 6 h 6"/>
                <a:gd name="T88" fmla="*/ 48 w 152"/>
                <a:gd name="T89" fmla="*/ 6 h 6"/>
                <a:gd name="T90" fmla="*/ 48 w 152"/>
                <a:gd name="T91" fmla="*/ 6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52" h="6">
                  <a:moveTo>
                    <a:pt x="48" y="6"/>
                  </a:moveTo>
                  <a:lnTo>
                    <a:pt x="48" y="6"/>
                  </a:lnTo>
                  <a:lnTo>
                    <a:pt x="92" y="6"/>
                  </a:lnTo>
                  <a:lnTo>
                    <a:pt x="92" y="6"/>
                  </a:lnTo>
                  <a:lnTo>
                    <a:pt x="128" y="6"/>
                  </a:lnTo>
                  <a:lnTo>
                    <a:pt x="128" y="6"/>
                  </a:lnTo>
                  <a:lnTo>
                    <a:pt x="148" y="6"/>
                  </a:lnTo>
                  <a:lnTo>
                    <a:pt x="152" y="0"/>
                  </a:lnTo>
                  <a:lnTo>
                    <a:pt x="152" y="0"/>
                  </a:lnTo>
                  <a:lnTo>
                    <a:pt x="114" y="4"/>
                  </a:lnTo>
                  <a:lnTo>
                    <a:pt x="114" y="4"/>
                  </a:lnTo>
                  <a:lnTo>
                    <a:pt x="110" y="4"/>
                  </a:lnTo>
                  <a:lnTo>
                    <a:pt x="110" y="4"/>
                  </a:lnTo>
                  <a:lnTo>
                    <a:pt x="110" y="4"/>
                  </a:lnTo>
                  <a:lnTo>
                    <a:pt x="110" y="4"/>
                  </a:lnTo>
                  <a:lnTo>
                    <a:pt x="110" y="6"/>
                  </a:lnTo>
                  <a:lnTo>
                    <a:pt x="110" y="6"/>
                  </a:lnTo>
                  <a:lnTo>
                    <a:pt x="108" y="6"/>
                  </a:lnTo>
                  <a:lnTo>
                    <a:pt x="108" y="4"/>
                  </a:lnTo>
                  <a:lnTo>
                    <a:pt x="108" y="4"/>
                  </a:lnTo>
                  <a:lnTo>
                    <a:pt x="108" y="4"/>
                  </a:lnTo>
                  <a:lnTo>
                    <a:pt x="108" y="4"/>
                  </a:lnTo>
                  <a:lnTo>
                    <a:pt x="108" y="4"/>
                  </a:lnTo>
                  <a:lnTo>
                    <a:pt x="106" y="2"/>
                  </a:lnTo>
                  <a:lnTo>
                    <a:pt x="106" y="2"/>
                  </a:lnTo>
                  <a:lnTo>
                    <a:pt x="106" y="4"/>
                  </a:lnTo>
                  <a:lnTo>
                    <a:pt x="106" y="4"/>
                  </a:lnTo>
                  <a:lnTo>
                    <a:pt x="104" y="4"/>
                  </a:lnTo>
                  <a:lnTo>
                    <a:pt x="104" y="4"/>
                  </a:lnTo>
                  <a:lnTo>
                    <a:pt x="104" y="4"/>
                  </a:lnTo>
                  <a:lnTo>
                    <a:pt x="104" y="4"/>
                  </a:lnTo>
                  <a:lnTo>
                    <a:pt x="104" y="4"/>
                  </a:lnTo>
                  <a:lnTo>
                    <a:pt x="104" y="4"/>
                  </a:lnTo>
                  <a:lnTo>
                    <a:pt x="104" y="2"/>
                  </a:lnTo>
                  <a:lnTo>
                    <a:pt x="104" y="2"/>
                  </a:lnTo>
                  <a:lnTo>
                    <a:pt x="102" y="0"/>
                  </a:lnTo>
                  <a:lnTo>
                    <a:pt x="102" y="0"/>
                  </a:lnTo>
                  <a:lnTo>
                    <a:pt x="58" y="2"/>
                  </a:lnTo>
                  <a:lnTo>
                    <a:pt x="58" y="2"/>
                  </a:lnTo>
                  <a:lnTo>
                    <a:pt x="2" y="2"/>
                  </a:lnTo>
                  <a:lnTo>
                    <a:pt x="0" y="2"/>
                  </a:lnTo>
                  <a:lnTo>
                    <a:pt x="0" y="6"/>
                  </a:lnTo>
                  <a:lnTo>
                    <a:pt x="0" y="6"/>
                  </a:lnTo>
                  <a:lnTo>
                    <a:pt x="0" y="6"/>
                  </a:lnTo>
                  <a:lnTo>
                    <a:pt x="48" y="6"/>
                  </a:lnTo>
                  <a:lnTo>
                    <a:pt x="48" y="6"/>
                  </a:lnTo>
                  <a:close/>
                </a:path>
              </a:pathLst>
            </a:custGeom>
            <a:solidFill>
              <a:srgbClr val="0049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92" name="Freeform 271"/>
            <p:cNvSpPr>
              <a:spLocks/>
            </p:cNvSpPr>
            <p:nvPr/>
          </p:nvSpPr>
          <p:spPr bwMode="auto">
            <a:xfrm>
              <a:off x="7872413" y="669925"/>
              <a:ext cx="193675" cy="9525"/>
            </a:xfrm>
            <a:custGeom>
              <a:avLst/>
              <a:gdLst>
                <a:gd name="T0" fmla="*/ 110 w 122"/>
                <a:gd name="T1" fmla="*/ 6 h 6"/>
                <a:gd name="T2" fmla="*/ 112 w 122"/>
                <a:gd name="T3" fmla="*/ 6 h 6"/>
                <a:gd name="T4" fmla="*/ 112 w 122"/>
                <a:gd name="T5" fmla="*/ 6 h 6"/>
                <a:gd name="T6" fmla="*/ 116 w 122"/>
                <a:gd name="T7" fmla="*/ 4 h 6"/>
                <a:gd name="T8" fmla="*/ 116 w 122"/>
                <a:gd name="T9" fmla="*/ 4 h 6"/>
                <a:gd name="T10" fmla="*/ 116 w 122"/>
                <a:gd name="T11" fmla="*/ 4 h 6"/>
                <a:gd name="T12" fmla="*/ 116 w 122"/>
                <a:gd name="T13" fmla="*/ 4 h 6"/>
                <a:gd name="T14" fmla="*/ 116 w 122"/>
                <a:gd name="T15" fmla="*/ 4 h 6"/>
                <a:gd name="T16" fmla="*/ 116 w 122"/>
                <a:gd name="T17" fmla="*/ 4 h 6"/>
                <a:gd name="T18" fmla="*/ 116 w 122"/>
                <a:gd name="T19" fmla="*/ 4 h 6"/>
                <a:gd name="T20" fmla="*/ 116 w 122"/>
                <a:gd name="T21" fmla="*/ 4 h 6"/>
                <a:gd name="T22" fmla="*/ 116 w 122"/>
                <a:gd name="T23" fmla="*/ 4 h 6"/>
                <a:gd name="T24" fmla="*/ 116 w 122"/>
                <a:gd name="T25" fmla="*/ 4 h 6"/>
                <a:gd name="T26" fmla="*/ 114 w 122"/>
                <a:gd name="T27" fmla="*/ 6 h 6"/>
                <a:gd name="T28" fmla="*/ 114 w 122"/>
                <a:gd name="T29" fmla="*/ 6 h 6"/>
                <a:gd name="T30" fmla="*/ 118 w 122"/>
                <a:gd name="T31" fmla="*/ 6 h 6"/>
                <a:gd name="T32" fmla="*/ 118 w 122"/>
                <a:gd name="T33" fmla="*/ 6 h 6"/>
                <a:gd name="T34" fmla="*/ 120 w 122"/>
                <a:gd name="T35" fmla="*/ 4 h 6"/>
                <a:gd name="T36" fmla="*/ 122 w 122"/>
                <a:gd name="T37" fmla="*/ 4 h 6"/>
                <a:gd name="T38" fmla="*/ 122 w 122"/>
                <a:gd name="T39" fmla="*/ 4 h 6"/>
                <a:gd name="T40" fmla="*/ 120 w 122"/>
                <a:gd name="T41" fmla="*/ 4 h 6"/>
                <a:gd name="T42" fmla="*/ 120 w 122"/>
                <a:gd name="T43" fmla="*/ 4 h 6"/>
                <a:gd name="T44" fmla="*/ 114 w 122"/>
                <a:gd name="T45" fmla="*/ 2 h 6"/>
                <a:gd name="T46" fmla="*/ 108 w 122"/>
                <a:gd name="T47" fmla="*/ 0 h 6"/>
                <a:gd name="T48" fmla="*/ 108 w 122"/>
                <a:gd name="T49" fmla="*/ 0 h 6"/>
                <a:gd name="T50" fmla="*/ 80 w 122"/>
                <a:gd name="T51" fmla="*/ 2 h 6"/>
                <a:gd name="T52" fmla="*/ 44 w 122"/>
                <a:gd name="T53" fmla="*/ 2 h 6"/>
                <a:gd name="T54" fmla="*/ 44 w 122"/>
                <a:gd name="T55" fmla="*/ 2 h 6"/>
                <a:gd name="T56" fmla="*/ 0 w 122"/>
                <a:gd name="T57" fmla="*/ 2 h 6"/>
                <a:gd name="T58" fmla="*/ 0 w 122"/>
                <a:gd name="T59" fmla="*/ 6 h 6"/>
                <a:gd name="T60" fmla="*/ 0 w 122"/>
                <a:gd name="T61" fmla="*/ 6 h 6"/>
                <a:gd name="T62" fmla="*/ 52 w 122"/>
                <a:gd name="T63" fmla="*/ 6 h 6"/>
                <a:gd name="T64" fmla="*/ 52 w 122"/>
                <a:gd name="T65" fmla="*/ 6 h 6"/>
                <a:gd name="T66" fmla="*/ 110 w 122"/>
                <a:gd name="T67" fmla="*/ 6 h 6"/>
                <a:gd name="T68" fmla="*/ 110 w 122"/>
                <a:gd name="T69" fmla="*/ 6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22" h="6">
                  <a:moveTo>
                    <a:pt x="110" y="6"/>
                  </a:moveTo>
                  <a:lnTo>
                    <a:pt x="112" y="6"/>
                  </a:lnTo>
                  <a:lnTo>
                    <a:pt x="112" y="6"/>
                  </a:lnTo>
                  <a:lnTo>
                    <a:pt x="116" y="4"/>
                  </a:lnTo>
                  <a:lnTo>
                    <a:pt x="116" y="4"/>
                  </a:lnTo>
                  <a:lnTo>
                    <a:pt x="116" y="4"/>
                  </a:lnTo>
                  <a:lnTo>
                    <a:pt x="116" y="4"/>
                  </a:lnTo>
                  <a:lnTo>
                    <a:pt x="116" y="4"/>
                  </a:lnTo>
                  <a:lnTo>
                    <a:pt x="116" y="4"/>
                  </a:lnTo>
                  <a:lnTo>
                    <a:pt x="116" y="4"/>
                  </a:lnTo>
                  <a:lnTo>
                    <a:pt x="116" y="4"/>
                  </a:lnTo>
                  <a:lnTo>
                    <a:pt x="116" y="4"/>
                  </a:lnTo>
                  <a:lnTo>
                    <a:pt x="116" y="4"/>
                  </a:lnTo>
                  <a:lnTo>
                    <a:pt x="114" y="6"/>
                  </a:lnTo>
                  <a:lnTo>
                    <a:pt x="114" y="6"/>
                  </a:lnTo>
                  <a:lnTo>
                    <a:pt x="118" y="6"/>
                  </a:lnTo>
                  <a:lnTo>
                    <a:pt x="118" y="6"/>
                  </a:lnTo>
                  <a:lnTo>
                    <a:pt x="120" y="4"/>
                  </a:lnTo>
                  <a:lnTo>
                    <a:pt x="122" y="4"/>
                  </a:lnTo>
                  <a:lnTo>
                    <a:pt x="122" y="4"/>
                  </a:lnTo>
                  <a:lnTo>
                    <a:pt x="120" y="4"/>
                  </a:lnTo>
                  <a:lnTo>
                    <a:pt x="120" y="4"/>
                  </a:lnTo>
                  <a:lnTo>
                    <a:pt x="114" y="2"/>
                  </a:lnTo>
                  <a:lnTo>
                    <a:pt x="108" y="0"/>
                  </a:lnTo>
                  <a:lnTo>
                    <a:pt x="108" y="0"/>
                  </a:lnTo>
                  <a:lnTo>
                    <a:pt x="80" y="2"/>
                  </a:lnTo>
                  <a:lnTo>
                    <a:pt x="44" y="2"/>
                  </a:lnTo>
                  <a:lnTo>
                    <a:pt x="44" y="2"/>
                  </a:lnTo>
                  <a:lnTo>
                    <a:pt x="0" y="2"/>
                  </a:lnTo>
                  <a:lnTo>
                    <a:pt x="0" y="6"/>
                  </a:lnTo>
                  <a:lnTo>
                    <a:pt x="0" y="6"/>
                  </a:lnTo>
                  <a:lnTo>
                    <a:pt x="52" y="6"/>
                  </a:lnTo>
                  <a:lnTo>
                    <a:pt x="52" y="6"/>
                  </a:lnTo>
                  <a:lnTo>
                    <a:pt x="110" y="6"/>
                  </a:lnTo>
                  <a:lnTo>
                    <a:pt x="110" y="6"/>
                  </a:lnTo>
                  <a:close/>
                </a:path>
              </a:pathLst>
            </a:custGeom>
            <a:solidFill>
              <a:srgbClr val="0049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93" name="Freeform 272"/>
            <p:cNvSpPr>
              <a:spLocks/>
            </p:cNvSpPr>
            <p:nvPr/>
          </p:nvSpPr>
          <p:spPr bwMode="auto">
            <a:xfrm>
              <a:off x="8053388" y="682625"/>
              <a:ext cx="66675" cy="9525"/>
            </a:xfrm>
            <a:custGeom>
              <a:avLst/>
              <a:gdLst>
                <a:gd name="T0" fmla="*/ 42 w 42"/>
                <a:gd name="T1" fmla="*/ 0 h 6"/>
                <a:gd name="T2" fmla="*/ 42 w 42"/>
                <a:gd name="T3" fmla="*/ 0 h 6"/>
                <a:gd name="T4" fmla="*/ 10 w 42"/>
                <a:gd name="T5" fmla="*/ 4 h 6"/>
                <a:gd name="T6" fmla="*/ 10 w 42"/>
                <a:gd name="T7" fmla="*/ 4 h 6"/>
                <a:gd name="T8" fmla="*/ 6 w 42"/>
                <a:gd name="T9" fmla="*/ 4 h 6"/>
                <a:gd name="T10" fmla="*/ 2 w 42"/>
                <a:gd name="T11" fmla="*/ 4 h 6"/>
                <a:gd name="T12" fmla="*/ 2 w 42"/>
                <a:gd name="T13" fmla="*/ 4 h 6"/>
                <a:gd name="T14" fmla="*/ 0 w 42"/>
                <a:gd name="T15" fmla="*/ 6 h 6"/>
                <a:gd name="T16" fmla="*/ 0 w 42"/>
                <a:gd name="T17" fmla="*/ 6 h 6"/>
                <a:gd name="T18" fmla="*/ 10 w 42"/>
                <a:gd name="T19" fmla="*/ 6 h 6"/>
                <a:gd name="T20" fmla="*/ 10 w 42"/>
                <a:gd name="T21" fmla="*/ 6 h 6"/>
                <a:gd name="T22" fmla="*/ 28 w 42"/>
                <a:gd name="T23" fmla="*/ 6 h 6"/>
                <a:gd name="T24" fmla="*/ 40 w 42"/>
                <a:gd name="T25" fmla="*/ 6 h 6"/>
                <a:gd name="T26" fmla="*/ 42 w 42"/>
                <a:gd name="T27" fmla="*/ 0 h 6"/>
                <a:gd name="T28" fmla="*/ 42 w 42"/>
                <a:gd name="T29"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2" h="6">
                  <a:moveTo>
                    <a:pt x="42" y="0"/>
                  </a:moveTo>
                  <a:lnTo>
                    <a:pt x="42" y="0"/>
                  </a:lnTo>
                  <a:lnTo>
                    <a:pt x="10" y="4"/>
                  </a:lnTo>
                  <a:lnTo>
                    <a:pt x="10" y="4"/>
                  </a:lnTo>
                  <a:lnTo>
                    <a:pt x="6" y="4"/>
                  </a:lnTo>
                  <a:lnTo>
                    <a:pt x="2" y="4"/>
                  </a:lnTo>
                  <a:lnTo>
                    <a:pt x="2" y="4"/>
                  </a:lnTo>
                  <a:lnTo>
                    <a:pt x="0" y="6"/>
                  </a:lnTo>
                  <a:lnTo>
                    <a:pt x="0" y="6"/>
                  </a:lnTo>
                  <a:lnTo>
                    <a:pt x="10" y="6"/>
                  </a:lnTo>
                  <a:lnTo>
                    <a:pt x="10" y="6"/>
                  </a:lnTo>
                  <a:lnTo>
                    <a:pt x="28" y="6"/>
                  </a:lnTo>
                  <a:lnTo>
                    <a:pt x="40" y="6"/>
                  </a:lnTo>
                  <a:lnTo>
                    <a:pt x="42" y="0"/>
                  </a:lnTo>
                  <a:lnTo>
                    <a:pt x="42" y="0"/>
                  </a:lnTo>
                  <a:close/>
                </a:path>
              </a:pathLst>
            </a:custGeom>
            <a:solidFill>
              <a:srgbClr val="0049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94" name="Freeform 273"/>
            <p:cNvSpPr>
              <a:spLocks/>
            </p:cNvSpPr>
            <p:nvPr/>
          </p:nvSpPr>
          <p:spPr bwMode="auto">
            <a:xfrm>
              <a:off x="8043863" y="688975"/>
              <a:ext cx="9525" cy="3175"/>
            </a:xfrm>
            <a:custGeom>
              <a:avLst/>
              <a:gdLst>
                <a:gd name="T0" fmla="*/ 0 w 6"/>
                <a:gd name="T1" fmla="*/ 2 h 2"/>
                <a:gd name="T2" fmla="*/ 0 w 6"/>
                <a:gd name="T3" fmla="*/ 2 h 2"/>
                <a:gd name="T4" fmla="*/ 2 w 6"/>
                <a:gd name="T5" fmla="*/ 2 h 2"/>
                <a:gd name="T6" fmla="*/ 2 w 6"/>
                <a:gd name="T7" fmla="*/ 2 h 2"/>
                <a:gd name="T8" fmla="*/ 6 w 6"/>
                <a:gd name="T9" fmla="*/ 0 h 2"/>
                <a:gd name="T10" fmla="*/ 6 w 6"/>
                <a:gd name="T11" fmla="*/ 0 h 2"/>
                <a:gd name="T12" fmla="*/ 2 w 6"/>
                <a:gd name="T13" fmla="*/ 0 h 2"/>
                <a:gd name="T14" fmla="*/ 2 w 6"/>
                <a:gd name="T15" fmla="*/ 0 h 2"/>
                <a:gd name="T16" fmla="*/ 0 w 6"/>
                <a:gd name="T17" fmla="*/ 2 h 2"/>
                <a:gd name="T18" fmla="*/ 0 w 6"/>
                <a:gd name="T19" fmla="*/ 2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 h="2">
                  <a:moveTo>
                    <a:pt x="0" y="2"/>
                  </a:moveTo>
                  <a:lnTo>
                    <a:pt x="0" y="2"/>
                  </a:lnTo>
                  <a:lnTo>
                    <a:pt x="2" y="2"/>
                  </a:lnTo>
                  <a:lnTo>
                    <a:pt x="2" y="2"/>
                  </a:lnTo>
                  <a:lnTo>
                    <a:pt x="6" y="0"/>
                  </a:lnTo>
                  <a:lnTo>
                    <a:pt x="6" y="0"/>
                  </a:lnTo>
                  <a:lnTo>
                    <a:pt x="2" y="0"/>
                  </a:lnTo>
                  <a:lnTo>
                    <a:pt x="2" y="0"/>
                  </a:lnTo>
                  <a:lnTo>
                    <a:pt x="0" y="2"/>
                  </a:lnTo>
                  <a:lnTo>
                    <a:pt x="0" y="2"/>
                  </a:lnTo>
                  <a:close/>
                </a:path>
              </a:pathLst>
            </a:custGeom>
            <a:solidFill>
              <a:srgbClr val="0049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95" name="Freeform 274"/>
            <p:cNvSpPr>
              <a:spLocks/>
            </p:cNvSpPr>
            <p:nvPr/>
          </p:nvSpPr>
          <p:spPr bwMode="auto">
            <a:xfrm>
              <a:off x="7872413" y="955675"/>
              <a:ext cx="73025" cy="9525"/>
            </a:xfrm>
            <a:custGeom>
              <a:avLst/>
              <a:gdLst>
                <a:gd name="T0" fmla="*/ 44 w 46"/>
                <a:gd name="T1" fmla="*/ 6 h 6"/>
                <a:gd name="T2" fmla="*/ 46 w 46"/>
                <a:gd name="T3" fmla="*/ 0 h 6"/>
                <a:gd name="T4" fmla="*/ 46 w 46"/>
                <a:gd name="T5" fmla="*/ 0 h 6"/>
                <a:gd name="T6" fmla="*/ 24 w 46"/>
                <a:gd name="T7" fmla="*/ 0 h 6"/>
                <a:gd name="T8" fmla="*/ 0 w 46"/>
                <a:gd name="T9" fmla="*/ 2 h 6"/>
                <a:gd name="T10" fmla="*/ 0 w 46"/>
                <a:gd name="T11" fmla="*/ 2 h 6"/>
                <a:gd name="T12" fmla="*/ 0 w 46"/>
                <a:gd name="T13" fmla="*/ 6 h 6"/>
                <a:gd name="T14" fmla="*/ 0 w 46"/>
                <a:gd name="T15" fmla="*/ 6 h 6"/>
                <a:gd name="T16" fmla="*/ 18 w 46"/>
                <a:gd name="T17" fmla="*/ 4 h 6"/>
                <a:gd name="T18" fmla="*/ 18 w 46"/>
                <a:gd name="T19" fmla="*/ 4 h 6"/>
                <a:gd name="T20" fmla="*/ 28 w 46"/>
                <a:gd name="T21" fmla="*/ 4 h 6"/>
                <a:gd name="T22" fmla="*/ 36 w 46"/>
                <a:gd name="T23" fmla="*/ 6 h 6"/>
                <a:gd name="T24" fmla="*/ 44 w 46"/>
                <a:gd name="T25" fmla="*/ 6 h 6"/>
                <a:gd name="T26" fmla="*/ 44 w 46"/>
                <a:gd name="T27" fmla="*/ 6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6" h="6">
                  <a:moveTo>
                    <a:pt x="44" y="6"/>
                  </a:moveTo>
                  <a:lnTo>
                    <a:pt x="46" y="0"/>
                  </a:lnTo>
                  <a:lnTo>
                    <a:pt x="46" y="0"/>
                  </a:lnTo>
                  <a:lnTo>
                    <a:pt x="24" y="0"/>
                  </a:lnTo>
                  <a:lnTo>
                    <a:pt x="0" y="2"/>
                  </a:lnTo>
                  <a:lnTo>
                    <a:pt x="0" y="2"/>
                  </a:lnTo>
                  <a:lnTo>
                    <a:pt x="0" y="6"/>
                  </a:lnTo>
                  <a:lnTo>
                    <a:pt x="0" y="6"/>
                  </a:lnTo>
                  <a:lnTo>
                    <a:pt x="18" y="4"/>
                  </a:lnTo>
                  <a:lnTo>
                    <a:pt x="18" y="4"/>
                  </a:lnTo>
                  <a:lnTo>
                    <a:pt x="28" y="4"/>
                  </a:lnTo>
                  <a:lnTo>
                    <a:pt x="36" y="6"/>
                  </a:lnTo>
                  <a:lnTo>
                    <a:pt x="44" y="6"/>
                  </a:lnTo>
                  <a:lnTo>
                    <a:pt x="44" y="6"/>
                  </a:lnTo>
                  <a:close/>
                </a:path>
              </a:pathLst>
            </a:custGeom>
            <a:solidFill>
              <a:srgbClr val="0049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96" name="Freeform 275"/>
            <p:cNvSpPr>
              <a:spLocks/>
            </p:cNvSpPr>
            <p:nvPr/>
          </p:nvSpPr>
          <p:spPr bwMode="auto">
            <a:xfrm>
              <a:off x="7872413" y="968375"/>
              <a:ext cx="66675" cy="15875"/>
            </a:xfrm>
            <a:custGeom>
              <a:avLst/>
              <a:gdLst>
                <a:gd name="T0" fmla="*/ 36 w 42"/>
                <a:gd name="T1" fmla="*/ 10 h 10"/>
                <a:gd name="T2" fmla="*/ 42 w 42"/>
                <a:gd name="T3" fmla="*/ 0 h 10"/>
                <a:gd name="T4" fmla="*/ 42 w 42"/>
                <a:gd name="T5" fmla="*/ 0 h 10"/>
                <a:gd name="T6" fmla="*/ 30 w 42"/>
                <a:gd name="T7" fmla="*/ 0 h 10"/>
                <a:gd name="T8" fmla="*/ 18 w 42"/>
                <a:gd name="T9" fmla="*/ 0 h 10"/>
                <a:gd name="T10" fmla="*/ 10 w 42"/>
                <a:gd name="T11" fmla="*/ 0 h 10"/>
                <a:gd name="T12" fmla="*/ 10 w 42"/>
                <a:gd name="T13" fmla="*/ 0 h 10"/>
                <a:gd name="T14" fmla="*/ 0 w 42"/>
                <a:gd name="T15" fmla="*/ 2 h 10"/>
                <a:gd name="T16" fmla="*/ 0 w 42"/>
                <a:gd name="T17" fmla="*/ 6 h 10"/>
                <a:gd name="T18" fmla="*/ 0 w 42"/>
                <a:gd name="T19" fmla="*/ 6 h 10"/>
                <a:gd name="T20" fmla="*/ 20 w 42"/>
                <a:gd name="T21" fmla="*/ 6 h 10"/>
                <a:gd name="T22" fmla="*/ 20 w 42"/>
                <a:gd name="T23" fmla="*/ 6 h 10"/>
                <a:gd name="T24" fmla="*/ 20 w 42"/>
                <a:gd name="T25" fmla="*/ 4 h 10"/>
                <a:gd name="T26" fmla="*/ 22 w 42"/>
                <a:gd name="T27" fmla="*/ 4 h 10"/>
                <a:gd name="T28" fmla="*/ 28 w 42"/>
                <a:gd name="T29" fmla="*/ 6 h 10"/>
                <a:gd name="T30" fmla="*/ 36 w 42"/>
                <a:gd name="T31" fmla="*/ 10 h 10"/>
                <a:gd name="T32" fmla="*/ 36 w 42"/>
                <a:gd name="T33"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2" h="10">
                  <a:moveTo>
                    <a:pt x="36" y="10"/>
                  </a:moveTo>
                  <a:lnTo>
                    <a:pt x="42" y="0"/>
                  </a:lnTo>
                  <a:lnTo>
                    <a:pt x="42" y="0"/>
                  </a:lnTo>
                  <a:lnTo>
                    <a:pt x="30" y="0"/>
                  </a:lnTo>
                  <a:lnTo>
                    <a:pt x="18" y="0"/>
                  </a:lnTo>
                  <a:lnTo>
                    <a:pt x="10" y="0"/>
                  </a:lnTo>
                  <a:lnTo>
                    <a:pt x="10" y="0"/>
                  </a:lnTo>
                  <a:lnTo>
                    <a:pt x="0" y="2"/>
                  </a:lnTo>
                  <a:lnTo>
                    <a:pt x="0" y="6"/>
                  </a:lnTo>
                  <a:lnTo>
                    <a:pt x="0" y="6"/>
                  </a:lnTo>
                  <a:lnTo>
                    <a:pt x="20" y="6"/>
                  </a:lnTo>
                  <a:lnTo>
                    <a:pt x="20" y="6"/>
                  </a:lnTo>
                  <a:lnTo>
                    <a:pt x="20" y="4"/>
                  </a:lnTo>
                  <a:lnTo>
                    <a:pt x="22" y="4"/>
                  </a:lnTo>
                  <a:lnTo>
                    <a:pt x="28" y="6"/>
                  </a:lnTo>
                  <a:lnTo>
                    <a:pt x="36" y="10"/>
                  </a:lnTo>
                  <a:lnTo>
                    <a:pt x="36" y="10"/>
                  </a:lnTo>
                  <a:close/>
                </a:path>
              </a:pathLst>
            </a:custGeom>
            <a:solidFill>
              <a:srgbClr val="0049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97" name="Freeform 276"/>
            <p:cNvSpPr>
              <a:spLocks/>
            </p:cNvSpPr>
            <p:nvPr/>
          </p:nvSpPr>
          <p:spPr bwMode="auto">
            <a:xfrm>
              <a:off x="8218488" y="647700"/>
              <a:ext cx="9525" cy="6350"/>
            </a:xfrm>
            <a:custGeom>
              <a:avLst/>
              <a:gdLst>
                <a:gd name="T0" fmla="*/ 2 w 6"/>
                <a:gd name="T1" fmla="*/ 4 h 4"/>
                <a:gd name="T2" fmla="*/ 2 w 6"/>
                <a:gd name="T3" fmla="*/ 4 h 4"/>
                <a:gd name="T4" fmla="*/ 6 w 6"/>
                <a:gd name="T5" fmla="*/ 0 h 4"/>
                <a:gd name="T6" fmla="*/ 2 w 6"/>
                <a:gd name="T7" fmla="*/ 0 h 4"/>
                <a:gd name="T8" fmla="*/ 2 w 6"/>
                <a:gd name="T9" fmla="*/ 0 h 4"/>
                <a:gd name="T10" fmla="*/ 0 w 6"/>
                <a:gd name="T11" fmla="*/ 4 h 4"/>
                <a:gd name="T12" fmla="*/ 0 w 6"/>
                <a:gd name="T13" fmla="*/ 4 h 4"/>
                <a:gd name="T14" fmla="*/ 2 w 6"/>
                <a:gd name="T15" fmla="*/ 4 h 4"/>
                <a:gd name="T16" fmla="*/ 2 w 6"/>
                <a:gd name="T17"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4">
                  <a:moveTo>
                    <a:pt x="2" y="4"/>
                  </a:moveTo>
                  <a:lnTo>
                    <a:pt x="2" y="4"/>
                  </a:lnTo>
                  <a:lnTo>
                    <a:pt x="6" y="0"/>
                  </a:lnTo>
                  <a:lnTo>
                    <a:pt x="2" y="0"/>
                  </a:lnTo>
                  <a:lnTo>
                    <a:pt x="2" y="0"/>
                  </a:lnTo>
                  <a:lnTo>
                    <a:pt x="0" y="4"/>
                  </a:lnTo>
                  <a:lnTo>
                    <a:pt x="0" y="4"/>
                  </a:lnTo>
                  <a:lnTo>
                    <a:pt x="2" y="4"/>
                  </a:lnTo>
                  <a:lnTo>
                    <a:pt x="2" y="4"/>
                  </a:lnTo>
                  <a:close/>
                </a:path>
              </a:pathLst>
            </a:custGeom>
            <a:solidFill>
              <a:srgbClr val="0049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98" name="Freeform 277"/>
            <p:cNvSpPr>
              <a:spLocks/>
            </p:cNvSpPr>
            <p:nvPr/>
          </p:nvSpPr>
          <p:spPr bwMode="auto">
            <a:xfrm>
              <a:off x="8078788" y="647700"/>
              <a:ext cx="6350" cy="6350"/>
            </a:xfrm>
            <a:custGeom>
              <a:avLst/>
              <a:gdLst>
                <a:gd name="T0" fmla="*/ 2 w 4"/>
                <a:gd name="T1" fmla="*/ 4 h 4"/>
                <a:gd name="T2" fmla="*/ 2 w 4"/>
                <a:gd name="T3" fmla="*/ 4 h 4"/>
                <a:gd name="T4" fmla="*/ 4 w 4"/>
                <a:gd name="T5" fmla="*/ 0 h 4"/>
                <a:gd name="T6" fmla="*/ 4 w 4"/>
                <a:gd name="T7" fmla="*/ 0 h 4"/>
                <a:gd name="T8" fmla="*/ 4 w 4"/>
                <a:gd name="T9" fmla="*/ 0 h 4"/>
                <a:gd name="T10" fmla="*/ 2 w 4"/>
                <a:gd name="T11" fmla="*/ 0 h 4"/>
                <a:gd name="T12" fmla="*/ 2 w 4"/>
                <a:gd name="T13" fmla="*/ 0 h 4"/>
                <a:gd name="T14" fmla="*/ 0 w 4"/>
                <a:gd name="T15" fmla="*/ 2 h 4"/>
                <a:gd name="T16" fmla="*/ 0 w 4"/>
                <a:gd name="T17" fmla="*/ 2 h 4"/>
                <a:gd name="T18" fmla="*/ 0 w 4"/>
                <a:gd name="T19" fmla="*/ 4 h 4"/>
                <a:gd name="T20" fmla="*/ 0 w 4"/>
                <a:gd name="T21" fmla="*/ 4 h 4"/>
                <a:gd name="T22" fmla="*/ 2 w 4"/>
                <a:gd name="T23" fmla="*/ 4 h 4"/>
                <a:gd name="T24" fmla="*/ 2 w 4"/>
                <a:gd name="T25"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 h="4">
                  <a:moveTo>
                    <a:pt x="2" y="4"/>
                  </a:moveTo>
                  <a:lnTo>
                    <a:pt x="2" y="4"/>
                  </a:lnTo>
                  <a:lnTo>
                    <a:pt x="4" y="0"/>
                  </a:lnTo>
                  <a:lnTo>
                    <a:pt x="4" y="0"/>
                  </a:lnTo>
                  <a:lnTo>
                    <a:pt x="4" y="0"/>
                  </a:lnTo>
                  <a:lnTo>
                    <a:pt x="2" y="0"/>
                  </a:lnTo>
                  <a:lnTo>
                    <a:pt x="2" y="0"/>
                  </a:lnTo>
                  <a:lnTo>
                    <a:pt x="0" y="2"/>
                  </a:lnTo>
                  <a:lnTo>
                    <a:pt x="0" y="2"/>
                  </a:lnTo>
                  <a:lnTo>
                    <a:pt x="0" y="4"/>
                  </a:lnTo>
                  <a:lnTo>
                    <a:pt x="0" y="4"/>
                  </a:lnTo>
                  <a:lnTo>
                    <a:pt x="2" y="4"/>
                  </a:lnTo>
                  <a:lnTo>
                    <a:pt x="2" y="4"/>
                  </a:lnTo>
                  <a:close/>
                </a:path>
              </a:pathLst>
            </a:custGeom>
            <a:solidFill>
              <a:srgbClr val="0049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99" name="Freeform 278"/>
            <p:cNvSpPr>
              <a:spLocks/>
            </p:cNvSpPr>
            <p:nvPr/>
          </p:nvSpPr>
          <p:spPr bwMode="auto">
            <a:xfrm>
              <a:off x="7872413" y="647700"/>
              <a:ext cx="206375" cy="9525"/>
            </a:xfrm>
            <a:custGeom>
              <a:avLst/>
              <a:gdLst>
                <a:gd name="T0" fmla="*/ 30 w 130"/>
                <a:gd name="T1" fmla="*/ 6 h 6"/>
                <a:gd name="T2" fmla="*/ 30 w 130"/>
                <a:gd name="T3" fmla="*/ 6 h 6"/>
                <a:gd name="T4" fmla="*/ 106 w 130"/>
                <a:gd name="T5" fmla="*/ 4 h 6"/>
                <a:gd name="T6" fmla="*/ 106 w 130"/>
                <a:gd name="T7" fmla="*/ 4 h 6"/>
                <a:gd name="T8" fmla="*/ 128 w 130"/>
                <a:gd name="T9" fmla="*/ 4 h 6"/>
                <a:gd name="T10" fmla="*/ 128 w 130"/>
                <a:gd name="T11" fmla="*/ 4 h 6"/>
                <a:gd name="T12" fmla="*/ 130 w 130"/>
                <a:gd name="T13" fmla="*/ 0 h 6"/>
                <a:gd name="T14" fmla="*/ 130 w 130"/>
                <a:gd name="T15" fmla="*/ 0 h 6"/>
                <a:gd name="T16" fmla="*/ 0 w 130"/>
                <a:gd name="T17" fmla="*/ 0 h 6"/>
                <a:gd name="T18" fmla="*/ 0 w 130"/>
                <a:gd name="T19" fmla="*/ 6 h 6"/>
                <a:gd name="T20" fmla="*/ 0 w 130"/>
                <a:gd name="T21" fmla="*/ 6 h 6"/>
                <a:gd name="T22" fmla="*/ 30 w 130"/>
                <a:gd name="T23" fmla="*/ 6 h 6"/>
                <a:gd name="T24" fmla="*/ 30 w 130"/>
                <a:gd name="T25" fmla="*/ 6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0" h="6">
                  <a:moveTo>
                    <a:pt x="30" y="6"/>
                  </a:moveTo>
                  <a:lnTo>
                    <a:pt x="30" y="6"/>
                  </a:lnTo>
                  <a:lnTo>
                    <a:pt x="106" y="4"/>
                  </a:lnTo>
                  <a:lnTo>
                    <a:pt x="106" y="4"/>
                  </a:lnTo>
                  <a:lnTo>
                    <a:pt x="128" y="4"/>
                  </a:lnTo>
                  <a:lnTo>
                    <a:pt x="128" y="4"/>
                  </a:lnTo>
                  <a:lnTo>
                    <a:pt x="130" y="0"/>
                  </a:lnTo>
                  <a:lnTo>
                    <a:pt x="130" y="0"/>
                  </a:lnTo>
                  <a:lnTo>
                    <a:pt x="0" y="0"/>
                  </a:lnTo>
                  <a:lnTo>
                    <a:pt x="0" y="6"/>
                  </a:lnTo>
                  <a:lnTo>
                    <a:pt x="0" y="6"/>
                  </a:lnTo>
                  <a:lnTo>
                    <a:pt x="30" y="6"/>
                  </a:lnTo>
                  <a:lnTo>
                    <a:pt x="30" y="6"/>
                  </a:lnTo>
                  <a:close/>
                </a:path>
              </a:pathLst>
            </a:custGeom>
            <a:solidFill>
              <a:srgbClr val="0049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00" name="Freeform 279"/>
            <p:cNvSpPr>
              <a:spLocks/>
            </p:cNvSpPr>
            <p:nvPr/>
          </p:nvSpPr>
          <p:spPr bwMode="auto">
            <a:xfrm>
              <a:off x="7926388" y="1165225"/>
              <a:ext cx="41275" cy="19050"/>
            </a:xfrm>
            <a:custGeom>
              <a:avLst/>
              <a:gdLst>
                <a:gd name="T0" fmla="*/ 0 w 26"/>
                <a:gd name="T1" fmla="*/ 8 h 12"/>
                <a:gd name="T2" fmla="*/ 14 w 26"/>
                <a:gd name="T3" fmla="*/ 12 h 12"/>
                <a:gd name="T4" fmla="*/ 14 w 26"/>
                <a:gd name="T5" fmla="*/ 12 h 12"/>
                <a:gd name="T6" fmla="*/ 18 w 26"/>
                <a:gd name="T7" fmla="*/ 10 h 12"/>
                <a:gd name="T8" fmla="*/ 18 w 26"/>
                <a:gd name="T9" fmla="*/ 10 h 12"/>
                <a:gd name="T10" fmla="*/ 26 w 26"/>
                <a:gd name="T11" fmla="*/ 8 h 12"/>
                <a:gd name="T12" fmla="*/ 26 w 26"/>
                <a:gd name="T13" fmla="*/ 8 h 12"/>
                <a:gd name="T14" fmla="*/ 14 w 26"/>
                <a:gd name="T15" fmla="*/ 4 h 12"/>
                <a:gd name="T16" fmla="*/ 14 w 26"/>
                <a:gd name="T17" fmla="*/ 4 h 12"/>
                <a:gd name="T18" fmla="*/ 2 w 26"/>
                <a:gd name="T19" fmla="*/ 0 h 12"/>
                <a:gd name="T20" fmla="*/ 0 w 26"/>
                <a:gd name="T21" fmla="*/ 8 h 12"/>
                <a:gd name="T22" fmla="*/ 0 w 26"/>
                <a:gd name="T23" fmla="*/ 8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6" h="12">
                  <a:moveTo>
                    <a:pt x="0" y="8"/>
                  </a:moveTo>
                  <a:lnTo>
                    <a:pt x="14" y="12"/>
                  </a:lnTo>
                  <a:lnTo>
                    <a:pt x="14" y="12"/>
                  </a:lnTo>
                  <a:lnTo>
                    <a:pt x="18" y="10"/>
                  </a:lnTo>
                  <a:lnTo>
                    <a:pt x="18" y="10"/>
                  </a:lnTo>
                  <a:lnTo>
                    <a:pt x="26" y="8"/>
                  </a:lnTo>
                  <a:lnTo>
                    <a:pt x="26" y="8"/>
                  </a:lnTo>
                  <a:lnTo>
                    <a:pt x="14" y="4"/>
                  </a:lnTo>
                  <a:lnTo>
                    <a:pt x="14" y="4"/>
                  </a:lnTo>
                  <a:lnTo>
                    <a:pt x="2" y="0"/>
                  </a:lnTo>
                  <a:lnTo>
                    <a:pt x="0" y="8"/>
                  </a:lnTo>
                  <a:lnTo>
                    <a:pt x="0" y="8"/>
                  </a:lnTo>
                  <a:close/>
                </a:path>
              </a:pathLst>
            </a:custGeom>
            <a:solidFill>
              <a:srgbClr val="0049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01" name="Freeform 280"/>
            <p:cNvSpPr>
              <a:spLocks/>
            </p:cNvSpPr>
            <p:nvPr/>
          </p:nvSpPr>
          <p:spPr bwMode="auto">
            <a:xfrm>
              <a:off x="7923213" y="1181100"/>
              <a:ext cx="19050" cy="9525"/>
            </a:xfrm>
            <a:custGeom>
              <a:avLst/>
              <a:gdLst>
                <a:gd name="T0" fmla="*/ 0 w 12"/>
                <a:gd name="T1" fmla="*/ 4 h 6"/>
                <a:gd name="T2" fmla="*/ 4 w 12"/>
                <a:gd name="T3" fmla="*/ 6 h 6"/>
                <a:gd name="T4" fmla="*/ 12 w 12"/>
                <a:gd name="T5" fmla="*/ 2 h 6"/>
                <a:gd name="T6" fmla="*/ 2 w 12"/>
                <a:gd name="T7" fmla="*/ 0 h 6"/>
                <a:gd name="T8" fmla="*/ 0 w 12"/>
                <a:gd name="T9" fmla="*/ 4 h 6"/>
                <a:gd name="T10" fmla="*/ 0 w 12"/>
                <a:gd name="T11" fmla="*/ 4 h 6"/>
              </a:gdLst>
              <a:ahLst/>
              <a:cxnLst>
                <a:cxn ang="0">
                  <a:pos x="T0" y="T1"/>
                </a:cxn>
                <a:cxn ang="0">
                  <a:pos x="T2" y="T3"/>
                </a:cxn>
                <a:cxn ang="0">
                  <a:pos x="T4" y="T5"/>
                </a:cxn>
                <a:cxn ang="0">
                  <a:pos x="T6" y="T7"/>
                </a:cxn>
                <a:cxn ang="0">
                  <a:pos x="T8" y="T9"/>
                </a:cxn>
                <a:cxn ang="0">
                  <a:pos x="T10" y="T11"/>
                </a:cxn>
              </a:cxnLst>
              <a:rect l="0" t="0" r="r" b="b"/>
              <a:pathLst>
                <a:path w="12" h="6">
                  <a:moveTo>
                    <a:pt x="0" y="4"/>
                  </a:moveTo>
                  <a:lnTo>
                    <a:pt x="4" y="6"/>
                  </a:lnTo>
                  <a:lnTo>
                    <a:pt x="12" y="2"/>
                  </a:lnTo>
                  <a:lnTo>
                    <a:pt x="2" y="0"/>
                  </a:lnTo>
                  <a:lnTo>
                    <a:pt x="0" y="4"/>
                  </a:lnTo>
                  <a:lnTo>
                    <a:pt x="0" y="4"/>
                  </a:lnTo>
                  <a:close/>
                </a:path>
              </a:pathLst>
            </a:custGeom>
            <a:solidFill>
              <a:srgbClr val="0049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02" name="Freeform 281"/>
            <p:cNvSpPr>
              <a:spLocks/>
            </p:cNvSpPr>
            <p:nvPr/>
          </p:nvSpPr>
          <p:spPr bwMode="auto">
            <a:xfrm>
              <a:off x="7920038" y="1190625"/>
              <a:ext cx="19050" cy="19050"/>
            </a:xfrm>
            <a:custGeom>
              <a:avLst/>
              <a:gdLst>
                <a:gd name="T0" fmla="*/ 4 w 12"/>
                <a:gd name="T1" fmla="*/ 2 h 12"/>
                <a:gd name="T2" fmla="*/ 2 w 12"/>
                <a:gd name="T3" fmla="*/ 0 h 12"/>
                <a:gd name="T4" fmla="*/ 0 w 12"/>
                <a:gd name="T5" fmla="*/ 6 h 12"/>
                <a:gd name="T6" fmla="*/ 12 w 12"/>
                <a:gd name="T7" fmla="*/ 12 h 12"/>
                <a:gd name="T8" fmla="*/ 12 w 12"/>
                <a:gd name="T9" fmla="*/ 8 h 12"/>
                <a:gd name="T10" fmla="*/ 2 w 12"/>
                <a:gd name="T11" fmla="*/ 4 h 12"/>
                <a:gd name="T12" fmla="*/ 4 w 12"/>
                <a:gd name="T13" fmla="*/ 2 h 12"/>
                <a:gd name="T14" fmla="*/ 4 w 12"/>
                <a:gd name="T15" fmla="*/ 2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12">
                  <a:moveTo>
                    <a:pt x="4" y="2"/>
                  </a:moveTo>
                  <a:lnTo>
                    <a:pt x="2" y="0"/>
                  </a:lnTo>
                  <a:lnTo>
                    <a:pt x="0" y="6"/>
                  </a:lnTo>
                  <a:lnTo>
                    <a:pt x="12" y="12"/>
                  </a:lnTo>
                  <a:lnTo>
                    <a:pt x="12" y="8"/>
                  </a:lnTo>
                  <a:lnTo>
                    <a:pt x="2" y="4"/>
                  </a:lnTo>
                  <a:lnTo>
                    <a:pt x="4" y="2"/>
                  </a:lnTo>
                  <a:lnTo>
                    <a:pt x="4" y="2"/>
                  </a:lnTo>
                  <a:close/>
                </a:path>
              </a:pathLst>
            </a:custGeom>
            <a:solidFill>
              <a:srgbClr val="0049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03" name="Freeform 282"/>
            <p:cNvSpPr>
              <a:spLocks/>
            </p:cNvSpPr>
            <p:nvPr/>
          </p:nvSpPr>
          <p:spPr bwMode="auto">
            <a:xfrm>
              <a:off x="8224838" y="647700"/>
              <a:ext cx="225425" cy="6350"/>
            </a:xfrm>
            <a:custGeom>
              <a:avLst/>
              <a:gdLst>
                <a:gd name="T0" fmla="*/ 142 w 142"/>
                <a:gd name="T1" fmla="*/ 0 h 4"/>
                <a:gd name="T2" fmla="*/ 4 w 142"/>
                <a:gd name="T3" fmla="*/ 0 h 4"/>
                <a:gd name="T4" fmla="*/ 4 w 142"/>
                <a:gd name="T5" fmla="*/ 0 h 4"/>
                <a:gd name="T6" fmla="*/ 0 w 142"/>
                <a:gd name="T7" fmla="*/ 4 h 4"/>
                <a:gd name="T8" fmla="*/ 0 w 142"/>
                <a:gd name="T9" fmla="*/ 4 h 4"/>
                <a:gd name="T10" fmla="*/ 142 w 142"/>
                <a:gd name="T11" fmla="*/ 4 h 4"/>
                <a:gd name="T12" fmla="*/ 142 w 142"/>
                <a:gd name="T13" fmla="*/ 0 h 4"/>
                <a:gd name="T14" fmla="*/ 142 w 142"/>
                <a:gd name="T15" fmla="*/ 0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2" h="4">
                  <a:moveTo>
                    <a:pt x="142" y="0"/>
                  </a:moveTo>
                  <a:lnTo>
                    <a:pt x="4" y="0"/>
                  </a:lnTo>
                  <a:lnTo>
                    <a:pt x="4" y="0"/>
                  </a:lnTo>
                  <a:lnTo>
                    <a:pt x="0" y="4"/>
                  </a:lnTo>
                  <a:lnTo>
                    <a:pt x="0" y="4"/>
                  </a:lnTo>
                  <a:lnTo>
                    <a:pt x="142" y="4"/>
                  </a:lnTo>
                  <a:lnTo>
                    <a:pt x="142" y="0"/>
                  </a:lnTo>
                  <a:lnTo>
                    <a:pt x="142" y="0"/>
                  </a:lnTo>
                  <a:close/>
                </a:path>
              </a:pathLst>
            </a:custGeom>
            <a:solidFill>
              <a:srgbClr val="0049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04" name="Freeform 283"/>
            <p:cNvSpPr>
              <a:spLocks/>
            </p:cNvSpPr>
            <p:nvPr/>
          </p:nvSpPr>
          <p:spPr bwMode="auto">
            <a:xfrm>
              <a:off x="8221663" y="657225"/>
              <a:ext cx="228600" cy="9525"/>
            </a:xfrm>
            <a:custGeom>
              <a:avLst/>
              <a:gdLst>
                <a:gd name="T0" fmla="*/ 144 w 144"/>
                <a:gd name="T1" fmla="*/ 2 h 6"/>
                <a:gd name="T2" fmla="*/ 144 w 144"/>
                <a:gd name="T3" fmla="*/ 2 h 6"/>
                <a:gd name="T4" fmla="*/ 110 w 144"/>
                <a:gd name="T5" fmla="*/ 2 h 6"/>
                <a:gd name="T6" fmla="*/ 110 w 144"/>
                <a:gd name="T7" fmla="*/ 2 h 6"/>
                <a:gd name="T8" fmla="*/ 70 w 144"/>
                <a:gd name="T9" fmla="*/ 2 h 6"/>
                <a:gd name="T10" fmla="*/ 70 w 144"/>
                <a:gd name="T11" fmla="*/ 2 h 6"/>
                <a:gd name="T12" fmla="*/ 60 w 144"/>
                <a:gd name="T13" fmla="*/ 2 h 6"/>
                <a:gd name="T14" fmla="*/ 48 w 144"/>
                <a:gd name="T15" fmla="*/ 2 h 6"/>
                <a:gd name="T16" fmla="*/ 48 w 144"/>
                <a:gd name="T17" fmla="*/ 2 h 6"/>
                <a:gd name="T18" fmla="*/ 40 w 144"/>
                <a:gd name="T19" fmla="*/ 2 h 6"/>
                <a:gd name="T20" fmla="*/ 34 w 144"/>
                <a:gd name="T21" fmla="*/ 2 h 6"/>
                <a:gd name="T22" fmla="*/ 34 w 144"/>
                <a:gd name="T23" fmla="*/ 2 h 6"/>
                <a:gd name="T24" fmla="*/ 32 w 144"/>
                <a:gd name="T25" fmla="*/ 0 h 6"/>
                <a:gd name="T26" fmla="*/ 28 w 144"/>
                <a:gd name="T27" fmla="*/ 2 h 6"/>
                <a:gd name="T28" fmla="*/ 28 w 144"/>
                <a:gd name="T29" fmla="*/ 2 h 6"/>
                <a:gd name="T30" fmla="*/ 2 w 144"/>
                <a:gd name="T31" fmla="*/ 4 h 6"/>
                <a:gd name="T32" fmla="*/ 2 w 144"/>
                <a:gd name="T33" fmla="*/ 4 h 6"/>
                <a:gd name="T34" fmla="*/ 2 w 144"/>
                <a:gd name="T35" fmla="*/ 4 h 6"/>
                <a:gd name="T36" fmla="*/ 0 w 144"/>
                <a:gd name="T37" fmla="*/ 6 h 6"/>
                <a:gd name="T38" fmla="*/ 0 w 144"/>
                <a:gd name="T39" fmla="*/ 6 h 6"/>
                <a:gd name="T40" fmla="*/ 4 w 144"/>
                <a:gd name="T41" fmla="*/ 6 h 6"/>
                <a:gd name="T42" fmla="*/ 4 w 144"/>
                <a:gd name="T43" fmla="*/ 6 h 6"/>
                <a:gd name="T44" fmla="*/ 60 w 144"/>
                <a:gd name="T45" fmla="*/ 6 h 6"/>
                <a:gd name="T46" fmla="*/ 108 w 144"/>
                <a:gd name="T47" fmla="*/ 6 h 6"/>
                <a:gd name="T48" fmla="*/ 108 w 144"/>
                <a:gd name="T49" fmla="*/ 6 h 6"/>
                <a:gd name="T50" fmla="*/ 144 w 144"/>
                <a:gd name="T51" fmla="*/ 6 h 6"/>
                <a:gd name="T52" fmla="*/ 144 w 144"/>
                <a:gd name="T53" fmla="*/ 2 h 6"/>
                <a:gd name="T54" fmla="*/ 144 w 144"/>
                <a:gd name="T55" fmla="*/ 2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44" h="6">
                  <a:moveTo>
                    <a:pt x="144" y="2"/>
                  </a:moveTo>
                  <a:lnTo>
                    <a:pt x="144" y="2"/>
                  </a:lnTo>
                  <a:lnTo>
                    <a:pt x="110" y="2"/>
                  </a:lnTo>
                  <a:lnTo>
                    <a:pt x="110" y="2"/>
                  </a:lnTo>
                  <a:lnTo>
                    <a:pt x="70" y="2"/>
                  </a:lnTo>
                  <a:lnTo>
                    <a:pt x="70" y="2"/>
                  </a:lnTo>
                  <a:lnTo>
                    <a:pt x="60" y="2"/>
                  </a:lnTo>
                  <a:lnTo>
                    <a:pt x="48" y="2"/>
                  </a:lnTo>
                  <a:lnTo>
                    <a:pt x="48" y="2"/>
                  </a:lnTo>
                  <a:lnTo>
                    <a:pt x="40" y="2"/>
                  </a:lnTo>
                  <a:lnTo>
                    <a:pt x="34" y="2"/>
                  </a:lnTo>
                  <a:lnTo>
                    <a:pt x="34" y="2"/>
                  </a:lnTo>
                  <a:lnTo>
                    <a:pt x="32" y="0"/>
                  </a:lnTo>
                  <a:lnTo>
                    <a:pt x="28" y="2"/>
                  </a:lnTo>
                  <a:lnTo>
                    <a:pt x="28" y="2"/>
                  </a:lnTo>
                  <a:lnTo>
                    <a:pt x="2" y="4"/>
                  </a:lnTo>
                  <a:lnTo>
                    <a:pt x="2" y="4"/>
                  </a:lnTo>
                  <a:lnTo>
                    <a:pt x="2" y="4"/>
                  </a:lnTo>
                  <a:lnTo>
                    <a:pt x="0" y="6"/>
                  </a:lnTo>
                  <a:lnTo>
                    <a:pt x="0" y="6"/>
                  </a:lnTo>
                  <a:lnTo>
                    <a:pt x="4" y="6"/>
                  </a:lnTo>
                  <a:lnTo>
                    <a:pt x="4" y="6"/>
                  </a:lnTo>
                  <a:lnTo>
                    <a:pt x="60" y="6"/>
                  </a:lnTo>
                  <a:lnTo>
                    <a:pt x="108" y="6"/>
                  </a:lnTo>
                  <a:lnTo>
                    <a:pt x="108" y="6"/>
                  </a:lnTo>
                  <a:lnTo>
                    <a:pt x="144" y="6"/>
                  </a:lnTo>
                  <a:lnTo>
                    <a:pt x="144" y="2"/>
                  </a:lnTo>
                  <a:lnTo>
                    <a:pt x="144" y="2"/>
                  </a:lnTo>
                  <a:close/>
                </a:path>
              </a:pathLst>
            </a:custGeom>
            <a:solidFill>
              <a:srgbClr val="0049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05" name="Freeform 284"/>
            <p:cNvSpPr>
              <a:spLocks noEditPoints="1"/>
            </p:cNvSpPr>
            <p:nvPr/>
          </p:nvSpPr>
          <p:spPr bwMode="auto">
            <a:xfrm>
              <a:off x="7872413" y="647700"/>
              <a:ext cx="577850" cy="403226"/>
            </a:xfrm>
            <a:custGeom>
              <a:avLst/>
              <a:gdLst>
                <a:gd name="T0" fmla="*/ 364 w 364"/>
                <a:gd name="T1" fmla="*/ 200 h 254"/>
                <a:gd name="T2" fmla="*/ 364 w 364"/>
                <a:gd name="T3" fmla="*/ 196 h 254"/>
                <a:gd name="T4" fmla="*/ 306 w 364"/>
                <a:gd name="T5" fmla="*/ 174 h 254"/>
                <a:gd name="T6" fmla="*/ 292 w 364"/>
                <a:gd name="T7" fmla="*/ 162 h 254"/>
                <a:gd name="T8" fmla="*/ 334 w 364"/>
                <a:gd name="T9" fmla="*/ 164 h 254"/>
                <a:gd name="T10" fmla="*/ 276 w 364"/>
                <a:gd name="T11" fmla="*/ 144 h 254"/>
                <a:gd name="T12" fmla="*/ 278 w 364"/>
                <a:gd name="T13" fmla="*/ 138 h 254"/>
                <a:gd name="T14" fmla="*/ 280 w 364"/>
                <a:gd name="T15" fmla="*/ 130 h 254"/>
                <a:gd name="T16" fmla="*/ 306 w 364"/>
                <a:gd name="T17" fmla="*/ 132 h 254"/>
                <a:gd name="T18" fmla="*/ 332 w 364"/>
                <a:gd name="T19" fmla="*/ 126 h 254"/>
                <a:gd name="T20" fmla="*/ 344 w 364"/>
                <a:gd name="T21" fmla="*/ 118 h 254"/>
                <a:gd name="T22" fmla="*/ 364 w 364"/>
                <a:gd name="T23" fmla="*/ 110 h 254"/>
                <a:gd name="T24" fmla="*/ 364 w 364"/>
                <a:gd name="T25" fmla="*/ 102 h 254"/>
                <a:gd name="T26" fmla="*/ 364 w 364"/>
                <a:gd name="T27" fmla="*/ 94 h 254"/>
                <a:gd name="T28" fmla="*/ 286 w 364"/>
                <a:gd name="T29" fmla="*/ 86 h 254"/>
                <a:gd name="T30" fmla="*/ 300 w 364"/>
                <a:gd name="T31" fmla="*/ 78 h 254"/>
                <a:gd name="T32" fmla="*/ 364 w 364"/>
                <a:gd name="T33" fmla="*/ 70 h 254"/>
                <a:gd name="T34" fmla="*/ 256 w 364"/>
                <a:gd name="T35" fmla="*/ 66 h 254"/>
                <a:gd name="T36" fmla="*/ 272 w 364"/>
                <a:gd name="T37" fmla="*/ 60 h 254"/>
                <a:gd name="T38" fmla="*/ 286 w 364"/>
                <a:gd name="T39" fmla="*/ 54 h 254"/>
                <a:gd name="T40" fmla="*/ 304 w 364"/>
                <a:gd name="T41" fmla="*/ 50 h 254"/>
                <a:gd name="T42" fmla="*/ 210 w 364"/>
                <a:gd name="T43" fmla="*/ 46 h 254"/>
                <a:gd name="T44" fmla="*/ 334 w 364"/>
                <a:gd name="T45" fmla="*/ 38 h 254"/>
                <a:gd name="T46" fmla="*/ 188 w 364"/>
                <a:gd name="T47" fmla="*/ 34 h 254"/>
                <a:gd name="T48" fmla="*/ 304 w 364"/>
                <a:gd name="T49" fmla="*/ 30 h 254"/>
                <a:gd name="T50" fmla="*/ 312 w 364"/>
                <a:gd name="T51" fmla="*/ 28 h 254"/>
                <a:gd name="T52" fmla="*/ 208 w 364"/>
                <a:gd name="T53" fmla="*/ 24 h 254"/>
                <a:gd name="T54" fmla="*/ 358 w 364"/>
                <a:gd name="T55" fmla="*/ 16 h 254"/>
                <a:gd name="T56" fmla="*/ 198 w 364"/>
                <a:gd name="T57" fmla="*/ 16 h 254"/>
                <a:gd name="T58" fmla="*/ 210 w 364"/>
                <a:gd name="T59" fmla="*/ 8 h 254"/>
                <a:gd name="T60" fmla="*/ 162 w 364"/>
                <a:gd name="T61" fmla="*/ 6 h 254"/>
                <a:gd name="T62" fmla="*/ 0 w 364"/>
                <a:gd name="T63" fmla="*/ 12 h 254"/>
                <a:gd name="T64" fmla="*/ 156 w 364"/>
                <a:gd name="T65" fmla="*/ 16 h 254"/>
                <a:gd name="T66" fmla="*/ 180 w 364"/>
                <a:gd name="T67" fmla="*/ 22 h 254"/>
                <a:gd name="T68" fmla="*/ 184 w 364"/>
                <a:gd name="T69" fmla="*/ 50 h 254"/>
                <a:gd name="T70" fmla="*/ 280 w 364"/>
                <a:gd name="T71" fmla="*/ 108 h 254"/>
                <a:gd name="T72" fmla="*/ 264 w 364"/>
                <a:gd name="T73" fmla="*/ 112 h 254"/>
                <a:gd name="T74" fmla="*/ 264 w 364"/>
                <a:gd name="T75" fmla="*/ 120 h 254"/>
                <a:gd name="T76" fmla="*/ 256 w 364"/>
                <a:gd name="T77" fmla="*/ 120 h 254"/>
                <a:gd name="T78" fmla="*/ 264 w 364"/>
                <a:gd name="T79" fmla="*/ 142 h 254"/>
                <a:gd name="T80" fmla="*/ 274 w 364"/>
                <a:gd name="T81" fmla="*/ 162 h 254"/>
                <a:gd name="T82" fmla="*/ 246 w 364"/>
                <a:gd name="T83" fmla="*/ 160 h 254"/>
                <a:gd name="T84" fmla="*/ 232 w 364"/>
                <a:gd name="T85" fmla="*/ 162 h 254"/>
                <a:gd name="T86" fmla="*/ 262 w 364"/>
                <a:gd name="T87" fmla="*/ 184 h 254"/>
                <a:gd name="T88" fmla="*/ 228 w 364"/>
                <a:gd name="T89" fmla="*/ 174 h 254"/>
                <a:gd name="T90" fmla="*/ 192 w 364"/>
                <a:gd name="T91" fmla="*/ 166 h 254"/>
                <a:gd name="T92" fmla="*/ 264 w 364"/>
                <a:gd name="T93" fmla="*/ 214 h 254"/>
                <a:gd name="T94" fmla="*/ 282 w 364"/>
                <a:gd name="T95" fmla="*/ 240 h 254"/>
                <a:gd name="T96" fmla="*/ 282 w 364"/>
                <a:gd name="T97" fmla="*/ 226 h 254"/>
                <a:gd name="T98" fmla="*/ 288 w 364"/>
                <a:gd name="T99" fmla="*/ 216 h 254"/>
                <a:gd name="T100" fmla="*/ 278 w 364"/>
                <a:gd name="T101" fmla="*/ 200 h 254"/>
                <a:gd name="T102" fmla="*/ 290 w 364"/>
                <a:gd name="T103" fmla="*/ 192 h 254"/>
                <a:gd name="T104" fmla="*/ 286 w 364"/>
                <a:gd name="T105" fmla="*/ 180 h 254"/>
                <a:gd name="T106" fmla="*/ 364 w 364"/>
                <a:gd name="T107" fmla="*/ 210 h 254"/>
                <a:gd name="T108" fmla="*/ 242 w 364"/>
                <a:gd name="T109" fmla="*/ 70 h 254"/>
                <a:gd name="T110" fmla="*/ 234 w 364"/>
                <a:gd name="T111" fmla="*/ 116 h 254"/>
                <a:gd name="T112" fmla="*/ 228 w 364"/>
                <a:gd name="T113" fmla="*/ 120 h 254"/>
                <a:gd name="T114" fmla="*/ 256 w 364"/>
                <a:gd name="T115" fmla="*/ 134 h 254"/>
                <a:gd name="T116" fmla="*/ 178 w 364"/>
                <a:gd name="T117" fmla="*/ 166 h 254"/>
                <a:gd name="T118" fmla="*/ 208 w 364"/>
                <a:gd name="T119" fmla="*/ 174 h 254"/>
                <a:gd name="T120" fmla="*/ 244 w 364"/>
                <a:gd name="T121" fmla="*/ 192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64" h="254">
                  <a:moveTo>
                    <a:pt x="364" y="210"/>
                  </a:moveTo>
                  <a:lnTo>
                    <a:pt x="364" y="210"/>
                  </a:lnTo>
                  <a:lnTo>
                    <a:pt x="348" y="204"/>
                  </a:lnTo>
                  <a:lnTo>
                    <a:pt x="348" y="204"/>
                  </a:lnTo>
                  <a:lnTo>
                    <a:pt x="320" y="198"/>
                  </a:lnTo>
                  <a:lnTo>
                    <a:pt x="306" y="194"/>
                  </a:lnTo>
                  <a:lnTo>
                    <a:pt x="296" y="190"/>
                  </a:lnTo>
                  <a:lnTo>
                    <a:pt x="292" y="184"/>
                  </a:lnTo>
                  <a:lnTo>
                    <a:pt x="292" y="184"/>
                  </a:lnTo>
                  <a:lnTo>
                    <a:pt x="302" y="190"/>
                  </a:lnTo>
                  <a:lnTo>
                    <a:pt x="314" y="192"/>
                  </a:lnTo>
                  <a:lnTo>
                    <a:pt x="344" y="198"/>
                  </a:lnTo>
                  <a:lnTo>
                    <a:pt x="344" y="198"/>
                  </a:lnTo>
                  <a:lnTo>
                    <a:pt x="364" y="206"/>
                  </a:lnTo>
                  <a:lnTo>
                    <a:pt x="364" y="200"/>
                  </a:lnTo>
                  <a:lnTo>
                    <a:pt x="364" y="200"/>
                  </a:lnTo>
                  <a:lnTo>
                    <a:pt x="342" y="194"/>
                  </a:lnTo>
                  <a:lnTo>
                    <a:pt x="342" y="194"/>
                  </a:lnTo>
                  <a:lnTo>
                    <a:pt x="302" y="184"/>
                  </a:lnTo>
                  <a:lnTo>
                    <a:pt x="302" y="184"/>
                  </a:lnTo>
                  <a:lnTo>
                    <a:pt x="294" y="182"/>
                  </a:lnTo>
                  <a:lnTo>
                    <a:pt x="290" y="178"/>
                  </a:lnTo>
                  <a:lnTo>
                    <a:pt x="288" y="176"/>
                  </a:lnTo>
                  <a:lnTo>
                    <a:pt x="288" y="176"/>
                  </a:lnTo>
                  <a:lnTo>
                    <a:pt x="304" y="182"/>
                  </a:lnTo>
                  <a:lnTo>
                    <a:pt x="318" y="184"/>
                  </a:lnTo>
                  <a:lnTo>
                    <a:pt x="334" y="188"/>
                  </a:lnTo>
                  <a:lnTo>
                    <a:pt x="354" y="194"/>
                  </a:lnTo>
                  <a:lnTo>
                    <a:pt x="354" y="194"/>
                  </a:lnTo>
                  <a:lnTo>
                    <a:pt x="364" y="196"/>
                  </a:lnTo>
                  <a:lnTo>
                    <a:pt x="364" y="192"/>
                  </a:lnTo>
                  <a:lnTo>
                    <a:pt x="364" y="192"/>
                  </a:lnTo>
                  <a:lnTo>
                    <a:pt x="340" y="184"/>
                  </a:lnTo>
                  <a:lnTo>
                    <a:pt x="318" y="180"/>
                  </a:lnTo>
                  <a:lnTo>
                    <a:pt x="318" y="180"/>
                  </a:lnTo>
                  <a:lnTo>
                    <a:pt x="304" y="178"/>
                  </a:lnTo>
                  <a:lnTo>
                    <a:pt x="294" y="174"/>
                  </a:lnTo>
                  <a:lnTo>
                    <a:pt x="288" y="172"/>
                  </a:lnTo>
                  <a:lnTo>
                    <a:pt x="284" y="168"/>
                  </a:lnTo>
                  <a:lnTo>
                    <a:pt x="284" y="168"/>
                  </a:lnTo>
                  <a:lnTo>
                    <a:pt x="284" y="168"/>
                  </a:lnTo>
                  <a:lnTo>
                    <a:pt x="288" y="168"/>
                  </a:lnTo>
                  <a:lnTo>
                    <a:pt x="294" y="170"/>
                  </a:lnTo>
                  <a:lnTo>
                    <a:pt x="294" y="170"/>
                  </a:lnTo>
                  <a:lnTo>
                    <a:pt x="306" y="174"/>
                  </a:lnTo>
                  <a:lnTo>
                    <a:pt x="324" y="178"/>
                  </a:lnTo>
                  <a:lnTo>
                    <a:pt x="362" y="186"/>
                  </a:lnTo>
                  <a:lnTo>
                    <a:pt x="362" y="186"/>
                  </a:lnTo>
                  <a:lnTo>
                    <a:pt x="364" y="186"/>
                  </a:lnTo>
                  <a:lnTo>
                    <a:pt x="364" y="182"/>
                  </a:lnTo>
                  <a:lnTo>
                    <a:pt x="364" y="182"/>
                  </a:lnTo>
                  <a:lnTo>
                    <a:pt x="332" y="174"/>
                  </a:lnTo>
                  <a:lnTo>
                    <a:pt x="332" y="174"/>
                  </a:lnTo>
                  <a:lnTo>
                    <a:pt x="302" y="170"/>
                  </a:lnTo>
                  <a:lnTo>
                    <a:pt x="290" y="166"/>
                  </a:lnTo>
                  <a:lnTo>
                    <a:pt x="290" y="166"/>
                  </a:lnTo>
                  <a:lnTo>
                    <a:pt x="284" y="162"/>
                  </a:lnTo>
                  <a:lnTo>
                    <a:pt x="286" y="160"/>
                  </a:lnTo>
                  <a:lnTo>
                    <a:pt x="286" y="160"/>
                  </a:lnTo>
                  <a:lnTo>
                    <a:pt x="292" y="162"/>
                  </a:lnTo>
                  <a:lnTo>
                    <a:pt x="292" y="162"/>
                  </a:lnTo>
                  <a:lnTo>
                    <a:pt x="342" y="172"/>
                  </a:lnTo>
                  <a:lnTo>
                    <a:pt x="342" y="172"/>
                  </a:lnTo>
                  <a:lnTo>
                    <a:pt x="364" y="178"/>
                  </a:lnTo>
                  <a:lnTo>
                    <a:pt x="364" y="172"/>
                  </a:lnTo>
                  <a:lnTo>
                    <a:pt x="364" y="172"/>
                  </a:lnTo>
                  <a:lnTo>
                    <a:pt x="350" y="170"/>
                  </a:lnTo>
                  <a:lnTo>
                    <a:pt x="350" y="170"/>
                  </a:lnTo>
                  <a:lnTo>
                    <a:pt x="314" y="164"/>
                  </a:lnTo>
                  <a:lnTo>
                    <a:pt x="298" y="162"/>
                  </a:lnTo>
                  <a:lnTo>
                    <a:pt x="286" y="156"/>
                  </a:lnTo>
                  <a:lnTo>
                    <a:pt x="290" y="156"/>
                  </a:lnTo>
                  <a:lnTo>
                    <a:pt x="290" y="156"/>
                  </a:lnTo>
                  <a:lnTo>
                    <a:pt x="334" y="164"/>
                  </a:lnTo>
                  <a:lnTo>
                    <a:pt x="334" y="164"/>
                  </a:lnTo>
                  <a:lnTo>
                    <a:pt x="350" y="166"/>
                  </a:lnTo>
                  <a:lnTo>
                    <a:pt x="364" y="170"/>
                  </a:lnTo>
                  <a:lnTo>
                    <a:pt x="364" y="164"/>
                  </a:lnTo>
                  <a:lnTo>
                    <a:pt x="364" y="164"/>
                  </a:lnTo>
                  <a:lnTo>
                    <a:pt x="350" y="162"/>
                  </a:lnTo>
                  <a:lnTo>
                    <a:pt x="336" y="160"/>
                  </a:lnTo>
                  <a:lnTo>
                    <a:pt x="336" y="160"/>
                  </a:lnTo>
                  <a:lnTo>
                    <a:pt x="298" y="154"/>
                  </a:lnTo>
                  <a:lnTo>
                    <a:pt x="298" y="154"/>
                  </a:lnTo>
                  <a:lnTo>
                    <a:pt x="294" y="152"/>
                  </a:lnTo>
                  <a:lnTo>
                    <a:pt x="288" y="150"/>
                  </a:lnTo>
                  <a:lnTo>
                    <a:pt x="288" y="150"/>
                  </a:lnTo>
                  <a:lnTo>
                    <a:pt x="282" y="148"/>
                  </a:lnTo>
                  <a:lnTo>
                    <a:pt x="276" y="144"/>
                  </a:lnTo>
                  <a:lnTo>
                    <a:pt x="276" y="144"/>
                  </a:lnTo>
                  <a:lnTo>
                    <a:pt x="276" y="144"/>
                  </a:lnTo>
                  <a:lnTo>
                    <a:pt x="292" y="148"/>
                  </a:lnTo>
                  <a:lnTo>
                    <a:pt x="312" y="152"/>
                  </a:lnTo>
                  <a:lnTo>
                    <a:pt x="358" y="158"/>
                  </a:lnTo>
                  <a:lnTo>
                    <a:pt x="358" y="158"/>
                  </a:lnTo>
                  <a:lnTo>
                    <a:pt x="364" y="160"/>
                  </a:lnTo>
                  <a:lnTo>
                    <a:pt x="364" y="154"/>
                  </a:lnTo>
                  <a:lnTo>
                    <a:pt x="364" y="154"/>
                  </a:lnTo>
                  <a:lnTo>
                    <a:pt x="350" y="152"/>
                  </a:lnTo>
                  <a:lnTo>
                    <a:pt x="334" y="150"/>
                  </a:lnTo>
                  <a:lnTo>
                    <a:pt x="334" y="150"/>
                  </a:lnTo>
                  <a:lnTo>
                    <a:pt x="298" y="146"/>
                  </a:lnTo>
                  <a:lnTo>
                    <a:pt x="286" y="142"/>
                  </a:lnTo>
                  <a:lnTo>
                    <a:pt x="278" y="138"/>
                  </a:lnTo>
                  <a:lnTo>
                    <a:pt x="278" y="138"/>
                  </a:lnTo>
                  <a:lnTo>
                    <a:pt x="278" y="136"/>
                  </a:lnTo>
                  <a:lnTo>
                    <a:pt x="278" y="136"/>
                  </a:lnTo>
                  <a:lnTo>
                    <a:pt x="290" y="140"/>
                  </a:lnTo>
                  <a:lnTo>
                    <a:pt x="308" y="144"/>
                  </a:lnTo>
                  <a:lnTo>
                    <a:pt x="348" y="148"/>
                  </a:lnTo>
                  <a:lnTo>
                    <a:pt x="348" y="148"/>
                  </a:lnTo>
                  <a:lnTo>
                    <a:pt x="364" y="150"/>
                  </a:lnTo>
                  <a:lnTo>
                    <a:pt x="364" y="146"/>
                  </a:lnTo>
                  <a:lnTo>
                    <a:pt x="364" y="146"/>
                  </a:lnTo>
                  <a:lnTo>
                    <a:pt x="340" y="142"/>
                  </a:lnTo>
                  <a:lnTo>
                    <a:pt x="318" y="142"/>
                  </a:lnTo>
                  <a:lnTo>
                    <a:pt x="318" y="142"/>
                  </a:lnTo>
                  <a:lnTo>
                    <a:pt x="292" y="138"/>
                  </a:lnTo>
                  <a:lnTo>
                    <a:pt x="284" y="134"/>
                  </a:lnTo>
                  <a:lnTo>
                    <a:pt x="280" y="130"/>
                  </a:lnTo>
                  <a:lnTo>
                    <a:pt x="280" y="130"/>
                  </a:lnTo>
                  <a:lnTo>
                    <a:pt x="280" y="128"/>
                  </a:lnTo>
                  <a:lnTo>
                    <a:pt x="280" y="128"/>
                  </a:lnTo>
                  <a:lnTo>
                    <a:pt x="288" y="132"/>
                  </a:lnTo>
                  <a:lnTo>
                    <a:pt x="302" y="136"/>
                  </a:lnTo>
                  <a:lnTo>
                    <a:pt x="328" y="138"/>
                  </a:lnTo>
                  <a:lnTo>
                    <a:pt x="328" y="138"/>
                  </a:lnTo>
                  <a:lnTo>
                    <a:pt x="346" y="138"/>
                  </a:lnTo>
                  <a:lnTo>
                    <a:pt x="364" y="142"/>
                  </a:lnTo>
                  <a:lnTo>
                    <a:pt x="364" y="136"/>
                  </a:lnTo>
                  <a:lnTo>
                    <a:pt x="364" y="136"/>
                  </a:lnTo>
                  <a:lnTo>
                    <a:pt x="346" y="134"/>
                  </a:lnTo>
                  <a:lnTo>
                    <a:pt x="326" y="134"/>
                  </a:lnTo>
                  <a:lnTo>
                    <a:pt x="326" y="134"/>
                  </a:lnTo>
                  <a:lnTo>
                    <a:pt x="306" y="132"/>
                  </a:lnTo>
                  <a:lnTo>
                    <a:pt x="292" y="130"/>
                  </a:lnTo>
                  <a:lnTo>
                    <a:pt x="286" y="126"/>
                  </a:lnTo>
                  <a:lnTo>
                    <a:pt x="282" y="124"/>
                  </a:lnTo>
                  <a:lnTo>
                    <a:pt x="282" y="124"/>
                  </a:lnTo>
                  <a:lnTo>
                    <a:pt x="282" y="122"/>
                  </a:lnTo>
                  <a:lnTo>
                    <a:pt x="282" y="122"/>
                  </a:lnTo>
                  <a:lnTo>
                    <a:pt x="292" y="126"/>
                  </a:lnTo>
                  <a:lnTo>
                    <a:pt x="306" y="128"/>
                  </a:lnTo>
                  <a:lnTo>
                    <a:pt x="336" y="130"/>
                  </a:lnTo>
                  <a:lnTo>
                    <a:pt x="336" y="130"/>
                  </a:lnTo>
                  <a:lnTo>
                    <a:pt x="352" y="132"/>
                  </a:lnTo>
                  <a:lnTo>
                    <a:pt x="364" y="132"/>
                  </a:lnTo>
                  <a:lnTo>
                    <a:pt x="364" y="128"/>
                  </a:lnTo>
                  <a:lnTo>
                    <a:pt x="364" y="128"/>
                  </a:lnTo>
                  <a:lnTo>
                    <a:pt x="332" y="126"/>
                  </a:lnTo>
                  <a:lnTo>
                    <a:pt x="332" y="126"/>
                  </a:lnTo>
                  <a:lnTo>
                    <a:pt x="300" y="124"/>
                  </a:lnTo>
                  <a:lnTo>
                    <a:pt x="290" y="122"/>
                  </a:lnTo>
                  <a:lnTo>
                    <a:pt x="282" y="118"/>
                  </a:lnTo>
                  <a:lnTo>
                    <a:pt x="282" y="118"/>
                  </a:lnTo>
                  <a:lnTo>
                    <a:pt x="284" y="114"/>
                  </a:lnTo>
                  <a:lnTo>
                    <a:pt x="284" y="114"/>
                  </a:lnTo>
                  <a:lnTo>
                    <a:pt x="294" y="118"/>
                  </a:lnTo>
                  <a:lnTo>
                    <a:pt x="308" y="120"/>
                  </a:lnTo>
                  <a:lnTo>
                    <a:pt x="346" y="124"/>
                  </a:lnTo>
                  <a:lnTo>
                    <a:pt x="346" y="124"/>
                  </a:lnTo>
                  <a:lnTo>
                    <a:pt x="364" y="124"/>
                  </a:lnTo>
                  <a:lnTo>
                    <a:pt x="364" y="120"/>
                  </a:lnTo>
                  <a:lnTo>
                    <a:pt x="364" y="120"/>
                  </a:lnTo>
                  <a:lnTo>
                    <a:pt x="344" y="118"/>
                  </a:lnTo>
                  <a:lnTo>
                    <a:pt x="330" y="116"/>
                  </a:lnTo>
                  <a:lnTo>
                    <a:pt x="330" y="116"/>
                  </a:lnTo>
                  <a:lnTo>
                    <a:pt x="304" y="116"/>
                  </a:lnTo>
                  <a:lnTo>
                    <a:pt x="292" y="114"/>
                  </a:lnTo>
                  <a:lnTo>
                    <a:pt x="284" y="110"/>
                  </a:lnTo>
                  <a:lnTo>
                    <a:pt x="284" y="110"/>
                  </a:lnTo>
                  <a:lnTo>
                    <a:pt x="284" y="108"/>
                  </a:lnTo>
                  <a:lnTo>
                    <a:pt x="284" y="108"/>
                  </a:lnTo>
                  <a:lnTo>
                    <a:pt x="296" y="110"/>
                  </a:lnTo>
                  <a:lnTo>
                    <a:pt x="310" y="112"/>
                  </a:lnTo>
                  <a:lnTo>
                    <a:pt x="328" y="114"/>
                  </a:lnTo>
                  <a:lnTo>
                    <a:pt x="328" y="114"/>
                  </a:lnTo>
                  <a:lnTo>
                    <a:pt x="348" y="114"/>
                  </a:lnTo>
                  <a:lnTo>
                    <a:pt x="364" y="116"/>
                  </a:lnTo>
                  <a:lnTo>
                    <a:pt x="364" y="110"/>
                  </a:lnTo>
                  <a:lnTo>
                    <a:pt x="364" y="110"/>
                  </a:lnTo>
                  <a:lnTo>
                    <a:pt x="330" y="108"/>
                  </a:lnTo>
                  <a:lnTo>
                    <a:pt x="330" y="108"/>
                  </a:lnTo>
                  <a:lnTo>
                    <a:pt x="302" y="108"/>
                  </a:lnTo>
                  <a:lnTo>
                    <a:pt x="284" y="104"/>
                  </a:lnTo>
                  <a:lnTo>
                    <a:pt x="284" y="104"/>
                  </a:lnTo>
                  <a:lnTo>
                    <a:pt x="284" y="100"/>
                  </a:lnTo>
                  <a:lnTo>
                    <a:pt x="284" y="100"/>
                  </a:lnTo>
                  <a:lnTo>
                    <a:pt x="292" y="102"/>
                  </a:lnTo>
                  <a:lnTo>
                    <a:pt x="304" y="104"/>
                  </a:lnTo>
                  <a:lnTo>
                    <a:pt x="338" y="106"/>
                  </a:lnTo>
                  <a:lnTo>
                    <a:pt x="338" y="106"/>
                  </a:lnTo>
                  <a:lnTo>
                    <a:pt x="364" y="108"/>
                  </a:lnTo>
                  <a:lnTo>
                    <a:pt x="364" y="102"/>
                  </a:lnTo>
                  <a:lnTo>
                    <a:pt x="364" y="102"/>
                  </a:lnTo>
                  <a:lnTo>
                    <a:pt x="334" y="102"/>
                  </a:lnTo>
                  <a:lnTo>
                    <a:pt x="334" y="102"/>
                  </a:lnTo>
                  <a:lnTo>
                    <a:pt x="298" y="100"/>
                  </a:lnTo>
                  <a:lnTo>
                    <a:pt x="290" y="98"/>
                  </a:lnTo>
                  <a:lnTo>
                    <a:pt x="286" y="96"/>
                  </a:lnTo>
                  <a:lnTo>
                    <a:pt x="286" y="96"/>
                  </a:lnTo>
                  <a:lnTo>
                    <a:pt x="290" y="96"/>
                  </a:lnTo>
                  <a:lnTo>
                    <a:pt x="300" y="96"/>
                  </a:lnTo>
                  <a:lnTo>
                    <a:pt x="300" y="96"/>
                  </a:lnTo>
                  <a:lnTo>
                    <a:pt x="324" y="96"/>
                  </a:lnTo>
                  <a:lnTo>
                    <a:pt x="356" y="98"/>
                  </a:lnTo>
                  <a:lnTo>
                    <a:pt x="356" y="98"/>
                  </a:lnTo>
                  <a:lnTo>
                    <a:pt x="364" y="98"/>
                  </a:lnTo>
                  <a:lnTo>
                    <a:pt x="364" y="94"/>
                  </a:lnTo>
                  <a:lnTo>
                    <a:pt x="364" y="94"/>
                  </a:lnTo>
                  <a:lnTo>
                    <a:pt x="308" y="92"/>
                  </a:lnTo>
                  <a:lnTo>
                    <a:pt x="308" y="92"/>
                  </a:lnTo>
                  <a:lnTo>
                    <a:pt x="290" y="92"/>
                  </a:lnTo>
                  <a:lnTo>
                    <a:pt x="274" y="90"/>
                  </a:lnTo>
                  <a:lnTo>
                    <a:pt x="274" y="90"/>
                  </a:lnTo>
                  <a:lnTo>
                    <a:pt x="268" y="88"/>
                  </a:lnTo>
                  <a:lnTo>
                    <a:pt x="268" y="88"/>
                  </a:lnTo>
                  <a:lnTo>
                    <a:pt x="336" y="90"/>
                  </a:lnTo>
                  <a:lnTo>
                    <a:pt x="336" y="90"/>
                  </a:lnTo>
                  <a:lnTo>
                    <a:pt x="364" y="90"/>
                  </a:lnTo>
                  <a:lnTo>
                    <a:pt x="364" y="86"/>
                  </a:lnTo>
                  <a:lnTo>
                    <a:pt x="364" y="86"/>
                  </a:lnTo>
                  <a:lnTo>
                    <a:pt x="294" y="86"/>
                  </a:lnTo>
                  <a:lnTo>
                    <a:pt x="294" y="86"/>
                  </a:lnTo>
                  <a:lnTo>
                    <a:pt x="286" y="86"/>
                  </a:lnTo>
                  <a:lnTo>
                    <a:pt x="282" y="84"/>
                  </a:lnTo>
                  <a:lnTo>
                    <a:pt x="282" y="82"/>
                  </a:lnTo>
                  <a:lnTo>
                    <a:pt x="282" y="82"/>
                  </a:lnTo>
                  <a:lnTo>
                    <a:pt x="260" y="84"/>
                  </a:lnTo>
                  <a:lnTo>
                    <a:pt x="260" y="84"/>
                  </a:lnTo>
                  <a:lnTo>
                    <a:pt x="258" y="82"/>
                  </a:lnTo>
                  <a:lnTo>
                    <a:pt x="258" y="82"/>
                  </a:lnTo>
                  <a:lnTo>
                    <a:pt x="274" y="82"/>
                  </a:lnTo>
                  <a:lnTo>
                    <a:pt x="306" y="82"/>
                  </a:lnTo>
                  <a:lnTo>
                    <a:pt x="306" y="82"/>
                  </a:lnTo>
                  <a:lnTo>
                    <a:pt x="364" y="82"/>
                  </a:lnTo>
                  <a:lnTo>
                    <a:pt x="364" y="78"/>
                  </a:lnTo>
                  <a:lnTo>
                    <a:pt x="364" y="78"/>
                  </a:lnTo>
                  <a:lnTo>
                    <a:pt x="300" y="78"/>
                  </a:lnTo>
                  <a:lnTo>
                    <a:pt x="300" y="78"/>
                  </a:lnTo>
                  <a:lnTo>
                    <a:pt x="286" y="76"/>
                  </a:lnTo>
                  <a:lnTo>
                    <a:pt x="286" y="76"/>
                  </a:lnTo>
                  <a:lnTo>
                    <a:pt x="286" y="76"/>
                  </a:lnTo>
                  <a:lnTo>
                    <a:pt x="262" y="78"/>
                  </a:lnTo>
                  <a:lnTo>
                    <a:pt x="248" y="78"/>
                  </a:lnTo>
                  <a:lnTo>
                    <a:pt x="248" y="78"/>
                  </a:lnTo>
                  <a:lnTo>
                    <a:pt x="244" y="76"/>
                  </a:lnTo>
                  <a:lnTo>
                    <a:pt x="244" y="74"/>
                  </a:lnTo>
                  <a:lnTo>
                    <a:pt x="244" y="74"/>
                  </a:lnTo>
                  <a:lnTo>
                    <a:pt x="284" y="74"/>
                  </a:lnTo>
                  <a:lnTo>
                    <a:pt x="284" y="74"/>
                  </a:lnTo>
                  <a:lnTo>
                    <a:pt x="340" y="74"/>
                  </a:lnTo>
                  <a:lnTo>
                    <a:pt x="340" y="74"/>
                  </a:lnTo>
                  <a:lnTo>
                    <a:pt x="364" y="76"/>
                  </a:lnTo>
                  <a:lnTo>
                    <a:pt x="364" y="70"/>
                  </a:lnTo>
                  <a:lnTo>
                    <a:pt x="364" y="70"/>
                  </a:lnTo>
                  <a:lnTo>
                    <a:pt x="336" y="68"/>
                  </a:lnTo>
                  <a:lnTo>
                    <a:pt x="336" y="68"/>
                  </a:lnTo>
                  <a:lnTo>
                    <a:pt x="296" y="70"/>
                  </a:lnTo>
                  <a:lnTo>
                    <a:pt x="296" y="70"/>
                  </a:lnTo>
                  <a:lnTo>
                    <a:pt x="288" y="68"/>
                  </a:lnTo>
                  <a:lnTo>
                    <a:pt x="286" y="68"/>
                  </a:lnTo>
                  <a:lnTo>
                    <a:pt x="286" y="68"/>
                  </a:lnTo>
                  <a:lnTo>
                    <a:pt x="264" y="70"/>
                  </a:lnTo>
                  <a:lnTo>
                    <a:pt x="264" y="70"/>
                  </a:lnTo>
                  <a:lnTo>
                    <a:pt x="254" y="70"/>
                  </a:lnTo>
                  <a:lnTo>
                    <a:pt x="244" y="70"/>
                  </a:lnTo>
                  <a:lnTo>
                    <a:pt x="246" y="66"/>
                  </a:lnTo>
                  <a:lnTo>
                    <a:pt x="246" y="66"/>
                  </a:lnTo>
                  <a:lnTo>
                    <a:pt x="256" y="66"/>
                  </a:lnTo>
                  <a:lnTo>
                    <a:pt x="256" y="66"/>
                  </a:lnTo>
                  <a:lnTo>
                    <a:pt x="282" y="66"/>
                  </a:lnTo>
                  <a:lnTo>
                    <a:pt x="314" y="66"/>
                  </a:lnTo>
                  <a:lnTo>
                    <a:pt x="314" y="66"/>
                  </a:lnTo>
                  <a:lnTo>
                    <a:pt x="364" y="66"/>
                  </a:lnTo>
                  <a:lnTo>
                    <a:pt x="364" y="62"/>
                  </a:lnTo>
                  <a:lnTo>
                    <a:pt x="364" y="62"/>
                  </a:lnTo>
                  <a:lnTo>
                    <a:pt x="348" y="62"/>
                  </a:lnTo>
                  <a:lnTo>
                    <a:pt x="348" y="62"/>
                  </a:lnTo>
                  <a:lnTo>
                    <a:pt x="298" y="62"/>
                  </a:lnTo>
                  <a:lnTo>
                    <a:pt x="298" y="62"/>
                  </a:lnTo>
                  <a:lnTo>
                    <a:pt x="286" y="62"/>
                  </a:lnTo>
                  <a:lnTo>
                    <a:pt x="284" y="60"/>
                  </a:lnTo>
                  <a:lnTo>
                    <a:pt x="284" y="60"/>
                  </a:lnTo>
                  <a:lnTo>
                    <a:pt x="272" y="60"/>
                  </a:lnTo>
                  <a:lnTo>
                    <a:pt x="252" y="62"/>
                  </a:lnTo>
                  <a:lnTo>
                    <a:pt x="252" y="62"/>
                  </a:lnTo>
                  <a:lnTo>
                    <a:pt x="246" y="62"/>
                  </a:lnTo>
                  <a:lnTo>
                    <a:pt x="246" y="58"/>
                  </a:lnTo>
                  <a:lnTo>
                    <a:pt x="246" y="58"/>
                  </a:lnTo>
                  <a:lnTo>
                    <a:pt x="278" y="58"/>
                  </a:lnTo>
                  <a:lnTo>
                    <a:pt x="278" y="58"/>
                  </a:lnTo>
                  <a:lnTo>
                    <a:pt x="356" y="60"/>
                  </a:lnTo>
                  <a:lnTo>
                    <a:pt x="356" y="60"/>
                  </a:lnTo>
                  <a:lnTo>
                    <a:pt x="364" y="60"/>
                  </a:lnTo>
                  <a:lnTo>
                    <a:pt x="364" y="54"/>
                  </a:lnTo>
                  <a:lnTo>
                    <a:pt x="364" y="54"/>
                  </a:lnTo>
                  <a:lnTo>
                    <a:pt x="308" y="54"/>
                  </a:lnTo>
                  <a:lnTo>
                    <a:pt x="308" y="54"/>
                  </a:lnTo>
                  <a:lnTo>
                    <a:pt x="286" y="54"/>
                  </a:lnTo>
                  <a:lnTo>
                    <a:pt x="278" y="52"/>
                  </a:lnTo>
                  <a:lnTo>
                    <a:pt x="278" y="52"/>
                  </a:lnTo>
                  <a:lnTo>
                    <a:pt x="238" y="56"/>
                  </a:lnTo>
                  <a:lnTo>
                    <a:pt x="238" y="56"/>
                  </a:lnTo>
                  <a:lnTo>
                    <a:pt x="218" y="56"/>
                  </a:lnTo>
                  <a:lnTo>
                    <a:pt x="218" y="56"/>
                  </a:lnTo>
                  <a:lnTo>
                    <a:pt x="212" y="54"/>
                  </a:lnTo>
                  <a:lnTo>
                    <a:pt x="206" y="52"/>
                  </a:lnTo>
                  <a:lnTo>
                    <a:pt x="208" y="52"/>
                  </a:lnTo>
                  <a:lnTo>
                    <a:pt x="208" y="52"/>
                  </a:lnTo>
                  <a:lnTo>
                    <a:pt x="228" y="52"/>
                  </a:lnTo>
                  <a:lnTo>
                    <a:pt x="228" y="52"/>
                  </a:lnTo>
                  <a:lnTo>
                    <a:pt x="270" y="50"/>
                  </a:lnTo>
                  <a:lnTo>
                    <a:pt x="270" y="50"/>
                  </a:lnTo>
                  <a:lnTo>
                    <a:pt x="304" y="50"/>
                  </a:lnTo>
                  <a:lnTo>
                    <a:pt x="342" y="50"/>
                  </a:lnTo>
                  <a:lnTo>
                    <a:pt x="342" y="50"/>
                  </a:lnTo>
                  <a:lnTo>
                    <a:pt x="364" y="50"/>
                  </a:lnTo>
                  <a:lnTo>
                    <a:pt x="364" y="48"/>
                  </a:lnTo>
                  <a:lnTo>
                    <a:pt x="364" y="48"/>
                  </a:lnTo>
                  <a:lnTo>
                    <a:pt x="336" y="46"/>
                  </a:lnTo>
                  <a:lnTo>
                    <a:pt x="310" y="48"/>
                  </a:lnTo>
                  <a:lnTo>
                    <a:pt x="310" y="48"/>
                  </a:lnTo>
                  <a:lnTo>
                    <a:pt x="280" y="46"/>
                  </a:lnTo>
                  <a:lnTo>
                    <a:pt x="280" y="46"/>
                  </a:lnTo>
                  <a:lnTo>
                    <a:pt x="242" y="48"/>
                  </a:lnTo>
                  <a:lnTo>
                    <a:pt x="242" y="48"/>
                  </a:lnTo>
                  <a:lnTo>
                    <a:pt x="224" y="48"/>
                  </a:lnTo>
                  <a:lnTo>
                    <a:pt x="210" y="46"/>
                  </a:lnTo>
                  <a:lnTo>
                    <a:pt x="210" y="46"/>
                  </a:lnTo>
                  <a:lnTo>
                    <a:pt x="202" y="42"/>
                  </a:lnTo>
                  <a:lnTo>
                    <a:pt x="202" y="42"/>
                  </a:lnTo>
                  <a:lnTo>
                    <a:pt x="216" y="44"/>
                  </a:lnTo>
                  <a:lnTo>
                    <a:pt x="230" y="42"/>
                  </a:lnTo>
                  <a:lnTo>
                    <a:pt x="230" y="42"/>
                  </a:lnTo>
                  <a:lnTo>
                    <a:pt x="258" y="42"/>
                  </a:lnTo>
                  <a:lnTo>
                    <a:pt x="284" y="42"/>
                  </a:lnTo>
                  <a:lnTo>
                    <a:pt x="284" y="42"/>
                  </a:lnTo>
                  <a:lnTo>
                    <a:pt x="316" y="42"/>
                  </a:lnTo>
                  <a:lnTo>
                    <a:pt x="354" y="42"/>
                  </a:lnTo>
                  <a:lnTo>
                    <a:pt x="354" y="42"/>
                  </a:lnTo>
                  <a:lnTo>
                    <a:pt x="364" y="42"/>
                  </a:lnTo>
                  <a:lnTo>
                    <a:pt x="364" y="38"/>
                  </a:lnTo>
                  <a:lnTo>
                    <a:pt x="364" y="38"/>
                  </a:lnTo>
                  <a:lnTo>
                    <a:pt x="334" y="38"/>
                  </a:lnTo>
                  <a:lnTo>
                    <a:pt x="334" y="38"/>
                  </a:lnTo>
                  <a:lnTo>
                    <a:pt x="308" y="38"/>
                  </a:lnTo>
                  <a:lnTo>
                    <a:pt x="296" y="38"/>
                  </a:lnTo>
                  <a:lnTo>
                    <a:pt x="290" y="38"/>
                  </a:lnTo>
                  <a:lnTo>
                    <a:pt x="290" y="38"/>
                  </a:lnTo>
                  <a:lnTo>
                    <a:pt x="284" y="38"/>
                  </a:lnTo>
                  <a:lnTo>
                    <a:pt x="280" y="38"/>
                  </a:lnTo>
                  <a:lnTo>
                    <a:pt x="280" y="38"/>
                  </a:lnTo>
                  <a:lnTo>
                    <a:pt x="260" y="38"/>
                  </a:lnTo>
                  <a:lnTo>
                    <a:pt x="230" y="38"/>
                  </a:lnTo>
                  <a:lnTo>
                    <a:pt x="230" y="38"/>
                  </a:lnTo>
                  <a:lnTo>
                    <a:pt x="208" y="38"/>
                  </a:lnTo>
                  <a:lnTo>
                    <a:pt x="192" y="36"/>
                  </a:lnTo>
                  <a:lnTo>
                    <a:pt x="188" y="34"/>
                  </a:lnTo>
                  <a:lnTo>
                    <a:pt x="188" y="34"/>
                  </a:lnTo>
                  <a:lnTo>
                    <a:pt x="226" y="36"/>
                  </a:lnTo>
                  <a:lnTo>
                    <a:pt x="226" y="36"/>
                  </a:lnTo>
                  <a:lnTo>
                    <a:pt x="276" y="34"/>
                  </a:lnTo>
                  <a:lnTo>
                    <a:pt x="276" y="34"/>
                  </a:lnTo>
                  <a:lnTo>
                    <a:pt x="318" y="34"/>
                  </a:lnTo>
                  <a:lnTo>
                    <a:pt x="358" y="34"/>
                  </a:lnTo>
                  <a:lnTo>
                    <a:pt x="358" y="34"/>
                  </a:lnTo>
                  <a:lnTo>
                    <a:pt x="364" y="34"/>
                  </a:lnTo>
                  <a:lnTo>
                    <a:pt x="364" y="30"/>
                  </a:lnTo>
                  <a:lnTo>
                    <a:pt x="364" y="30"/>
                  </a:lnTo>
                  <a:lnTo>
                    <a:pt x="356" y="30"/>
                  </a:lnTo>
                  <a:lnTo>
                    <a:pt x="356" y="30"/>
                  </a:lnTo>
                  <a:lnTo>
                    <a:pt x="330" y="30"/>
                  </a:lnTo>
                  <a:lnTo>
                    <a:pt x="304" y="30"/>
                  </a:lnTo>
                  <a:lnTo>
                    <a:pt x="304" y="30"/>
                  </a:lnTo>
                  <a:lnTo>
                    <a:pt x="292" y="30"/>
                  </a:lnTo>
                  <a:lnTo>
                    <a:pt x="290" y="30"/>
                  </a:lnTo>
                  <a:lnTo>
                    <a:pt x="290" y="30"/>
                  </a:lnTo>
                  <a:lnTo>
                    <a:pt x="266" y="30"/>
                  </a:lnTo>
                  <a:lnTo>
                    <a:pt x="228" y="30"/>
                  </a:lnTo>
                  <a:lnTo>
                    <a:pt x="228" y="30"/>
                  </a:lnTo>
                  <a:lnTo>
                    <a:pt x="206" y="30"/>
                  </a:lnTo>
                  <a:lnTo>
                    <a:pt x="182" y="30"/>
                  </a:lnTo>
                  <a:lnTo>
                    <a:pt x="184" y="26"/>
                  </a:lnTo>
                  <a:lnTo>
                    <a:pt x="184" y="26"/>
                  </a:lnTo>
                  <a:lnTo>
                    <a:pt x="218" y="28"/>
                  </a:lnTo>
                  <a:lnTo>
                    <a:pt x="218" y="28"/>
                  </a:lnTo>
                  <a:lnTo>
                    <a:pt x="270" y="26"/>
                  </a:lnTo>
                  <a:lnTo>
                    <a:pt x="270" y="26"/>
                  </a:lnTo>
                  <a:lnTo>
                    <a:pt x="312" y="28"/>
                  </a:lnTo>
                  <a:lnTo>
                    <a:pt x="312" y="28"/>
                  </a:lnTo>
                  <a:lnTo>
                    <a:pt x="364" y="28"/>
                  </a:lnTo>
                  <a:lnTo>
                    <a:pt x="364" y="22"/>
                  </a:lnTo>
                  <a:lnTo>
                    <a:pt x="364" y="22"/>
                  </a:lnTo>
                  <a:lnTo>
                    <a:pt x="338" y="22"/>
                  </a:lnTo>
                  <a:lnTo>
                    <a:pt x="338" y="22"/>
                  </a:lnTo>
                  <a:lnTo>
                    <a:pt x="312" y="24"/>
                  </a:lnTo>
                  <a:lnTo>
                    <a:pt x="294" y="22"/>
                  </a:lnTo>
                  <a:lnTo>
                    <a:pt x="294" y="22"/>
                  </a:lnTo>
                  <a:lnTo>
                    <a:pt x="286" y="22"/>
                  </a:lnTo>
                  <a:lnTo>
                    <a:pt x="286" y="22"/>
                  </a:lnTo>
                  <a:lnTo>
                    <a:pt x="266" y="22"/>
                  </a:lnTo>
                  <a:lnTo>
                    <a:pt x="266" y="22"/>
                  </a:lnTo>
                  <a:lnTo>
                    <a:pt x="208" y="24"/>
                  </a:lnTo>
                  <a:lnTo>
                    <a:pt x="208" y="24"/>
                  </a:lnTo>
                  <a:lnTo>
                    <a:pt x="184" y="22"/>
                  </a:lnTo>
                  <a:lnTo>
                    <a:pt x="184" y="20"/>
                  </a:lnTo>
                  <a:lnTo>
                    <a:pt x="184" y="20"/>
                  </a:lnTo>
                  <a:lnTo>
                    <a:pt x="226" y="20"/>
                  </a:lnTo>
                  <a:lnTo>
                    <a:pt x="226" y="20"/>
                  </a:lnTo>
                  <a:lnTo>
                    <a:pt x="284" y="18"/>
                  </a:lnTo>
                  <a:lnTo>
                    <a:pt x="284" y="18"/>
                  </a:lnTo>
                  <a:lnTo>
                    <a:pt x="320" y="20"/>
                  </a:lnTo>
                  <a:lnTo>
                    <a:pt x="358" y="20"/>
                  </a:lnTo>
                  <a:lnTo>
                    <a:pt x="358" y="20"/>
                  </a:lnTo>
                  <a:lnTo>
                    <a:pt x="364" y="20"/>
                  </a:lnTo>
                  <a:lnTo>
                    <a:pt x="364" y="14"/>
                  </a:lnTo>
                  <a:lnTo>
                    <a:pt x="364" y="14"/>
                  </a:lnTo>
                  <a:lnTo>
                    <a:pt x="358" y="16"/>
                  </a:lnTo>
                  <a:lnTo>
                    <a:pt x="358" y="16"/>
                  </a:lnTo>
                  <a:lnTo>
                    <a:pt x="296" y="16"/>
                  </a:lnTo>
                  <a:lnTo>
                    <a:pt x="296" y="16"/>
                  </a:lnTo>
                  <a:lnTo>
                    <a:pt x="290" y="16"/>
                  </a:lnTo>
                  <a:lnTo>
                    <a:pt x="288" y="14"/>
                  </a:lnTo>
                  <a:lnTo>
                    <a:pt x="288" y="14"/>
                  </a:lnTo>
                  <a:lnTo>
                    <a:pt x="282" y="14"/>
                  </a:lnTo>
                  <a:lnTo>
                    <a:pt x="268" y="16"/>
                  </a:lnTo>
                  <a:lnTo>
                    <a:pt x="268" y="16"/>
                  </a:lnTo>
                  <a:lnTo>
                    <a:pt x="256" y="16"/>
                  </a:lnTo>
                  <a:lnTo>
                    <a:pt x="252" y="14"/>
                  </a:lnTo>
                  <a:lnTo>
                    <a:pt x="252" y="14"/>
                  </a:lnTo>
                  <a:lnTo>
                    <a:pt x="218" y="16"/>
                  </a:lnTo>
                  <a:lnTo>
                    <a:pt x="218" y="16"/>
                  </a:lnTo>
                  <a:lnTo>
                    <a:pt x="198" y="16"/>
                  </a:lnTo>
                  <a:lnTo>
                    <a:pt x="198" y="16"/>
                  </a:lnTo>
                  <a:lnTo>
                    <a:pt x="186" y="16"/>
                  </a:lnTo>
                  <a:lnTo>
                    <a:pt x="186" y="12"/>
                  </a:lnTo>
                  <a:lnTo>
                    <a:pt x="186" y="12"/>
                  </a:lnTo>
                  <a:lnTo>
                    <a:pt x="212" y="12"/>
                  </a:lnTo>
                  <a:lnTo>
                    <a:pt x="214" y="12"/>
                  </a:lnTo>
                  <a:lnTo>
                    <a:pt x="214" y="12"/>
                  </a:lnTo>
                  <a:lnTo>
                    <a:pt x="220" y="12"/>
                  </a:lnTo>
                  <a:lnTo>
                    <a:pt x="220" y="12"/>
                  </a:lnTo>
                  <a:lnTo>
                    <a:pt x="220" y="10"/>
                  </a:lnTo>
                  <a:lnTo>
                    <a:pt x="220" y="10"/>
                  </a:lnTo>
                  <a:lnTo>
                    <a:pt x="216" y="8"/>
                  </a:lnTo>
                  <a:lnTo>
                    <a:pt x="214" y="8"/>
                  </a:lnTo>
                  <a:lnTo>
                    <a:pt x="214" y="8"/>
                  </a:lnTo>
                  <a:lnTo>
                    <a:pt x="210" y="8"/>
                  </a:lnTo>
                  <a:lnTo>
                    <a:pt x="210" y="8"/>
                  </a:lnTo>
                  <a:lnTo>
                    <a:pt x="188" y="8"/>
                  </a:lnTo>
                  <a:lnTo>
                    <a:pt x="188" y="4"/>
                  </a:lnTo>
                  <a:lnTo>
                    <a:pt x="188" y="4"/>
                  </a:lnTo>
                  <a:lnTo>
                    <a:pt x="216" y="4"/>
                  </a:lnTo>
                  <a:lnTo>
                    <a:pt x="216" y="4"/>
                  </a:lnTo>
                  <a:lnTo>
                    <a:pt x="218" y="0"/>
                  </a:lnTo>
                  <a:lnTo>
                    <a:pt x="218" y="0"/>
                  </a:lnTo>
                  <a:lnTo>
                    <a:pt x="220" y="0"/>
                  </a:lnTo>
                  <a:lnTo>
                    <a:pt x="138" y="0"/>
                  </a:lnTo>
                  <a:lnTo>
                    <a:pt x="138" y="0"/>
                  </a:lnTo>
                  <a:lnTo>
                    <a:pt x="136" y="2"/>
                  </a:lnTo>
                  <a:lnTo>
                    <a:pt x="136" y="2"/>
                  </a:lnTo>
                  <a:lnTo>
                    <a:pt x="134" y="4"/>
                  </a:lnTo>
                  <a:lnTo>
                    <a:pt x="134" y="4"/>
                  </a:lnTo>
                  <a:lnTo>
                    <a:pt x="162" y="6"/>
                  </a:lnTo>
                  <a:lnTo>
                    <a:pt x="162" y="6"/>
                  </a:lnTo>
                  <a:lnTo>
                    <a:pt x="186" y="4"/>
                  </a:lnTo>
                  <a:lnTo>
                    <a:pt x="186" y="8"/>
                  </a:lnTo>
                  <a:lnTo>
                    <a:pt x="186" y="8"/>
                  </a:lnTo>
                  <a:lnTo>
                    <a:pt x="176" y="8"/>
                  </a:lnTo>
                  <a:lnTo>
                    <a:pt x="176" y="8"/>
                  </a:lnTo>
                  <a:lnTo>
                    <a:pt x="122" y="10"/>
                  </a:lnTo>
                  <a:lnTo>
                    <a:pt x="122" y="10"/>
                  </a:lnTo>
                  <a:lnTo>
                    <a:pt x="114" y="8"/>
                  </a:lnTo>
                  <a:lnTo>
                    <a:pt x="112" y="8"/>
                  </a:lnTo>
                  <a:lnTo>
                    <a:pt x="112" y="8"/>
                  </a:lnTo>
                  <a:lnTo>
                    <a:pt x="70" y="8"/>
                  </a:lnTo>
                  <a:lnTo>
                    <a:pt x="70" y="8"/>
                  </a:lnTo>
                  <a:lnTo>
                    <a:pt x="0" y="8"/>
                  </a:lnTo>
                  <a:lnTo>
                    <a:pt x="0" y="12"/>
                  </a:lnTo>
                  <a:lnTo>
                    <a:pt x="0" y="12"/>
                  </a:lnTo>
                  <a:lnTo>
                    <a:pt x="10" y="12"/>
                  </a:lnTo>
                  <a:lnTo>
                    <a:pt x="10" y="12"/>
                  </a:lnTo>
                  <a:lnTo>
                    <a:pt x="84" y="12"/>
                  </a:lnTo>
                  <a:lnTo>
                    <a:pt x="84" y="12"/>
                  </a:lnTo>
                  <a:lnTo>
                    <a:pt x="128" y="12"/>
                  </a:lnTo>
                  <a:lnTo>
                    <a:pt x="128" y="12"/>
                  </a:lnTo>
                  <a:lnTo>
                    <a:pt x="184" y="12"/>
                  </a:lnTo>
                  <a:lnTo>
                    <a:pt x="184" y="12"/>
                  </a:lnTo>
                  <a:lnTo>
                    <a:pt x="184" y="16"/>
                  </a:lnTo>
                  <a:lnTo>
                    <a:pt x="184" y="16"/>
                  </a:lnTo>
                  <a:lnTo>
                    <a:pt x="168" y="16"/>
                  </a:lnTo>
                  <a:lnTo>
                    <a:pt x="168" y="16"/>
                  </a:lnTo>
                  <a:lnTo>
                    <a:pt x="156" y="16"/>
                  </a:lnTo>
                  <a:lnTo>
                    <a:pt x="156" y="16"/>
                  </a:lnTo>
                  <a:lnTo>
                    <a:pt x="122" y="18"/>
                  </a:lnTo>
                  <a:lnTo>
                    <a:pt x="122" y="18"/>
                  </a:lnTo>
                  <a:lnTo>
                    <a:pt x="122" y="18"/>
                  </a:lnTo>
                  <a:lnTo>
                    <a:pt x="124" y="18"/>
                  </a:lnTo>
                  <a:lnTo>
                    <a:pt x="124" y="18"/>
                  </a:lnTo>
                  <a:lnTo>
                    <a:pt x="124" y="18"/>
                  </a:lnTo>
                  <a:lnTo>
                    <a:pt x="122" y="18"/>
                  </a:lnTo>
                  <a:lnTo>
                    <a:pt x="122" y="18"/>
                  </a:lnTo>
                  <a:lnTo>
                    <a:pt x="122" y="18"/>
                  </a:lnTo>
                  <a:lnTo>
                    <a:pt x="120" y="20"/>
                  </a:lnTo>
                  <a:lnTo>
                    <a:pt x="120" y="20"/>
                  </a:lnTo>
                  <a:lnTo>
                    <a:pt x="166" y="20"/>
                  </a:lnTo>
                  <a:lnTo>
                    <a:pt x="166" y="20"/>
                  </a:lnTo>
                  <a:lnTo>
                    <a:pt x="182" y="20"/>
                  </a:lnTo>
                  <a:lnTo>
                    <a:pt x="180" y="22"/>
                  </a:lnTo>
                  <a:lnTo>
                    <a:pt x="180" y="22"/>
                  </a:lnTo>
                  <a:lnTo>
                    <a:pt x="162" y="22"/>
                  </a:lnTo>
                  <a:lnTo>
                    <a:pt x="208" y="48"/>
                  </a:lnTo>
                  <a:lnTo>
                    <a:pt x="208" y="50"/>
                  </a:lnTo>
                  <a:lnTo>
                    <a:pt x="208" y="50"/>
                  </a:lnTo>
                  <a:lnTo>
                    <a:pt x="200" y="46"/>
                  </a:lnTo>
                  <a:lnTo>
                    <a:pt x="192" y="44"/>
                  </a:lnTo>
                  <a:lnTo>
                    <a:pt x="204" y="54"/>
                  </a:lnTo>
                  <a:lnTo>
                    <a:pt x="204" y="54"/>
                  </a:lnTo>
                  <a:lnTo>
                    <a:pt x="204" y="54"/>
                  </a:lnTo>
                  <a:lnTo>
                    <a:pt x="202" y="54"/>
                  </a:lnTo>
                  <a:lnTo>
                    <a:pt x="202" y="54"/>
                  </a:lnTo>
                  <a:lnTo>
                    <a:pt x="196" y="52"/>
                  </a:lnTo>
                  <a:lnTo>
                    <a:pt x="190" y="50"/>
                  </a:lnTo>
                  <a:lnTo>
                    <a:pt x="184" y="50"/>
                  </a:lnTo>
                  <a:lnTo>
                    <a:pt x="184" y="50"/>
                  </a:lnTo>
                  <a:lnTo>
                    <a:pt x="190" y="54"/>
                  </a:lnTo>
                  <a:lnTo>
                    <a:pt x="200" y="60"/>
                  </a:lnTo>
                  <a:lnTo>
                    <a:pt x="200" y="56"/>
                  </a:lnTo>
                  <a:lnTo>
                    <a:pt x="236" y="74"/>
                  </a:lnTo>
                  <a:lnTo>
                    <a:pt x="236" y="74"/>
                  </a:lnTo>
                  <a:lnTo>
                    <a:pt x="278" y="96"/>
                  </a:lnTo>
                  <a:lnTo>
                    <a:pt x="278" y="96"/>
                  </a:lnTo>
                  <a:lnTo>
                    <a:pt x="280" y="98"/>
                  </a:lnTo>
                  <a:lnTo>
                    <a:pt x="282" y="100"/>
                  </a:lnTo>
                  <a:lnTo>
                    <a:pt x="278" y="98"/>
                  </a:lnTo>
                  <a:lnTo>
                    <a:pt x="282" y="106"/>
                  </a:lnTo>
                  <a:lnTo>
                    <a:pt x="282" y="106"/>
                  </a:lnTo>
                  <a:lnTo>
                    <a:pt x="282" y="106"/>
                  </a:lnTo>
                  <a:lnTo>
                    <a:pt x="280" y="108"/>
                  </a:lnTo>
                  <a:lnTo>
                    <a:pt x="276" y="104"/>
                  </a:lnTo>
                  <a:lnTo>
                    <a:pt x="272" y="104"/>
                  </a:lnTo>
                  <a:lnTo>
                    <a:pt x="280" y="112"/>
                  </a:lnTo>
                  <a:lnTo>
                    <a:pt x="280" y="112"/>
                  </a:lnTo>
                  <a:lnTo>
                    <a:pt x="278" y="112"/>
                  </a:lnTo>
                  <a:lnTo>
                    <a:pt x="266" y="108"/>
                  </a:lnTo>
                  <a:lnTo>
                    <a:pt x="266" y="108"/>
                  </a:lnTo>
                  <a:lnTo>
                    <a:pt x="280" y="122"/>
                  </a:lnTo>
                  <a:lnTo>
                    <a:pt x="280" y="122"/>
                  </a:lnTo>
                  <a:lnTo>
                    <a:pt x="280" y="126"/>
                  </a:lnTo>
                  <a:lnTo>
                    <a:pt x="280" y="126"/>
                  </a:lnTo>
                  <a:lnTo>
                    <a:pt x="272" y="118"/>
                  </a:lnTo>
                  <a:lnTo>
                    <a:pt x="272" y="118"/>
                  </a:lnTo>
                  <a:lnTo>
                    <a:pt x="268" y="116"/>
                  </a:lnTo>
                  <a:lnTo>
                    <a:pt x="264" y="112"/>
                  </a:lnTo>
                  <a:lnTo>
                    <a:pt x="264" y="112"/>
                  </a:lnTo>
                  <a:lnTo>
                    <a:pt x="262" y="108"/>
                  </a:lnTo>
                  <a:lnTo>
                    <a:pt x="258" y="106"/>
                  </a:lnTo>
                  <a:lnTo>
                    <a:pt x="258" y="106"/>
                  </a:lnTo>
                  <a:lnTo>
                    <a:pt x="232" y="96"/>
                  </a:lnTo>
                  <a:lnTo>
                    <a:pt x="232" y="96"/>
                  </a:lnTo>
                  <a:lnTo>
                    <a:pt x="244" y="102"/>
                  </a:lnTo>
                  <a:lnTo>
                    <a:pt x="256" y="110"/>
                  </a:lnTo>
                  <a:lnTo>
                    <a:pt x="268" y="122"/>
                  </a:lnTo>
                  <a:lnTo>
                    <a:pt x="274" y="128"/>
                  </a:lnTo>
                  <a:lnTo>
                    <a:pt x="278" y="134"/>
                  </a:lnTo>
                  <a:lnTo>
                    <a:pt x="276" y="136"/>
                  </a:lnTo>
                  <a:lnTo>
                    <a:pt x="276" y="136"/>
                  </a:lnTo>
                  <a:lnTo>
                    <a:pt x="272" y="128"/>
                  </a:lnTo>
                  <a:lnTo>
                    <a:pt x="264" y="120"/>
                  </a:lnTo>
                  <a:lnTo>
                    <a:pt x="256" y="112"/>
                  </a:lnTo>
                  <a:lnTo>
                    <a:pt x="246" y="106"/>
                  </a:lnTo>
                  <a:lnTo>
                    <a:pt x="246" y="106"/>
                  </a:lnTo>
                  <a:lnTo>
                    <a:pt x="236" y="102"/>
                  </a:lnTo>
                  <a:lnTo>
                    <a:pt x="228" y="100"/>
                  </a:lnTo>
                  <a:lnTo>
                    <a:pt x="228" y="100"/>
                  </a:lnTo>
                  <a:lnTo>
                    <a:pt x="226" y="96"/>
                  </a:lnTo>
                  <a:lnTo>
                    <a:pt x="220" y="94"/>
                  </a:lnTo>
                  <a:lnTo>
                    <a:pt x="210" y="94"/>
                  </a:lnTo>
                  <a:lnTo>
                    <a:pt x="192" y="92"/>
                  </a:lnTo>
                  <a:lnTo>
                    <a:pt x="192" y="92"/>
                  </a:lnTo>
                  <a:lnTo>
                    <a:pt x="210" y="98"/>
                  </a:lnTo>
                  <a:lnTo>
                    <a:pt x="234" y="106"/>
                  </a:lnTo>
                  <a:lnTo>
                    <a:pt x="244" y="114"/>
                  </a:lnTo>
                  <a:lnTo>
                    <a:pt x="256" y="120"/>
                  </a:lnTo>
                  <a:lnTo>
                    <a:pt x="264" y="130"/>
                  </a:lnTo>
                  <a:lnTo>
                    <a:pt x="270" y="140"/>
                  </a:lnTo>
                  <a:lnTo>
                    <a:pt x="270" y="140"/>
                  </a:lnTo>
                  <a:lnTo>
                    <a:pt x="268" y="142"/>
                  </a:lnTo>
                  <a:lnTo>
                    <a:pt x="268" y="142"/>
                  </a:lnTo>
                  <a:lnTo>
                    <a:pt x="264" y="134"/>
                  </a:lnTo>
                  <a:lnTo>
                    <a:pt x="260" y="128"/>
                  </a:lnTo>
                  <a:lnTo>
                    <a:pt x="252" y="120"/>
                  </a:lnTo>
                  <a:lnTo>
                    <a:pt x="242" y="114"/>
                  </a:lnTo>
                  <a:lnTo>
                    <a:pt x="232" y="108"/>
                  </a:lnTo>
                  <a:lnTo>
                    <a:pt x="218" y="102"/>
                  </a:lnTo>
                  <a:lnTo>
                    <a:pt x="202" y="98"/>
                  </a:lnTo>
                  <a:lnTo>
                    <a:pt x="186" y="96"/>
                  </a:lnTo>
                  <a:lnTo>
                    <a:pt x="180" y="102"/>
                  </a:lnTo>
                  <a:lnTo>
                    <a:pt x="264" y="142"/>
                  </a:lnTo>
                  <a:lnTo>
                    <a:pt x="274" y="146"/>
                  </a:lnTo>
                  <a:lnTo>
                    <a:pt x="274" y="146"/>
                  </a:lnTo>
                  <a:lnTo>
                    <a:pt x="282" y="152"/>
                  </a:lnTo>
                  <a:lnTo>
                    <a:pt x="278" y="152"/>
                  </a:lnTo>
                  <a:lnTo>
                    <a:pt x="278" y="152"/>
                  </a:lnTo>
                  <a:lnTo>
                    <a:pt x="284" y="158"/>
                  </a:lnTo>
                  <a:lnTo>
                    <a:pt x="284" y="160"/>
                  </a:lnTo>
                  <a:lnTo>
                    <a:pt x="284" y="160"/>
                  </a:lnTo>
                  <a:lnTo>
                    <a:pt x="280" y="158"/>
                  </a:lnTo>
                  <a:lnTo>
                    <a:pt x="272" y="156"/>
                  </a:lnTo>
                  <a:lnTo>
                    <a:pt x="272" y="156"/>
                  </a:lnTo>
                  <a:lnTo>
                    <a:pt x="278" y="162"/>
                  </a:lnTo>
                  <a:lnTo>
                    <a:pt x="284" y="168"/>
                  </a:lnTo>
                  <a:lnTo>
                    <a:pt x="282" y="170"/>
                  </a:lnTo>
                  <a:lnTo>
                    <a:pt x="274" y="162"/>
                  </a:lnTo>
                  <a:lnTo>
                    <a:pt x="274" y="162"/>
                  </a:lnTo>
                  <a:lnTo>
                    <a:pt x="264" y="162"/>
                  </a:lnTo>
                  <a:lnTo>
                    <a:pt x="264" y="162"/>
                  </a:lnTo>
                  <a:lnTo>
                    <a:pt x="272" y="168"/>
                  </a:lnTo>
                  <a:lnTo>
                    <a:pt x="282" y="176"/>
                  </a:lnTo>
                  <a:lnTo>
                    <a:pt x="280" y="178"/>
                  </a:lnTo>
                  <a:lnTo>
                    <a:pt x="280" y="178"/>
                  </a:lnTo>
                  <a:lnTo>
                    <a:pt x="278" y="174"/>
                  </a:lnTo>
                  <a:lnTo>
                    <a:pt x="278" y="174"/>
                  </a:lnTo>
                  <a:lnTo>
                    <a:pt x="274" y="172"/>
                  </a:lnTo>
                  <a:lnTo>
                    <a:pt x="270" y="170"/>
                  </a:lnTo>
                  <a:lnTo>
                    <a:pt x="258" y="166"/>
                  </a:lnTo>
                  <a:lnTo>
                    <a:pt x="258" y="162"/>
                  </a:lnTo>
                  <a:lnTo>
                    <a:pt x="258" y="162"/>
                  </a:lnTo>
                  <a:lnTo>
                    <a:pt x="246" y="160"/>
                  </a:lnTo>
                  <a:lnTo>
                    <a:pt x="240" y="160"/>
                  </a:lnTo>
                  <a:lnTo>
                    <a:pt x="240" y="160"/>
                  </a:lnTo>
                  <a:lnTo>
                    <a:pt x="252" y="164"/>
                  </a:lnTo>
                  <a:lnTo>
                    <a:pt x="262" y="170"/>
                  </a:lnTo>
                  <a:lnTo>
                    <a:pt x="274" y="180"/>
                  </a:lnTo>
                  <a:lnTo>
                    <a:pt x="274" y="180"/>
                  </a:lnTo>
                  <a:lnTo>
                    <a:pt x="280" y="184"/>
                  </a:lnTo>
                  <a:lnTo>
                    <a:pt x="280" y="186"/>
                  </a:lnTo>
                  <a:lnTo>
                    <a:pt x="280" y="186"/>
                  </a:lnTo>
                  <a:lnTo>
                    <a:pt x="262" y="174"/>
                  </a:lnTo>
                  <a:lnTo>
                    <a:pt x="262" y="174"/>
                  </a:lnTo>
                  <a:lnTo>
                    <a:pt x="248" y="166"/>
                  </a:lnTo>
                  <a:lnTo>
                    <a:pt x="240" y="164"/>
                  </a:lnTo>
                  <a:lnTo>
                    <a:pt x="240" y="164"/>
                  </a:lnTo>
                  <a:lnTo>
                    <a:pt x="232" y="162"/>
                  </a:lnTo>
                  <a:lnTo>
                    <a:pt x="232" y="160"/>
                  </a:lnTo>
                  <a:lnTo>
                    <a:pt x="232" y="158"/>
                  </a:lnTo>
                  <a:lnTo>
                    <a:pt x="232" y="158"/>
                  </a:lnTo>
                  <a:lnTo>
                    <a:pt x="200" y="154"/>
                  </a:lnTo>
                  <a:lnTo>
                    <a:pt x="200" y="154"/>
                  </a:lnTo>
                  <a:lnTo>
                    <a:pt x="224" y="162"/>
                  </a:lnTo>
                  <a:lnTo>
                    <a:pt x="244" y="170"/>
                  </a:lnTo>
                  <a:lnTo>
                    <a:pt x="262" y="180"/>
                  </a:lnTo>
                  <a:lnTo>
                    <a:pt x="274" y="192"/>
                  </a:lnTo>
                  <a:lnTo>
                    <a:pt x="274" y="192"/>
                  </a:lnTo>
                  <a:lnTo>
                    <a:pt x="278" y="196"/>
                  </a:lnTo>
                  <a:lnTo>
                    <a:pt x="278" y="198"/>
                  </a:lnTo>
                  <a:lnTo>
                    <a:pt x="278" y="198"/>
                  </a:lnTo>
                  <a:lnTo>
                    <a:pt x="270" y="190"/>
                  </a:lnTo>
                  <a:lnTo>
                    <a:pt x="262" y="184"/>
                  </a:lnTo>
                  <a:lnTo>
                    <a:pt x="246" y="174"/>
                  </a:lnTo>
                  <a:lnTo>
                    <a:pt x="228" y="166"/>
                  </a:lnTo>
                  <a:lnTo>
                    <a:pt x="214" y="160"/>
                  </a:lnTo>
                  <a:lnTo>
                    <a:pt x="214" y="160"/>
                  </a:lnTo>
                  <a:lnTo>
                    <a:pt x="202" y="160"/>
                  </a:lnTo>
                  <a:lnTo>
                    <a:pt x="192" y="156"/>
                  </a:lnTo>
                  <a:lnTo>
                    <a:pt x="192" y="154"/>
                  </a:lnTo>
                  <a:lnTo>
                    <a:pt x="192" y="154"/>
                  </a:lnTo>
                  <a:lnTo>
                    <a:pt x="184" y="152"/>
                  </a:lnTo>
                  <a:lnTo>
                    <a:pt x="174" y="152"/>
                  </a:lnTo>
                  <a:lnTo>
                    <a:pt x="152" y="154"/>
                  </a:lnTo>
                  <a:lnTo>
                    <a:pt x="152" y="154"/>
                  </a:lnTo>
                  <a:lnTo>
                    <a:pt x="184" y="160"/>
                  </a:lnTo>
                  <a:lnTo>
                    <a:pt x="208" y="168"/>
                  </a:lnTo>
                  <a:lnTo>
                    <a:pt x="228" y="174"/>
                  </a:lnTo>
                  <a:lnTo>
                    <a:pt x="242" y="180"/>
                  </a:lnTo>
                  <a:lnTo>
                    <a:pt x="254" y="188"/>
                  </a:lnTo>
                  <a:lnTo>
                    <a:pt x="262" y="194"/>
                  </a:lnTo>
                  <a:lnTo>
                    <a:pt x="268" y="202"/>
                  </a:lnTo>
                  <a:lnTo>
                    <a:pt x="274" y="210"/>
                  </a:lnTo>
                  <a:lnTo>
                    <a:pt x="274" y="212"/>
                  </a:lnTo>
                  <a:lnTo>
                    <a:pt x="274" y="212"/>
                  </a:lnTo>
                  <a:lnTo>
                    <a:pt x="270" y="212"/>
                  </a:lnTo>
                  <a:lnTo>
                    <a:pt x="270" y="212"/>
                  </a:lnTo>
                  <a:lnTo>
                    <a:pt x="268" y="206"/>
                  </a:lnTo>
                  <a:lnTo>
                    <a:pt x="264" y="200"/>
                  </a:lnTo>
                  <a:lnTo>
                    <a:pt x="252" y="190"/>
                  </a:lnTo>
                  <a:lnTo>
                    <a:pt x="238" y="182"/>
                  </a:lnTo>
                  <a:lnTo>
                    <a:pt x="222" y="174"/>
                  </a:lnTo>
                  <a:lnTo>
                    <a:pt x="192" y="166"/>
                  </a:lnTo>
                  <a:lnTo>
                    <a:pt x="172" y="160"/>
                  </a:lnTo>
                  <a:lnTo>
                    <a:pt x="172" y="160"/>
                  </a:lnTo>
                  <a:lnTo>
                    <a:pt x="154" y="156"/>
                  </a:lnTo>
                  <a:lnTo>
                    <a:pt x="148" y="158"/>
                  </a:lnTo>
                  <a:lnTo>
                    <a:pt x="160" y="168"/>
                  </a:lnTo>
                  <a:lnTo>
                    <a:pt x="158" y="168"/>
                  </a:lnTo>
                  <a:lnTo>
                    <a:pt x="142" y="156"/>
                  </a:lnTo>
                  <a:lnTo>
                    <a:pt x="126" y="154"/>
                  </a:lnTo>
                  <a:lnTo>
                    <a:pt x="124" y="156"/>
                  </a:lnTo>
                  <a:lnTo>
                    <a:pt x="138" y="162"/>
                  </a:lnTo>
                  <a:lnTo>
                    <a:pt x="138" y="160"/>
                  </a:lnTo>
                  <a:lnTo>
                    <a:pt x="270" y="216"/>
                  </a:lnTo>
                  <a:lnTo>
                    <a:pt x="272" y="216"/>
                  </a:lnTo>
                  <a:lnTo>
                    <a:pt x="270" y="218"/>
                  </a:lnTo>
                  <a:lnTo>
                    <a:pt x="264" y="214"/>
                  </a:lnTo>
                  <a:lnTo>
                    <a:pt x="266" y="218"/>
                  </a:lnTo>
                  <a:lnTo>
                    <a:pt x="266" y="218"/>
                  </a:lnTo>
                  <a:lnTo>
                    <a:pt x="272" y="218"/>
                  </a:lnTo>
                  <a:lnTo>
                    <a:pt x="274" y="220"/>
                  </a:lnTo>
                  <a:lnTo>
                    <a:pt x="274" y="220"/>
                  </a:lnTo>
                  <a:lnTo>
                    <a:pt x="266" y="218"/>
                  </a:lnTo>
                  <a:lnTo>
                    <a:pt x="270" y="226"/>
                  </a:lnTo>
                  <a:lnTo>
                    <a:pt x="270" y="226"/>
                  </a:lnTo>
                  <a:lnTo>
                    <a:pt x="278" y="230"/>
                  </a:lnTo>
                  <a:lnTo>
                    <a:pt x="284" y="234"/>
                  </a:lnTo>
                  <a:lnTo>
                    <a:pt x="290" y="238"/>
                  </a:lnTo>
                  <a:lnTo>
                    <a:pt x="282" y="236"/>
                  </a:lnTo>
                  <a:lnTo>
                    <a:pt x="276" y="232"/>
                  </a:lnTo>
                  <a:lnTo>
                    <a:pt x="282" y="240"/>
                  </a:lnTo>
                  <a:lnTo>
                    <a:pt x="282" y="240"/>
                  </a:lnTo>
                  <a:lnTo>
                    <a:pt x="288" y="244"/>
                  </a:lnTo>
                  <a:lnTo>
                    <a:pt x="296" y="248"/>
                  </a:lnTo>
                  <a:lnTo>
                    <a:pt x="304" y="254"/>
                  </a:lnTo>
                  <a:lnTo>
                    <a:pt x="302" y="250"/>
                  </a:lnTo>
                  <a:lnTo>
                    <a:pt x="292" y="242"/>
                  </a:lnTo>
                  <a:lnTo>
                    <a:pt x="292" y="242"/>
                  </a:lnTo>
                  <a:lnTo>
                    <a:pt x="298" y="244"/>
                  </a:lnTo>
                  <a:lnTo>
                    <a:pt x="298" y="242"/>
                  </a:lnTo>
                  <a:lnTo>
                    <a:pt x="298" y="242"/>
                  </a:lnTo>
                  <a:lnTo>
                    <a:pt x="294" y="236"/>
                  </a:lnTo>
                  <a:lnTo>
                    <a:pt x="286" y="232"/>
                  </a:lnTo>
                  <a:lnTo>
                    <a:pt x="278" y="226"/>
                  </a:lnTo>
                  <a:lnTo>
                    <a:pt x="278" y="224"/>
                  </a:lnTo>
                  <a:lnTo>
                    <a:pt x="278" y="224"/>
                  </a:lnTo>
                  <a:lnTo>
                    <a:pt x="282" y="226"/>
                  </a:lnTo>
                  <a:lnTo>
                    <a:pt x="290" y="230"/>
                  </a:lnTo>
                  <a:lnTo>
                    <a:pt x="298" y="238"/>
                  </a:lnTo>
                  <a:lnTo>
                    <a:pt x="298" y="232"/>
                  </a:lnTo>
                  <a:lnTo>
                    <a:pt x="298" y="232"/>
                  </a:lnTo>
                  <a:lnTo>
                    <a:pt x="286" y="224"/>
                  </a:lnTo>
                  <a:lnTo>
                    <a:pt x="286" y="224"/>
                  </a:lnTo>
                  <a:lnTo>
                    <a:pt x="280" y="220"/>
                  </a:lnTo>
                  <a:lnTo>
                    <a:pt x="278" y="220"/>
                  </a:lnTo>
                  <a:lnTo>
                    <a:pt x="278" y="218"/>
                  </a:lnTo>
                  <a:lnTo>
                    <a:pt x="278" y="218"/>
                  </a:lnTo>
                  <a:lnTo>
                    <a:pt x="292" y="224"/>
                  </a:lnTo>
                  <a:lnTo>
                    <a:pt x="298" y="228"/>
                  </a:lnTo>
                  <a:lnTo>
                    <a:pt x="296" y="222"/>
                  </a:lnTo>
                  <a:lnTo>
                    <a:pt x="296" y="222"/>
                  </a:lnTo>
                  <a:lnTo>
                    <a:pt x="288" y="216"/>
                  </a:lnTo>
                  <a:lnTo>
                    <a:pt x="278" y="212"/>
                  </a:lnTo>
                  <a:lnTo>
                    <a:pt x="278" y="212"/>
                  </a:lnTo>
                  <a:lnTo>
                    <a:pt x="276" y="212"/>
                  </a:lnTo>
                  <a:lnTo>
                    <a:pt x="274" y="212"/>
                  </a:lnTo>
                  <a:lnTo>
                    <a:pt x="276" y="206"/>
                  </a:lnTo>
                  <a:lnTo>
                    <a:pt x="276" y="206"/>
                  </a:lnTo>
                  <a:lnTo>
                    <a:pt x="288" y="212"/>
                  </a:lnTo>
                  <a:lnTo>
                    <a:pt x="296" y="218"/>
                  </a:lnTo>
                  <a:lnTo>
                    <a:pt x="296" y="218"/>
                  </a:lnTo>
                  <a:lnTo>
                    <a:pt x="294" y="214"/>
                  </a:lnTo>
                  <a:lnTo>
                    <a:pt x="294" y="214"/>
                  </a:lnTo>
                  <a:lnTo>
                    <a:pt x="280" y="204"/>
                  </a:lnTo>
                  <a:lnTo>
                    <a:pt x="280" y="204"/>
                  </a:lnTo>
                  <a:lnTo>
                    <a:pt x="278" y="200"/>
                  </a:lnTo>
                  <a:lnTo>
                    <a:pt x="278" y="200"/>
                  </a:lnTo>
                  <a:lnTo>
                    <a:pt x="278" y="200"/>
                  </a:lnTo>
                  <a:lnTo>
                    <a:pt x="288" y="204"/>
                  </a:lnTo>
                  <a:lnTo>
                    <a:pt x="294" y="208"/>
                  </a:lnTo>
                  <a:lnTo>
                    <a:pt x="292" y="204"/>
                  </a:lnTo>
                  <a:lnTo>
                    <a:pt x="292" y="204"/>
                  </a:lnTo>
                  <a:lnTo>
                    <a:pt x="288" y="202"/>
                  </a:lnTo>
                  <a:lnTo>
                    <a:pt x="282" y="198"/>
                  </a:lnTo>
                  <a:lnTo>
                    <a:pt x="282" y="198"/>
                  </a:lnTo>
                  <a:lnTo>
                    <a:pt x="280" y="196"/>
                  </a:lnTo>
                  <a:lnTo>
                    <a:pt x="280" y="194"/>
                  </a:lnTo>
                  <a:lnTo>
                    <a:pt x="280" y="192"/>
                  </a:lnTo>
                  <a:lnTo>
                    <a:pt x="280" y="192"/>
                  </a:lnTo>
                  <a:lnTo>
                    <a:pt x="286" y="196"/>
                  </a:lnTo>
                  <a:lnTo>
                    <a:pt x="292" y="200"/>
                  </a:lnTo>
                  <a:lnTo>
                    <a:pt x="290" y="192"/>
                  </a:lnTo>
                  <a:lnTo>
                    <a:pt x="290" y="192"/>
                  </a:lnTo>
                  <a:lnTo>
                    <a:pt x="286" y="190"/>
                  </a:lnTo>
                  <a:lnTo>
                    <a:pt x="282" y="188"/>
                  </a:lnTo>
                  <a:lnTo>
                    <a:pt x="282" y="188"/>
                  </a:lnTo>
                  <a:lnTo>
                    <a:pt x="280" y="186"/>
                  </a:lnTo>
                  <a:lnTo>
                    <a:pt x="280" y="184"/>
                  </a:lnTo>
                  <a:lnTo>
                    <a:pt x="280" y="184"/>
                  </a:lnTo>
                  <a:lnTo>
                    <a:pt x="288" y="190"/>
                  </a:lnTo>
                  <a:lnTo>
                    <a:pt x="286" y="182"/>
                  </a:lnTo>
                  <a:lnTo>
                    <a:pt x="286" y="182"/>
                  </a:lnTo>
                  <a:lnTo>
                    <a:pt x="284" y="180"/>
                  </a:lnTo>
                  <a:lnTo>
                    <a:pt x="282" y="178"/>
                  </a:lnTo>
                  <a:lnTo>
                    <a:pt x="282" y="176"/>
                  </a:lnTo>
                  <a:lnTo>
                    <a:pt x="282" y="176"/>
                  </a:lnTo>
                  <a:lnTo>
                    <a:pt x="286" y="180"/>
                  </a:lnTo>
                  <a:lnTo>
                    <a:pt x="284" y="170"/>
                  </a:lnTo>
                  <a:lnTo>
                    <a:pt x="284" y="168"/>
                  </a:lnTo>
                  <a:lnTo>
                    <a:pt x="284" y="168"/>
                  </a:lnTo>
                  <a:lnTo>
                    <a:pt x="286" y="174"/>
                  </a:lnTo>
                  <a:lnTo>
                    <a:pt x="288" y="178"/>
                  </a:lnTo>
                  <a:lnTo>
                    <a:pt x="294" y="194"/>
                  </a:lnTo>
                  <a:lnTo>
                    <a:pt x="294" y="194"/>
                  </a:lnTo>
                  <a:lnTo>
                    <a:pt x="300" y="196"/>
                  </a:lnTo>
                  <a:lnTo>
                    <a:pt x="310" y="198"/>
                  </a:lnTo>
                  <a:lnTo>
                    <a:pt x="310" y="198"/>
                  </a:lnTo>
                  <a:lnTo>
                    <a:pt x="330" y="202"/>
                  </a:lnTo>
                  <a:lnTo>
                    <a:pt x="354" y="208"/>
                  </a:lnTo>
                  <a:lnTo>
                    <a:pt x="354" y="208"/>
                  </a:lnTo>
                  <a:lnTo>
                    <a:pt x="364" y="214"/>
                  </a:lnTo>
                  <a:lnTo>
                    <a:pt x="364" y="210"/>
                  </a:lnTo>
                  <a:lnTo>
                    <a:pt x="364" y="210"/>
                  </a:lnTo>
                  <a:close/>
                  <a:moveTo>
                    <a:pt x="212" y="58"/>
                  </a:moveTo>
                  <a:lnTo>
                    <a:pt x="212" y="58"/>
                  </a:lnTo>
                  <a:lnTo>
                    <a:pt x="208" y="56"/>
                  </a:lnTo>
                  <a:lnTo>
                    <a:pt x="208" y="56"/>
                  </a:lnTo>
                  <a:lnTo>
                    <a:pt x="220" y="58"/>
                  </a:lnTo>
                  <a:lnTo>
                    <a:pt x="220" y="58"/>
                  </a:lnTo>
                  <a:lnTo>
                    <a:pt x="246" y="58"/>
                  </a:lnTo>
                  <a:lnTo>
                    <a:pt x="244" y="62"/>
                  </a:lnTo>
                  <a:lnTo>
                    <a:pt x="244" y="62"/>
                  </a:lnTo>
                  <a:lnTo>
                    <a:pt x="218" y="62"/>
                  </a:lnTo>
                  <a:lnTo>
                    <a:pt x="218" y="62"/>
                  </a:lnTo>
                  <a:lnTo>
                    <a:pt x="212" y="58"/>
                  </a:lnTo>
                  <a:lnTo>
                    <a:pt x="212" y="58"/>
                  </a:lnTo>
                  <a:close/>
                  <a:moveTo>
                    <a:pt x="242" y="70"/>
                  </a:moveTo>
                  <a:lnTo>
                    <a:pt x="242" y="70"/>
                  </a:lnTo>
                  <a:lnTo>
                    <a:pt x="228" y="68"/>
                  </a:lnTo>
                  <a:lnTo>
                    <a:pt x="228" y="68"/>
                  </a:lnTo>
                  <a:lnTo>
                    <a:pt x="222" y="64"/>
                  </a:lnTo>
                  <a:lnTo>
                    <a:pt x="222" y="64"/>
                  </a:lnTo>
                  <a:lnTo>
                    <a:pt x="244" y="66"/>
                  </a:lnTo>
                  <a:lnTo>
                    <a:pt x="242" y="70"/>
                  </a:lnTo>
                  <a:lnTo>
                    <a:pt x="242" y="70"/>
                  </a:lnTo>
                  <a:close/>
                  <a:moveTo>
                    <a:pt x="234" y="116"/>
                  </a:moveTo>
                  <a:lnTo>
                    <a:pt x="234" y="116"/>
                  </a:lnTo>
                  <a:lnTo>
                    <a:pt x="252" y="126"/>
                  </a:lnTo>
                  <a:lnTo>
                    <a:pt x="248" y="126"/>
                  </a:lnTo>
                  <a:lnTo>
                    <a:pt x="234" y="118"/>
                  </a:lnTo>
                  <a:lnTo>
                    <a:pt x="234" y="116"/>
                  </a:lnTo>
                  <a:lnTo>
                    <a:pt x="234" y="116"/>
                  </a:lnTo>
                  <a:close/>
                  <a:moveTo>
                    <a:pt x="196" y="102"/>
                  </a:moveTo>
                  <a:lnTo>
                    <a:pt x="196" y="102"/>
                  </a:lnTo>
                  <a:lnTo>
                    <a:pt x="200" y="102"/>
                  </a:lnTo>
                  <a:lnTo>
                    <a:pt x="206" y="108"/>
                  </a:lnTo>
                  <a:lnTo>
                    <a:pt x="206" y="108"/>
                  </a:lnTo>
                  <a:lnTo>
                    <a:pt x="196" y="102"/>
                  </a:lnTo>
                  <a:lnTo>
                    <a:pt x="196" y="102"/>
                  </a:lnTo>
                  <a:close/>
                  <a:moveTo>
                    <a:pt x="228" y="120"/>
                  </a:moveTo>
                  <a:lnTo>
                    <a:pt x="228" y="120"/>
                  </a:lnTo>
                  <a:lnTo>
                    <a:pt x="210" y="110"/>
                  </a:lnTo>
                  <a:lnTo>
                    <a:pt x="210" y="110"/>
                  </a:lnTo>
                  <a:lnTo>
                    <a:pt x="210" y="110"/>
                  </a:lnTo>
                  <a:lnTo>
                    <a:pt x="218" y="112"/>
                  </a:lnTo>
                  <a:lnTo>
                    <a:pt x="228" y="118"/>
                  </a:lnTo>
                  <a:lnTo>
                    <a:pt x="228" y="120"/>
                  </a:lnTo>
                  <a:lnTo>
                    <a:pt x="228" y="120"/>
                  </a:lnTo>
                  <a:close/>
                  <a:moveTo>
                    <a:pt x="228" y="116"/>
                  </a:moveTo>
                  <a:lnTo>
                    <a:pt x="210" y="108"/>
                  </a:lnTo>
                  <a:lnTo>
                    <a:pt x="210" y="106"/>
                  </a:lnTo>
                  <a:lnTo>
                    <a:pt x="228" y="114"/>
                  </a:lnTo>
                  <a:lnTo>
                    <a:pt x="228" y="116"/>
                  </a:lnTo>
                  <a:lnTo>
                    <a:pt x="228" y="116"/>
                  </a:lnTo>
                  <a:close/>
                  <a:moveTo>
                    <a:pt x="256" y="134"/>
                  </a:moveTo>
                  <a:lnTo>
                    <a:pt x="232" y="122"/>
                  </a:lnTo>
                  <a:lnTo>
                    <a:pt x="234" y="120"/>
                  </a:lnTo>
                  <a:lnTo>
                    <a:pt x="234" y="120"/>
                  </a:lnTo>
                  <a:lnTo>
                    <a:pt x="242" y="124"/>
                  </a:lnTo>
                  <a:lnTo>
                    <a:pt x="258" y="132"/>
                  </a:lnTo>
                  <a:lnTo>
                    <a:pt x="256" y="134"/>
                  </a:lnTo>
                  <a:lnTo>
                    <a:pt x="256" y="134"/>
                  </a:lnTo>
                  <a:close/>
                  <a:moveTo>
                    <a:pt x="174" y="170"/>
                  </a:moveTo>
                  <a:lnTo>
                    <a:pt x="168" y="164"/>
                  </a:lnTo>
                  <a:lnTo>
                    <a:pt x="168" y="164"/>
                  </a:lnTo>
                  <a:lnTo>
                    <a:pt x="170" y="164"/>
                  </a:lnTo>
                  <a:lnTo>
                    <a:pt x="174" y="166"/>
                  </a:lnTo>
                  <a:lnTo>
                    <a:pt x="176" y="170"/>
                  </a:lnTo>
                  <a:lnTo>
                    <a:pt x="174" y="170"/>
                  </a:lnTo>
                  <a:lnTo>
                    <a:pt x="174" y="170"/>
                  </a:lnTo>
                  <a:close/>
                  <a:moveTo>
                    <a:pt x="178" y="166"/>
                  </a:moveTo>
                  <a:lnTo>
                    <a:pt x="178" y="166"/>
                  </a:lnTo>
                  <a:lnTo>
                    <a:pt x="182" y="166"/>
                  </a:lnTo>
                  <a:lnTo>
                    <a:pt x="184" y="168"/>
                  </a:lnTo>
                  <a:lnTo>
                    <a:pt x="188" y="174"/>
                  </a:lnTo>
                  <a:lnTo>
                    <a:pt x="188" y="174"/>
                  </a:lnTo>
                  <a:lnTo>
                    <a:pt x="178" y="166"/>
                  </a:lnTo>
                  <a:lnTo>
                    <a:pt x="178" y="166"/>
                  </a:lnTo>
                  <a:close/>
                  <a:moveTo>
                    <a:pt x="208" y="182"/>
                  </a:moveTo>
                  <a:lnTo>
                    <a:pt x="194" y="178"/>
                  </a:lnTo>
                  <a:lnTo>
                    <a:pt x="194" y="176"/>
                  </a:lnTo>
                  <a:lnTo>
                    <a:pt x="194" y="176"/>
                  </a:lnTo>
                  <a:lnTo>
                    <a:pt x="204" y="178"/>
                  </a:lnTo>
                  <a:lnTo>
                    <a:pt x="210" y="180"/>
                  </a:lnTo>
                  <a:lnTo>
                    <a:pt x="208" y="182"/>
                  </a:lnTo>
                  <a:lnTo>
                    <a:pt x="208" y="182"/>
                  </a:lnTo>
                  <a:close/>
                  <a:moveTo>
                    <a:pt x="214" y="178"/>
                  </a:moveTo>
                  <a:lnTo>
                    <a:pt x="194" y="174"/>
                  </a:lnTo>
                  <a:lnTo>
                    <a:pt x="194" y="172"/>
                  </a:lnTo>
                  <a:lnTo>
                    <a:pt x="194" y="172"/>
                  </a:lnTo>
                  <a:lnTo>
                    <a:pt x="202" y="172"/>
                  </a:lnTo>
                  <a:lnTo>
                    <a:pt x="208" y="174"/>
                  </a:lnTo>
                  <a:lnTo>
                    <a:pt x="216" y="176"/>
                  </a:lnTo>
                  <a:lnTo>
                    <a:pt x="214" y="178"/>
                  </a:lnTo>
                  <a:lnTo>
                    <a:pt x="214" y="178"/>
                  </a:lnTo>
                  <a:close/>
                  <a:moveTo>
                    <a:pt x="250" y="200"/>
                  </a:moveTo>
                  <a:lnTo>
                    <a:pt x="250" y="200"/>
                  </a:lnTo>
                  <a:lnTo>
                    <a:pt x="232" y="192"/>
                  </a:lnTo>
                  <a:lnTo>
                    <a:pt x="218" y="186"/>
                  </a:lnTo>
                  <a:lnTo>
                    <a:pt x="218" y="184"/>
                  </a:lnTo>
                  <a:lnTo>
                    <a:pt x="218" y="184"/>
                  </a:lnTo>
                  <a:lnTo>
                    <a:pt x="250" y="198"/>
                  </a:lnTo>
                  <a:lnTo>
                    <a:pt x="250" y="200"/>
                  </a:lnTo>
                  <a:lnTo>
                    <a:pt x="250" y="200"/>
                  </a:lnTo>
                  <a:close/>
                  <a:moveTo>
                    <a:pt x="252" y="198"/>
                  </a:moveTo>
                  <a:lnTo>
                    <a:pt x="252" y="198"/>
                  </a:lnTo>
                  <a:lnTo>
                    <a:pt x="244" y="192"/>
                  </a:lnTo>
                  <a:lnTo>
                    <a:pt x="232" y="186"/>
                  </a:lnTo>
                  <a:lnTo>
                    <a:pt x="220" y="180"/>
                  </a:lnTo>
                  <a:lnTo>
                    <a:pt x="220" y="178"/>
                  </a:lnTo>
                  <a:lnTo>
                    <a:pt x="220" y="178"/>
                  </a:lnTo>
                  <a:lnTo>
                    <a:pt x="234" y="184"/>
                  </a:lnTo>
                  <a:lnTo>
                    <a:pt x="246" y="190"/>
                  </a:lnTo>
                  <a:lnTo>
                    <a:pt x="256" y="198"/>
                  </a:lnTo>
                  <a:lnTo>
                    <a:pt x="252" y="198"/>
                  </a:lnTo>
                  <a:lnTo>
                    <a:pt x="252" y="198"/>
                  </a:lnTo>
                  <a:close/>
                </a:path>
              </a:pathLst>
            </a:custGeom>
            <a:solidFill>
              <a:srgbClr val="0049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06" name="Freeform 285"/>
            <p:cNvSpPr>
              <a:spLocks/>
            </p:cNvSpPr>
            <p:nvPr/>
          </p:nvSpPr>
          <p:spPr bwMode="auto">
            <a:xfrm>
              <a:off x="8342313" y="958850"/>
              <a:ext cx="107950" cy="44450"/>
            </a:xfrm>
            <a:custGeom>
              <a:avLst/>
              <a:gdLst>
                <a:gd name="T0" fmla="*/ 68 w 68"/>
                <a:gd name="T1" fmla="*/ 24 h 28"/>
                <a:gd name="T2" fmla="*/ 68 w 68"/>
                <a:gd name="T3" fmla="*/ 24 h 28"/>
                <a:gd name="T4" fmla="*/ 56 w 68"/>
                <a:gd name="T5" fmla="*/ 18 h 28"/>
                <a:gd name="T6" fmla="*/ 42 w 68"/>
                <a:gd name="T7" fmla="*/ 12 h 28"/>
                <a:gd name="T8" fmla="*/ 42 w 68"/>
                <a:gd name="T9" fmla="*/ 12 h 28"/>
                <a:gd name="T10" fmla="*/ 22 w 68"/>
                <a:gd name="T11" fmla="*/ 10 h 28"/>
                <a:gd name="T12" fmla="*/ 10 w 68"/>
                <a:gd name="T13" fmla="*/ 6 h 28"/>
                <a:gd name="T14" fmla="*/ 10 w 68"/>
                <a:gd name="T15" fmla="*/ 6 h 28"/>
                <a:gd name="T16" fmla="*/ 4 w 68"/>
                <a:gd name="T17" fmla="*/ 2 h 28"/>
                <a:gd name="T18" fmla="*/ 0 w 68"/>
                <a:gd name="T19" fmla="*/ 0 h 28"/>
                <a:gd name="T20" fmla="*/ 2 w 68"/>
                <a:gd name="T21" fmla="*/ 6 h 28"/>
                <a:gd name="T22" fmla="*/ 2 w 68"/>
                <a:gd name="T23" fmla="*/ 6 h 28"/>
                <a:gd name="T24" fmla="*/ 8 w 68"/>
                <a:gd name="T25" fmla="*/ 8 h 28"/>
                <a:gd name="T26" fmla="*/ 14 w 68"/>
                <a:gd name="T27" fmla="*/ 10 h 28"/>
                <a:gd name="T28" fmla="*/ 14 w 68"/>
                <a:gd name="T29" fmla="*/ 10 h 28"/>
                <a:gd name="T30" fmla="*/ 28 w 68"/>
                <a:gd name="T31" fmla="*/ 14 h 28"/>
                <a:gd name="T32" fmla="*/ 52 w 68"/>
                <a:gd name="T33" fmla="*/ 20 h 28"/>
                <a:gd name="T34" fmla="*/ 52 w 68"/>
                <a:gd name="T35" fmla="*/ 20 h 28"/>
                <a:gd name="T36" fmla="*/ 68 w 68"/>
                <a:gd name="T37" fmla="*/ 28 h 28"/>
                <a:gd name="T38" fmla="*/ 68 w 68"/>
                <a:gd name="T39" fmla="*/ 24 h 28"/>
                <a:gd name="T40" fmla="*/ 68 w 68"/>
                <a:gd name="T41" fmla="*/ 24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8" h="28">
                  <a:moveTo>
                    <a:pt x="68" y="24"/>
                  </a:moveTo>
                  <a:lnTo>
                    <a:pt x="68" y="24"/>
                  </a:lnTo>
                  <a:lnTo>
                    <a:pt x="56" y="18"/>
                  </a:lnTo>
                  <a:lnTo>
                    <a:pt x="42" y="12"/>
                  </a:lnTo>
                  <a:lnTo>
                    <a:pt x="42" y="12"/>
                  </a:lnTo>
                  <a:lnTo>
                    <a:pt x="22" y="10"/>
                  </a:lnTo>
                  <a:lnTo>
                    <a:pt x="10" y="6"/>
                  </a:lnTo>
                  <a:lnTo>
                    <a:pt x="10" y="6"/>
                  </a:lnTo>
                  <a:lnTo>
                    <a:pt x="4" y="2"/>
                  </a:lnTo>
                  <a:lnTo>
                    <a:pt x="0" y="0"/>
                  </a:lnTo>
                  <a:lnTo>
                    <a:pt x="2" y="6"/>
                  </a:lnTo>
                  <a:lnTo>
                    <a:pt x="2" y="6"/>
                  </a:lnTo>
                  <a:lnTo>
                    <a:pt x="8" y="8"/>
                  </a:lnTo>
                  <a:lnTo>
                    <a:pt x="14" y="10"/>
                  </a:lnTo>
                  <a:lnTo>
                    <a:pt x="14" y="10"/>
                  </a:lnTo>
                  <a:lnTo>
                    <a:pt x="28" y="14"/>
                  </a:lnTo>
                  <a:lnTo>
                    <a:pt x="52" y="20"/>
                  </a:lnTo>
                  <a:lnTo>
                    <a:pt x="52" y="20"/>
                  </a:lnTo>
                  <a:lnTo>
                    <a:pt x="68" y="28"/>
                  </a:lnTo>
                  <a:lnTo>
                    <a:pt x="68" y="24"/>
                  </a:lnTo>
                  <a:lnTo>
                    <a:pt x="68" y="24"/>
                  </a:lnTo>
                  <a:close/>
                </a:path>
              </a:pathLst>
            </a:custGeom>
            <a:solidFill>
              <a:srgbClr val="0049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07" name="Freeform 286"/>
            <p:cNvSpPr>
              <a:spLocks/>
            </p:cNvSpPr>
            <p:nvPr/>
          </p:nvSpPr>
          <p:spPr bwMode="auto">
            <a:xfrm>
              <a:off x="8348663" y="971550"/>
              <a:ext cx="101600" cy="44450"/>
            </a:xfrm>
            <a:custGeom>
              <a:avLst/>
              <a:gdLst>
                <a:gd name="T0" fmla="*/ 64 w 64"/>
                <a:gd name="T1" fmla="*/ 22 h 28"/>
                <a:gd name="T2" fmla="*/ 64 w 64"/>
                <a:gd name="T3" fmla="*/ 22 h 28"/>
                <a:gd name="T4" fmla="*/ 50 w 64"/>
                <a:gd name="T5" fmla="*/ 16 h 28"/>
                <a:gd name="T6" fmla="*/ 50 w 64"/>
                <a:gd name="T7" fmla="*/ 16 h 28"/>
                <a:gd name="T8" fmla="*/ 14 w 64"/>
                <a:gd name="T9" fmla="*/ 8 h 28"/>
                <a:gd name="T10" fmla="*/ 14 w 64"/>
                <a:gd name="T11" fmla="*/ 8 h 28"/>
                <a:gd name="T12" fmla="*/ 4 w 64"/>
                <a:gd name="T13" fmla="*/ 2 h 28"/>
                <a:gd name="T14" fmla="*/ 0 w 64"/>
                <a:gd name="T15" fmla="*/ 0 h 28"/>
                <a:gd name="T16" fmla="*/ 2 w 64"/>
                <a:gd name="T17" fmla="*/ 6 h 28"/>
                <a:gd name="T18" fmla="*/ 2 w 64"/>
                <a:gd name="T19" fmla="*/ 6 h 28"/>
                <a:gd name="T20" fmla="*/ 12 w 64"/>
                <a:gd name="T21" fmla="*/ 10 h 28"/>
                <a:gd name="T22" fmla="*/ 22 w 64"/>
                <a:gd name="T23" fmla="*/ 14 h 28"/>
                <a:gd name="T24" fmla="*/ 22 w 64"/>
                <a:gd name="T25" fmla="*/ 14 h 28"/>
                <a:gd name="T26" fmla="*/ 52 w 64"/>
                <a:gd name="T27" fmla="*/ 22 h 28"/>
                <a:gd name="T28" fmla="*/ 52 w 64"/>
                <a:gd name="T29" fmla="*/ 22 h 28"/>
                <a:gd name="T30" fmla="*/ 64 w 64"/>
                <a:gd name="T31" fmla="*/ 28 h 28"/>
                <a:gd name="T32" fmla="*/ 64 w 64"/>
                <a:gd name="T33" fmla="*/ 22 h 28"/>
                <a:gd name="T34" fmla="*/ 64 w 64"/>
                <a:gd name="T35" fmla="*/ 22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4" h="28">
                  <a:moveTo>
                    <a:pt x="64" y="22"/>
                  </a:moveTo>
                  <a:lnTo>
                    <a:pt x="64" y="22"/>
                  </a:lnTo>
                  <a:lnTo>
                    <a:pt x="50" y="16"/>
                  </a:lnTo>
                  <a:lnTo>
                    <a:pt x="50" y="16"/>
                  </a:lnTo>
                  <a:lnTo>
                    <a:pt x="14" y="8"/>
                  </a:lnTo>
                  <a:lnTo>
                    <a:pt x="14" y="8"/>
                  </a:lnTo>
                  <a:lnTo>
                    <a:pt x="4" y="2"/>
                  </a:lnTo>
                  <a:lnTo>
                    <a:pt x="0" y="0"/>
                  </a:lnTo>
                  <a:lnTo>
                    <a:pt x="2" y="6"/>
                  </a:lnTo>
                  <a:lnTo>
                    <a:pt x="2" y="6"/>
                  </a:lnTo>
                  <a:lnTo>
                    <a:pt x="12" y="10"/>
                  </a:lnTo>
                  <a:lnTo>
                    <a:pt x="22" y="14"/>
                  </a:lnTo>
                  <a:lnTo>
                    <a:pt x="22" y="14"/>
                  </a:lnTo>
                  <a:lnTo>
                    <a:pt x="52" y="22"/>
                  </a:lnTo>
                  <a:lnTo>
                    <a:pt x="52" y="22"/>
                  </a:lnTo>
                  <a:lnTo>
                    <a:pt x="64" y="28"/>
                  </a:lnTo>
                  <a:lnTo>
                    <a:pt x="64" y="22"/>
                  </a:lnTo>
                  <a:lnTo>
                    <a:pt x="64" y="22"/>
                  </a:lnTo>
                  <a:close/>
                </a:path>
              </a:pathLst>
            </a:custGeom>
            <a:solidFill>
              <a:srgbClr val="0049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08" name="Freeform 287"/>
            <p:cNvSpPr>
              <a:spLocks/>
            </p:cNvSpPr>
            <p:nvPr/>
          </p:nvSpPr>
          <p:spPr bwMode="auto">
            <a:xfrm>
              <a:off x="8355013" y="987425"/>
              <a:ext cx="95250" cy="41275"/>
            </a:xfrm>
            <a:custGeom>
              <a:avLst/>
              <a:gdLst>
                <a:gd name="T0" fmla="*/ 60 w 60"/>
                <a:gd name="T1" fmla="*/ 22 h 26"/>
                <a:gd name="T2" fmla="*/ 60 w 60"/>
                <a:gd name="T3" fmla="*/ 22 h 26"/>
                <a:gd name="T4" fmla="*/ 60 w 60"/>
                <a:gd name="T5" fmla="*/ 22 h 26"/>
                <a:gd name="T6" fmla="*/ 60 w 60"/>
                <a:gd name="T7" fmla="*/ 22 h 26"/>
                <a:gd name="T8" fmla="*/ 40 w 60"/>
                <a:gd name="T9" fmla="*/ 14 h 26"/>
                <a:gd name="T10" fmla="*/ 24 w 60"/>
                <a:gd name="T11" fmla="*/ 10 h 26"/>
                <a:gd name="T12" fmla="*/ 24 w 60"/>
                <a:gd name="T13" fmla="*/ 10 h 26"/>
                <a:gd name="T14" fmla="*/ 16 w 60"/>
                <a:gd name="T15" fmla="*/ 8 h 26"/>
                <a:gd name="T16" fmla="*/ 10 w 60"/>
                <a:gd name="T17" fmla="*/ 4 h 26"/>
                <a:gd name="T18" fmla="*/ 0 w 60"/>
                <a:gd name="T19" fmla="*/ 0 h 26"/>
                <a:gd name="T20" fmla="*/ 2 w 60"/>
                <a:gd name="T21" fmla="*/ 6 h 26"/>
                <a:gd name="T22" fmla="*/ 2 w 60"/>
                <a:gd name="T23" fmla="*/ 6 h 26"/>
                <a:gd name="T24" fmla="*/ 44 w 60"/>
                <a:gd name="T25" fmla="*/ 18 h 26"/>
                <a:gd name="T26" fmla="*/ 44 w 60"/>
                <a:gd name="T27" fmla="*/ 18 h 26"/>
                <a:gd name="T28" fmla="*/ 52 w 60"/>
                <a:gd name="T29" fmla="*/ 22 h 26"/>
                <a:gd name="T30" fmla="*/ 60 w 60"/>
                <a:gd name="T31" fmla="*/ 26 h 26"/>
                <a:gd name="T32" fmla="*/ 60 w 60"/>
                <a:gd name="T33" fmla="*/ 22 h 26"/>
                <a:gd name="T34" fmla="*/ 60 w 60"/>
                <a:gd name="T35" fmla="*/ 22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0" h="26">
                  <a:moveTo>
                    <a:pt x="60" y="22"/>
                  </a:moveTo>
                  <a:lnTo>
                    <a:pt x="60" y="22"/>
                  </a:lnTo>
                  <a:lnTo>
                    <a:pt x="60" y="22"/>
                  </a:lnTo>
                  <a:lnTo>
                    <a:pt x="60" y="22"/>
                  </a:lnTo>
                  <a:lnTo>
                    <a:pt x="40" y="14"/>
                  </a:lnTo>
                  <a:lnTo>
                    <a:pt x="24" y="10"/>
                  </a:lnTo>
                  <a:lnTo>
                    <a:pt x="24" y="10"/>
                  </a:lnTo>
                  <a:lnTo>
                    <a:pt x="16" y="8"/>
                  </a:lnTo>
                  <a:lnTo>
                    <a:pt x="10" y="4"/>
                  </a:lnTo>
                  <a:lnTo>
                    <a:pt x="0" y="0"/>
                  </a:lnTo>
                  <a:lnTo>
                    <a:pt x="2" y="6"/>
                  </a:lnTo>
                  <a:lnTo>
                    <a:pt x="2" y="6"/>
                  </a:lnTo>
                  <a:lnTo>
                    <a:pt x="44" y="18"/>
                  </a:lnTo>
                  <a:lnTo>
                    <a:pt x="44" y="18"/>
                  </a:lnTo>
                  <a:lnTo>
                    <a:pt x="52" y="22"/>
                  </a:lnTo>
                  <a:lnTo>
                    <a:pt x="60" y="26"/>
                  </a:lnTo>
                  <a:lnTo>
                    <a:pt x="60" y="22"/>
                  </a:lnTo>
                  <a:lnTo>
                    <a:pt x="60" y="22"/>
                  </a:lnTo>
                  <a:close/>
                </a:path>
              </a:pathLst>
            </a:custGeom>
            <a:solidFill>
              <a:srgbClr val="0049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09" name="Freeform 288"/>
            <p:cNvSpPr>
              <a:spLocks/>
            </p:cNvSpPr>
            <p:nvPr/>
          </p:nvSpPr>
          <p:spPr bwMode="auto">
            <a:xfrm>
              <a:off x="8361363" y="1000125"/>
              <a:ext cx="88900" cy="41275"/>
            </a:xfrm>
            <a:custGeom>
              <a:avLst/>
              <a:gdLst>
                <a:gd name="T0" fmla="*/ 56 w 56"/>
                <a:gd name="T1" fmla="*/ 22 h 26"/>
                <a:gd name="T2" fmla="*/ 56 w 56"/>
                <a:gd name="T3" fmla="*/ 22 h 26"/>
                <a:gd name="T4" fmla="*/ 44 w 56"/>
                <a:gd name="T5" fmla="*/ 18 h 26"/>
                <a:gd name="T6" fmla="*/ 34 w 56"/>
                <a:gd name="T7" fmla="*/ 14 h 26"/>
                <a:gd name="T8" fmla="*/ 34 w 56"/>
                <a:gd name="T9" fmla="*/ 14 h 26"/>
                <a:gd name="T10" fmla="*/ 22 w 56"/>
                <a:gd name="T11" fmla="*/ 12 h 26"/>
                <a:gd name="T12" fmla="*/ 12 w 56"/>
                <a:gd name="T13" fmla="*/ 6 h 26"/>
                <a:gd name="T14" fmla="*/ 12 w 56"/>
                <a:gd name="T15" fmla="*/ 6 h 26"/>
                <a:gd name="T16" fmla="*/ 6 w 56"/>
                <a:gd name="T17" fmla="*/ 2 h 26"/>
                <a:gd name="T18" fmla="*/ 0 w 56"/>
                <a:gd name="T19" fmla="*/ 0 h 26"/>
                <a:gd name="T20" fmla="*/ 2 w 56"/>
                <a:gd name="T21" fmla="*/ 6 h 26"/>
                <a:gd name="T22" fmla="*/ 2 w 56"/>
                <a:gd name="T23" fmla="*/ 6 h 26"/>
                <a:gd name="T24" fmla="*/ 12 w 56"/>
                <a:gd name="T25" fmla="*/ 10 h 26"/>
                <a:gd name="T26" fmla="*/ 12 w 56"/>
                <a:gd name="T27" fmla="*/ 10 h 26"/>
                <a:gd name="T28" fmla="*/ 44 w 56"/>
                <a:gd name="T29" fmla="*/ 22 h 26"/>
                <a:gd name="T30" fmla="*/ 44 w 56"/>
                <a:gd name="T31" fmla="*/ 22 h 26"/>
                <a:gd name="T32" fmla="*/ 56 w 56"/>
                <a:gd name="T33" fmla="*/ 26 h 26"/>
                <a:gd name="T34" fmla="*/ 56 w 56"/>
                <a:gd name="T35" fmla="*/ 22 h 26"/>
                <a:gd name="T36" fmla="*/ 56 w 56"/>
                <a:gd name="T37" fmla="*/ 22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6" h="26">
                  <a:moveTo>
                    <a:pt x="56" y="22"/>
                  </a:moveTo>
                  <a:lnTo>
                    <a:pt x="56" y="22"/>
                  </a:lnTo>
                  <a:lnTo>
                    <a:pt x="44" y="18"/>
                  </a:lnTo>
                  <a:lnTo>
                    <a:pt x="34" y="14"/>
                  </a:lnTo>
                  <a:lnTo>
                    <a:pt x="34" y="14"/>
                  </a:lnTo>
                  <a:lnTo>
                    <a:pt x="22" y="12"/>
                  </a:lnTo>
                  <a:lnTo>
                    <a:pt x="12" y="6"/>
                  </a:lnTo>
                  <a:lnTo>
                    <a:pt x="12" y="6"/>
                  </a:lnTo>
                  <a:lnTo>
                    <a:pt x="6" y="2"/>
                  </a:lnTo>
                  <a:lnTo>
                    <a:pt x="0" y="0"/>
                  </a:lnTo>
                  <a:lnTo>
                    <a:pt x="2" y="6"/>
                  </a:lnTo>
                  <a:lnTo>
                    <a:pt x="2" y="6"/>
                  </a:lnTo>
                  <a:lnTo>
                    <a:pt x="12" y="10"/>
                  </a:lnTo>
                  <a:lnTo>
                    <a:pt x="12" y="10"/>
                  </a:lnTo>
                  <a:lnTo>
                    <a:pt x="44" y="22"/>
                  </a:lnTo>
                  <a:lnTo>
                    <a:pt x="44" y="22"/>
                  </a:lnTo>
                  <a:lnTo>
                    <a:pt x="56" y="26"/>
                  </a:lnTo>
                  <a:lnTo>
                    <a:pt x="56" y="22"/>
                  </a:lnTo>
                  <a:lnTo>
                    <a:pt x="56" y="22"/>
                  </a:lnTo>
                  <a:close/>
                </a:path>
              </a:pathLst>
            </a:custGeom>
            <a:solidFill>
              <a:srgbClr val="0049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10" name="Freeform 289"/>
            <p:cNvSpPr>
              <a:spLocks/>
            </p:cNvSpPr>
            <p:nvPr/>
          </p:nvSpPr>
          <p:spPr bwMode="auto">
            <a:xfrm>
              <a:off x="8364538" y="1016000"/>
              <a:ext cx="85725" cy="44450"/>
            </a:xfrm>
            <a:custGeom>
              <a:avLst/>
              <a:gdLst>
                <a:gd name="T0" fmla="*/ 54 w 54"/>
                <a:gd name="T1" fmla="*/ 22 h 28"/>
                <a:gd name="T2" fmla="*/ 54 w 54"/>
                <a:gd name="T3" fmla="*/ 22 h 28"/>
                <a:gd name="T4" fmla="*/ 44 w 54"/>
                <a:gd name="T5" fmla="*/ 16 h 28"/>
                <a:gd name="T6" fmla="*/ 30 w 54"/>
                <a:gd name="T7" fmla="*/ 14 h 28"/>
                <a:gd name="T8" fmla="*/ 30 w 54"/>
                <a:gd name="T9" fmla="*/ 14 h 28"/>
                <a:gd name="T10" fmla="*/ 18 w 54"/>
                <a:gd name="T11" fmla="*/ 10 h 28"/>
                <a:gd name="T12" fmla="*/ 10 w 54"/>
                <a:gd name="T13" fmla="*/ 4 h 28"/>
                <a:gd name="T14" fmla="*/ 4 w 54"/>
                <a:gd name="T15" fmla="*/ 2 h 28"/>
                <a:gd name="T16" fmla="*/ 0 w 54"/>
                <a:gd name="T17" fmla="*/ 0 h 28"/>
                <a:gd name="T18" fmla="*/ 4 w 54"/>
                <a:gd name="T19" fmla="*/ 6 h 28"/>
                <a:gd name="T20" fmla="*/ 4 w 54"/>
                <a:gd name="T21" fmla="*/ 6 h 28"/>
                <a:gd name="T22" fmla="*/ 10 w 54"/>
                <a:gd name="T23" fmla="*/ 10 h 28"/>
                <a:gd name="T24" fmla="*/ 14 w 54"/>
                <a:gd name="T25" fmla="*/ 12 h 28"/>
                <a:gd name="T26" fmla="*/ 14 w 54"/>
                <a:gd name="T27" fmla="*/ 12 h 28"/>
                <a:gd name="T28" fmla="*/ 32 w 54"/>
                <a:gd name="T29" fmla="*/ 18 h 28"/>
                <a:gd name="T30" fmla="*/ 54 w 54"/>
                <a:gd name="T31" fmla="*/ 28 h 28"/>
                <a:gd name="T32" fmla="*/ 54 w 54"/>
                <a:gd name="T33" fmla="*/ 22 h 28"/>
                <a:gd name="T34" fmla="*/ 54 w 54"/>
                <a:gd name="T35" fmla="*/ 22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4" h="28">
                  <a:moveTo>
                    <a:pt x="54" y="22"/>
                  </a:moveTo>
                  <a:lnTo>
                    <a:pt x="54" y="22"/>
                  </a:lnTo>
                  <a:lnTo>
                    <a:pt x="44" y="16"/>
                  </a:lnTo>
                  <a:lnTo>
                    <a:pt x="30" y="14"/>
                  </a:lnTo>
                  <a:lnTo>
                    <a:pt x="30" y="14"/>
                  </a:lnTo>
                  <a:lnTo>
                    <a:pt x="18" y="10"/>
                  </a:lnTo>
                  <a:lnTo>
                    <a:pt x="10" y="4"/>
                  </a:lnTo>
                  <a:lnTo>
                    <a:pt x="4" y="2"/>
                  </a:lnTo>
                  <a:lnTo>
                    <a:pt x="0" y="0"/>
                  </a:lnTo>
                  <a:lnTo>
                    <a:pt x="4" y="6"/>
                  </a:lnTo>
                  <a:lnTo>
                    <a:pt x="4" y="6"/>
                  </a:lnTo>
                  <a:lnTo>
                    <a:pt x="10" y="10"/>
                  </a:lnTo>
                  <a:lnTo>
                    <a:pt x="14" y="12"/>
                  </a:lnTo>
                  <a:lnTo>
                    <a:pt x="14" y="12"/>
                  </a:lnTo>
                  <a:lnTo>
                    <a:pt x="32" y="18"/>
                  </a:lnTo>
                  <a:lnTo>
                    <a:pt x="54" y="28"/>
                  </a:lnTo>
                  <a:lnTo>
                    <a:pt x="54" y="22"/>
                  </a:lnTo>
                  <a:lnTo>
                    <a:pt x="54" y="22"/>
                  </a:lnTo>
                  <a:close/>
                </a:path>
              </a:pathLst>
            </a:custGeom>
            <a:solidFill>
              <a:srgbClr val="0049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11" name="Freeform 290"/>
            <p:cNvSpPr>
              <a:spLocks/>
            </p:cNvSpPr>
            <p:nvPr/>
          </p:nvSpPr>
          <p:spPr bwMode="auto">
            <a:xfrm>
              <a:off x="8370888" y="1031875"/>
              <a:ext cx="79375" cy="41275"/>
            </a:xfrm>
            <a:custGeom>
              <a:avLst/>
              <a:gdLst>
                <a:gd name="T0" fmla="*/ 50 w 50"/>
                <a:gd name="T1" fmla="*/ 22 h 26"/>
                <a:gd name="T2" fmla="*/ 50 w 50"/>
                <a:gd name="T3" fmla="*/ 22 h 26"/>
                <a:gd name="T4" fmla="*/ 36 w 50"/>
                <a:gd name="T5" fmla="*/ 14 h 26"/>
                <a:gd name="T6" fmla="*/ 20 w 50"/>
                <a:gd name="T7" fmla="*/ 8 h 26"/>
                <a:gd name="T8" fmla="*/ 20 w 50"/>
                <a:gd name="T9" fmla="*/ 8 h 26"/>
                <a:gd name="T10" fmla="*/ 14 w 50"/>
                <a:gd name="T11" fmla="*/ 6 h 26"/>
                <a:gd name="T12" fmla="*/ 10 w 50"/>
                <a:gd name="T13" fmla="*/ 2 h 26"/>
                <a:gd name="T14" fmla="*/ 10 w 50"/>
                <a:gd name="T15" fmla="*/ 2 h 26"/>
                <a:gd name="T16" fmla="*/ 4 w 50"/>
                <a:gd name="T17" fmla="*/ 0 h 26"/>
                <a:gd name="T18" fmla="*/ 0 w 50"/>
                <a:gd name="T19" fmla="*/ 0 h 26"/>
                <a:gd name="T20" fmla="*/ 2 w 50"/>
                <a:gd name="T21" fmla="*/ 6 h 26"/>
                <a:gd name="T22" fmla="*/ 14 w 50"/>
                <a:gd name="T23" fmla="*/ 10 h 26"/>
                <a:gd name="T24" fmla="*/ 14 w 50"/>
                <a:gd name="T25" fmla="*/ 10 h 26"/>
                <a:gd name="T26" fmla="*/ 30 w 50"/>
                <a:gd name="T27" fmla="*/ 16 h 26"/>
                <a:gd name="T28" fmla="*/ 50 w 50"/>
                <a:gd name="T29" fmla="*/ 26 h 26"/>
                <a:gd name="T30" fmla="*/ 50 w 50"/>
                <a:gd name="T31" fmla="*/ 22 h 26"/>
                <a:gd name="T32" fmla="*/ 50 w 50"/>
                <a:gd name="T33" fmla="*/ 22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0" h="26">
                  <a:moveTo>
                    <a:pt x="50" y="22"/>
                  </a:moveTo>
                  <a:lnTo>
                    <a:pt x="50" y="22"/>
                  </a:lnTo>
                  <a:lnTo>
                    <a:pt x="36" y="14"/>
                  </a:lnTo>
                  <a:lnTo>
                    <a:pt x="20" y="8"/>
                  </a:lnTo>
                  <a:lnTo>
                    <a:pt x="20" y="8"/>
                  </a:lnTo>
                  <a:lnTo>
                    <a:pt x="14" y="6"/>
                  </a:lnTo>
                  <a:lnTo>
                    <a:pt x="10" y="2"/>
                  </a:lnTo>
                  <a:lnTo>
                    <a:pt x="10" y="2"/>
                  </a:lnTo>
                  <a:lnTo>
                    <a:pt x="4" y="0"/>
                  </a:lnTo>
                  <a:lnTo>
                    <a:pt x="0" y="0"/>
                  </a:lnTo>
                  <a:lnTo>
                    <a:pt x="2" y="6"/>
                  </a:lnTo>
                  <a:lnTo>
                    <a:pt x="14" y="10"/>
                  </a:lnTo>
                  <a:lnTo>
                    <a:pt x="14" y="10"/>
                  </a:lnTo>
                  <a:lnTo>
                    <a:pt x="30" y="16"/>
                  </a:lnTo>
                  <a:lnTo>
                    <a:pt x="50" y="26"/>
                  </a:lnTo>
                  <a:lnTo>
                    <a:pt x="50" y="22"/>
                  </a:lnTo>
                  <a:lnTo>
                    <a:pt x="50" y="22"/>
                  </a:lnTo>
                  <a:close/>
                </a:path>
              </a:pathLst>
            </a:custGeom>
            <a:solidFill>
              <a:srgbClr val="0049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12" name="Freeform 291"/>
            <p:cNvSpPr>
              <a:spLocks/>
            </p:cNvSpPr>
            <p:nvPr/>
          </p:nvSpPr>
          <p:spPr bwMode="auto">
            <a:xfrm>
              <a:off x="8377238" y="1047750"/>
              <a:ext cx="73025" cy="41275"/>
            </a:xfrm>
            <a:custGeom>
              <a:avLst/>
              <a:gdLst>
                <a:gd name="T0" fmla="*/ 46 w 46"/>
                <a:gd name="T1" fmla="*/ 22 h 26"/>
                <a:gd name="T2" fmla="*/ 46 w 46"/>
                <a:gd name="T3" fmla="*/ 22 h 26"/>
                <a:gd name="T4" fmla="*/ 34 w 46"/>
                <a:gd name="T5" fmla="*/ 14 h 26"/>
                <a:gd name="T6" fmla="*/ 16 w 46"/>
                <a:gd name="T7" fmla="*/ 6 h 26"/>
                <a:gd name="T8" fmla="*/ 16 w 46"/>
                <a:gd name="T9" fmla="*/ 6 h 26"/>
                <a:gd name="T10" fmla="*/ 8 w 46"/>
                <a:gd name="T11" fmla="*/ 2 h 26"/>
                <a:gd name="T12" fmla="*/ 6 w 46"/>
                <a:gd name="T13" fmla="*/ 0 h 26"/>
                <a:gd name="T14" fmla="*/ 0 w 46"/>
                <a:gd name="T15" fmla="*/ 0 h 26"/>
                <a:gd name="T16" fmla="*/ 0 w 46"/>
                <a:gd name="T17" fmla="*/ 6 h 26"/>
                <a:gd name="T18" fmla="*/ 0 w 46"/>
                <a:gd name="T19" fmla="*/ 6 h 26"/>
                <a:gd name="T20" fmla="*/ 20 w 46"/>
                <a:gd name="T21" fmla="*/ 12 h 26"/>
                <a:gd name="T22" fmla="*/ 20 w 46"/>
                <a:gd name="T23" fmla="*/ 12 h 26"/>
                <a:gd name="T24" fmla="*/ 30 w 46"/>
                <a:gd name="T25" fmla="*/ 16 h 26"/>
                <a:gd name="T26" fmla="*/ 46 w 46"/>
                <a:gd name="T27" fmla="*/ 26 h 26"/>
                <a:gd name="T28" fmla="*/ 46 w 46"/>
                <a:gd name="T29" fmla="*/ 22 h 26"/>
                <a:gd name="T30" fmla="*/ 46 w 46"/>
                <a:gd name="T31" fmla="*/ 22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6" h="26">
                  <a:moveTo>
                    <a:pt x="46" y="22"/>
                  </a:moveTo>
                  <a:lnTo>
                    <a:pt x="46" y="22"/>
                  </a:lnTo>
                  <a:lnTo>
                    <a:pt x="34" y="14"/>
                  </a:lnTo>
                  <a:lnTo>
                    <a:pt x="16" y="6"/>
                  </a:lnTo>
                  <a:lnTo>
                    <a:pt x="16" y="6"/>
                  </a:lnTo>
                  <a:lnTo>
                    <a:pt x="8" y="2"/>
                  </a:lnTo>
                  <a:lnTo>
                    <a:pt x="6" y="0"/>
                  </a:lnTo>
                  <a:lnTo>
                    <a:pt x="0" y="0"/>
                  </a:lnTo>
                  <a:lnTo>
                    <a:pt x="0" y="6"/>
                  </a:lnTo>
                  <a:lnTo>
                    <a:pt x="0" y="6"/>
                  </a:lnTo>
                  <a:lnTo>
                    <a:pt x="20" y="12"/>
                  </a:lnTo>
                  <a:lnTo>
                    <a:pt x="20" y="12"/>
                  </a:lnTo>
                  <a:lnTo>
                    <a:pt x="30" y="16"/>
                  </a:lnTo>
                  <a:lnTo>
                    <a:pt x="46" y="26"/>
                  </a:lnTo>
                  <a:lnTo>
                    <a:pt x="46" y="22"/>
                  </a:lnTo>
                  <a:lnTo>
                    <a:pt x="46" y="22"/>
                  </a:lnTo>
                  <a:close/>
                </a:path>
              </a:pathLst>
            </a:custGeom>
            <a:solidFill>
              <a:srgbClr val="0049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13" name="Freeform 292"/>
            <p:cNvSpPr>
              <a:spLocks/>
            </p:cNvSpPr>
            <p:nvPr/>
          </p:nvSpPr>
          <p:spPr bwMode="auto">
            <a:xfrm>
              <a:off x="8380413" y="1063625"/>
              <a:ext cx="69850" cy="53975"/>
            </a:xfrm>
            <a:custGeom>
              <a:avLst/>
              <a:gdLst>
                <a:gd name="T0" fmla="*/ 2 w 44"/>
                <a:gd name="T1" fmla="*/ 10 h 34"/>
                <a:gd name="T2" fmla="*/ 2 w 44"/>
                <a:gd name="T3" fmla="*/ 10 h 34"/>
                <a:gd name="T4" fmla="*/ 16 w 44"/>
                <a:gd name="T5" fmla="*/ 16 h 34"/>
                <a:gd name="T6" fmla="*/ 28 w 44"/>
                <a:gd name="T7" fmla="*/ 24 h 34"/>
                <a:gd name="T8" fmla="*/ 44 w 44"/>
                <a:gd name="T9" fmla="*/ 34 h 34"/>
                <a:gd name="T10" fmla="*/ 44 w 44"/>
                <a:gd name="T11" fmla="*/ 30 h 34"/>
                <a:gd name="T12" fmla="*/ 44 w 44"/>
                <a:gd name="T13" fmla="*/ 30 h 34"/>
                <a:gd name="T14" fmla="*/ 40 w 44"/>
                <a:gd name="T15" fmla="*/ 26 h 34"/>
                <a:gd name="T16" fmla="*/ 36 w 44"/>
                <a:gd name="T17" fmla="*/ 24 h 34"/>
                <a:gd name="T18" fmla="*/ 36 w 44"/>
                <a:gd name="T19" fmla="*/ 24 h 34"/>
                <a:gd name="T20" fmla="*/ 24 w 44"/>
                <a:gd name="T21" fmla="*/ 16 h 34"/>
                <a:gd name="T22" fmla="*/ 20 w 44"/>
                <a:gd name="T23" fmla="*/ 14 h 34"/>
                <a:gd name="T24" fmla="*/ 18 w 44"/>
                <a:gd name="T25" fmla="*/ 10 h 34"/>
                <a:gd name="T26" fmla="*/ 18 w 44"/>
                <a:gd name="T27" fmla="*/ 10 h 34"/>
                <a:gd name="T28" fmla="*/ 32 w 44"/>
                <a:gd name="T29" fmla="*/ 18 h 34"/>
                <a:gd name="T30" fmla="*/ 44 w 44"/>
                <a:gd name="T31" fmla="*/ 26 h 34"/>
                <a:gd name="T32" fmla="*/ 44 w 44"/>
                <a:gd name="T33" fmla="*/ 22 h 34"/>
                <a:gd name="T34" fmla="*/ 44 w 44"/>
                <a:gd name="T35" fmla="*/ 22 h 34"/>
                <a:gd name="T36" fmla="*/ 28 w 44"/>
                <a:gd name="T37" fmla="*/ 10 h 34"/>
                <a:gd name="T38" fmla="*/ 8 w 44"/>
                <a:gd name="T39" fmla="*/ 0 h 34"/>
                <a:gd name="T40" fmla="*/ 0 w 44"/>
                <a:gd name="T41" fmla="*/ 2 h 34"/>
                <a:gd name="T42" fmla="*/ 0 w 44"/>
                <a:gd name="T43" fmla="*/ 4 h 34"/>
                <a:gd name="T44" fmla="*/ 0 w 44"/>
                <a:gd name="T45" fmla="*/ 4 h 34"/>
                <a:gd name="T46" fmla="*/ 8 w 44"/>
                <a:gd name="T47" fmla="*/ 6 h 34"/>
                <a:gd name="T48" fmla="*/ 2 w 44"/>
                <a:gd name="T49" fmla="*/ 8 h 34"/>
                <a:gd name="T50" fmla="*/ 2 w 44"/>
                <a:gd name="T51" fmla="*/ 10 h 34"/>
                <a:gd name="T52" fmla="*/ 2 w 44"/>
                <a:gd name="T53" fmla="*/ 1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4" h="34">
                  <a:moveTo>
                    <a:pt x="2" y="10"/>
                  </a:moveTo>
                  <a:lnTo>
                    <a:pt x="2" y="10"/>
                  </a:lnTo>
                  <a:lnTo>
                    <a:pt x="16" y="16"/>
                  </a:lnTo>
                  <a:lnTo>
                    <a:pt x="28" y="24"/>
                  </a:lnTo>
                  <a:lnTo>
                    <a:pt x="44" y="34"/>
                  </a:lnTo>
                  <a:lnTo>
                    <a:pt x="44" y="30"/>
                  </a:lnTo>
                  <a:lnTo>
                    <a:pt x="44" y="30"/>
                  </a:lnTo>
                  <a:lnTo>
                    <a:pt x="40" y="26"/>
                  </a:lnTo>
                  <a:lnTo>
                    <a:pt x="36" y="24"/>
                  </a:lnTo>
                  <a:lnTo>
                    <a:pt x="36" y="24"/>
                  </a:lnTo>
                  <a:lnTo>
                    <a:pt x="24" y="16"/>
                  </a:lnTo>
                  <a:lnTo>
                    <a:pt x="20" y="14"/>
                  </a:lnTo>
                  <a:lnTo>
                    <a:pt x="18" y="10"/>
                  </a:lnTo>
                  <a:lnTo>
                    <a:pt x="18" y="10"/>
                  </a:lnTo>
                  <a:lnTo>
                    <a:pt x="32" y="18"/>
                  </a:lnTo>
                  <a:lnTo>
                    <a:pt x="44" y="26"/>
                  </a:lnTo>
                  <a:lnTo>
                    <a:pt x="44" y="22"/>
                  </a:lnTo>
                  <a:lnTo>
                    <a:pt x="44" y="22"/>
                  </a:lnTo>
                  <a:lnTo>
                    <a:pt x="28" y="10"/>
                  </a:lnTo>
                  <a:lnTo>
                    <a:pt x="8" y="0"/>
                  </a:lnTo>
                  <a:lnTo>
                    <a:pt x="0" y="2"/>
                  </a:lnTo>
                  <a:lnTo>
                    <a:pt x="0" y="4"/>
                  </a:lnTo>
                  <a:lnTo>
                    <a:pt x="0" y="4"/>
                  </a:lnTo>
                  <a:lnTo>
                    <a:pt x="8" y="6"/>
                  </a:lnTo>
                  <a:lnTo>
                    <a:pt x="2" y="8"/>
                  </a:lnTo>
                  <a:lnTo>
                    <a:pt x="2" y="10"/>
                  </a:lnTo>
                  <a:lnTo>
                    <a:pt x="2" y="10"/>
                  </a:lnTo>
                  <a:close/>
                </a:path>
              </a:pathLst>
            </a:custGeom>
            <a:solidFill>
              <a:srgbClr val="0049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14" name="Freeform 293"/>
            <p:cNvSpPr>
              <a:spLocks noEditPoints="1"/>
            </p:cNvSpPr>
            <p:nvPr/>
          </p:nvSpPr>
          <p:spPr bwMode="auto">
            <a:xfrm>
              <a:off x="7872413" y="1076325"/>
              <a:ext cx="577850" cy="266700"/>
            </a:xfrm>
            <a:custGeom>
              <a:avLst/>
              <a:gdLst>
                <a:gd name="T0" fmla="*/ 364 w 364"/>
                <a:gd name="T1" fmla="*/ 138 h 168"/>
                <a:gd name="T2" fmla="*/ 322 w 364"/>
                <a:gd name="T3" fmla="*/ 122 h 168"/>
                <a:gd name="T4" fmla="*/ 340 w 364"/>
                <a:gd name="T5" fmla="*/ 114 h 168"/>
                <a:gd name="T6" fmla="*/ 352 w 364"/>
                <a:gd name="T7" fmla="*/ 100 h 168"/>
                <a:gd name="T8" fmla="*/ 266 w 364"/>
                <a:gd name="T9" fmla="*/ 78 h 168"/>
                <a:gd name="T10" fmla="*/ 330 w 364"/>
                <a:gd name="T11" fmla="*/ 80 h 168"/>
                <a:gd name="T12" fmla="*/ 334 w 364"/>
                <a:gd name="T13" fmla="*/ 46 h 168"/>
                <a:gd name="T14" fmla="*/ 310 w 364"/>
                <a:gd name="T15" fmla="*/ 14 h 168"/>
                <a:gd name="T16" fmla="*/ 180 w 364"/>
                <a:gd name="T17" fmla="*/ 48 h 168"/>
                <a:gd name="T18" fmla="*/ 150 w 364"/>
                <a:gd name="T19" fmla="*/ 74 h 168"/>
                <a:gd name="T20" fmla="*/ 210 w 364"/>
                <a:gd name="T21" fmla="*/ 74 h 168"/>
                <a:gd name="T22" fmla="*/ 78 w 364"/>
                <a:gd name="T23" fmla="*/ 48 h 168"/>
                <a:gd name="T24" fmla="*/ 44 w 364"/>
                <a:gd name="T25" fmla="*/ 88 h 168"/>
                <a:gd name="T26" fmla="*/ 0 w 364"/>
                <a:gd name="T27" fmla="*/ 64 h 168"/>
                <a:gd name="T28" fmla="*/ 176 w 364"/>
                <a:gd name="T29" fmla="*/ 106 h 168"/>
                <a:gd name="T30" fmla="*/ 218 w 364"/>
                <a:gd name="T31" fmla="*/ 108 h 168"/>
                <a:gd name="T32" fmla="*/ 200 w 364"/>
                <a:gd name="T33" fmla="*/ 110 h 168"/>
                <a:gd name="T34" fmla="*/ 0 w 364"/>
                <a:gd name="T35" fmla="*/ 104 h 168"/>
                <a:gd name="T36" fmla="*/ 82 w 364"/>
                <a:gd name="T37" fmla="*/ 122 h 168"/>
                <a:gd name="T38" fmla="*/ 60 w 364"/>
                <a:gd name="T39" fmla="*/ 126 h 168"/>
                <a:gd name="T40" fmla="*/ 32 w 364"/>
                <a:gd name="T41" fmla="*/ 134 h 168"/>
                <a:gd name="T42" fmla="*/ 278 w 364"/>
                <a:gd name="T43" fmla="*/ 168 h 168"/>
                <a:gd name="T44" fmla="*/ 278 w 364"/>
                <a:gd name="T45" fmla="*/ 120 h 168"/>
                <a:gd name="T46" fmla="*/ 254 w 364"/>
                <a:gd name="T47" fmla="*/ 120 h 168"/>
                <a:gd name="T48" fmla="*/ 200 w 364"/>
                <a:gd name="T49" fmla="*/ 64 h 168"/>
                <a:gd name="T50" fmla="*/ 126 w 364"/>
                <a:gd name="T51" fmla="*/ 70 h 168"/>
                <a:gd name="T52" fmla="*/ 82 w 364"/>
                <a:gd name="T53" fmla="*/ 68 h 168"/>
                <a:gd name="T54" fmla="*/ 18 w 364"/>
                <a:gd name="T55" fmla="*/ 70 h 168"/>
                <a:gd name="T56" fmla="*/ 14 w 364"/>
                <a:gd name="T57" fmla="*/ 82 h 168"/>
                <a:gd name="T58" fmla="*/ 78 w 364"/>
                <a:gd name="T59" fmla="*/ 92 h 168"/>
                <a:gd name="T60" fmla="*/ 122 w 364"/>
                <a:gd name="T61" fmla="*/ 96 h 168"/>
                <a:gd name="T62" fmla="*/ 280 w 364"/>
                <a:gd name="T63" fmla="*/ 112 h 168"/>
                <a:gd name="T64" fmla="*/ 264 w 364"/>
                <a:gd name="T65" fmla="*/ 112 h 168"/>
                <a:gd name="T66" fmla="*/ 218 w 364"/>
                <a:gd name="T67" fmla="*/ 80 h 168"/>
                <a:gd name="T68" fmla="*/ 192 w 364"/>
                <a:gd name="T69" fmla="*/ 90 h 168"/>
                <a:gd name="T70" fmla="*/ 172 w 364"/>
                <a:gd name="T71" fmla="*/ 92 h 168"/>
                <a:gd name="T72" fmla="*/ 152 w 364"/>
                <a:gd name="T73" fmla="*/ 92 h 168"/>
                <a:gd name="T74" fmla="*/ 134 w 364"/>
                <a:gd name="T75" fmla="*/ 104 h 168"/>
                <a:gd name="T76" fmla="*/ 142 w 364"/>
                <a:gd name="T77" fmla="*/ 102 h 168"/>
                <a:gd name="T78" fmla="*/ 152 w 364"/>
                <a:gd name="T79" fmla="*/ 102 h 168"/>
                <a:gd name="T80" fmla="*/ 154 w 364"/>
                <a:gd name="T81" fmla="*/ 96 h 168"/>
                <a:gd name="T82" fmla="*/ 164 w 364"/>
                <a:gd name="T83" fmla="*/ 96 h 168"/>
                <a:gd name="T84" fmla="*/ 180 w 364"/>
                <a:gd name="T85" fmla="*/ 98 h 168"/>
                <a:gd name="T86" fmla="*/ 192 w 364"/>
                <a:gd name="T87" fmla="*/ 102 h 168"/>
                <a:gd name="T88" fmla="*/ 208 w 364"/>
                <a:gd name="T89" fmla="*/ 88 h 168"/>
                <a:gd name="T90" fmla="*/ 216 w 364"/>
                <a:gd name="T91" fmla="*/ 86 h 168"/>
                <a:gd name="T92" fmla="*/ 224 w 364"/>
                <a:gd name="T93" fmla="*/ 84 h 168"/>
                <a:gd name="T94" fmla="*/ 228 w 364"/>
                <a:gd name="T95" fmla="*/ 90 h 168"/>
                <a:gd name="T96" fmla="*/ 222 w 364"/>
                <a:gd name="T97" fmla="*/ 104 h 168"/>
                <a:gd name="T98" fmla="*/ 238 w 364"/>
                <a:gd name="T99" fmla="*/ 90 h 168"/>
                <a:gd name="T100" fmla="*/ 234 w 364"/>
                <a:gd name="T101" fmla="*/ 108 h 168"/>
                <a:gd name="T102" fmla="*/ 246 w 364"/>
                <a:gd name="T103" fmla="*/ 90 h 168"/>
                <a:gd name="T104" fmla="*/ 258 w 364"/>
                <a:gd name="T105" fmla="*/ 74 h 168"/>
                <a:gd name="T106" fmla="*/ 98 w 364"/>
                <a:gd name="T107" fmla="*/ 150 h 168"/>
                <a:gd name="T108" fmla="*/ 340 w 364"/>
                <a:gd name="T109" fmla="*/ 128 h 168"/>
                <a:gd name="T110" fmla="*/ 312 w 364"/>
                <a:gd name="T111" fmla="*/ 130 h 168"/>
                <a:gd name="T112" fmla="*/ 230 w 364"/>
                <a:gd name="T113" fmla="*/ 128 h 168"/>
                <a:gd name="T114" fmla="*/ 184 w 364"/>
                <a:gd name="T115" fmla="*/ 122 h 168"/>
                <a:gd name="T116" fmla="*/ 174 w 364"/>
                <a:gd name="T117" fmla="*/ 124 h 168"/>
                <a:gd name="T118" fmla="*/ 144 w 364"/>
                <a:gd name="T119" fmla="*/ 120 h 168"/>
                <a:gd name="T120" fmla="*/ 130 w 364"/>
                <a:gd name="T121" fmla="*/ 132 h 168"/>
                <a:gd name="T122" fmla="*/ 212 w 364"/>
                <a:gd name="T123" fmla="*/ 134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64" h="168">
                  <a:moveTo>
                    <a:pt x="306" y="162"/>
                  </a:moveTo>
                  <a:lnTo>
                    <a:pt x="306" y="162"/>
                  </a:lnTo>
                  <a:lnTo>
                    <a:pt x="316" y="164"/>
                  </a:lnTo>
                  <a:lnTo>
                    <a:pt x="326" y="168"/>
                  </a:lnTo>
                  <a:lnTo>
                    <a:pt x="364" y="168"/>
                  </a:lnTo>
                  <a:lnTo>
                    <a:pt x="364" y="168"/>
                  </a:lnTo>
                  <a:lnTo>
                    <a:pt x="364" y="168"/>
                  </a:lnTo>
                  <a:lnTo>
                    <a:pt x="338" y="162"/>
                  </a:lnTo>
                  <a:lnTo>
                    <a:pt x="338" y="162"/>
                  </a:lnTo>
                  <a:lnTo>
                    <a:pt x="308" y="154"/>
                  </a:lnTo>
                  <a:lnTo>
                    <a:pt x="280" y="148"/>
                  </a:lnTo>
                  <a:lnTo>
                    <a:pt x="258" y="146"/>
                  </a:lnTo>
                  <a:lnTo>
                    <a:pt x="240" y="144"/>
                  </a:lnTo>
                  <a:lnTo>
                    <a:pt x="240" y="144"/>
                  </a:lnTo>
                  <a:lnTo>
                    <a:pt x="214" y="146"/>
                  </a:lnTo>
                  <a:lnTo>
                    <a:pt x="204" y="144"/>
                  </a:lnTo>
                  <a:lnTo>
                    <a:pt x="202" y="142"/>
                  </a:lnTo>
                  <a:lnTo>
                    <a:pt x="202" y="142"/>
                  </a:lnTo>
                  <a:lnTo>
                    <a:pt x="214" y="144"/>
                  </a:lnTo>
                  <a:lnTo>
                    <a:pt x="224" y="144"/>
                  </a:lnTo>
                  <a:lnTo>
                    <a:pt x="238" y="144"/>
                  </a:lnTo>
                  <a:lnTo>
                    <a:pt x="238" y="144"/>
                  </a:lnTo>
                  <a:lnTo>
                    <a:pt x="258" y="144"/>
                  </a:lnTo>
                  <a:lnTo>
                    <a:pt x="276" y="144"/>
                  </a:lnTo>
                  <a:lnTo>
                    <a:pt x="290" y="148"/>
                  </a:lnTo>
                  <a:lnTo>
                    <a:pt x="290" y="146"/>
                  </a:lnTo>
                  <a:lnTo>
                    <a:pt x="290" y="146"/>
                  </a:lnTo>
                  <a:lnTo>
                    <a:pt x="314" y="154"/>
                  </a:lnTo>
                  <a:lnTo>
                    <a:pt x="314" y="154"/>
                  </a:lnTo>
                  <a:lnTo>
                    <a:pt x="364" y="166"/>
                  </a:lnTo>
                  <a:lnTo>
                    <a:pt x="364" y="156"/>
                  </a:lnTo>
                  <a:lnTo>
                    <a:pt x="364" y="156"/>
                  </a:lnTo>
                  <a:lnTo>
                    <a:pt x="332" y="150"/>
                  </a:lnTo>
                  <a:lnTo>
                    <a:pt x="332" y="150"/>
                  </a:lnTo>
                  <a:lnTo>
                    <a:pt x="364" y="154"/>
                  </a:lnTo>
                  <a:lnTo>
                    <a:pt x="364" y="148"/>
                  </a:lnTo>
                  <a:lnTo>
                    <a:pt x="364" y="148"/>
                  </a:lnTo>
                  <a:lnTo>
                    <a:pt x="336" y="146"/>
                  </a:lnTo>
                  <a:lnTo>
                    <a:pt x="296" y="144"/>
                  </a:lnTo>
                  <a:lnTo>
                    <a:pt x="296" y="144"/>
                  </a:lnTo>
                  <a:lnTo>
                    <a:pt x="316" y="144"/>
                  </a:lnTo>
                  <a:lnTo>
                    <a:pt x="336" y="144"/>
                  </a:lnTo>
                  <a:lnTo>
                    <a:pt x="364" y="146"/>
                  </a:lnTo>
                  <a:lnTo>
                    <a:pt x="364" y="138"/>
                  </a:lnTo>
                  <a:lnTo>
                    <a:pt x="364" y="138"/>
                  </a:lnTo>
                  <a:lnTo>
                    <a:pt x="364" y="138"/>
                  </a:lnTo>
                  <a:lnTo>
                    <a:pt x="364" y="138"/>
                  </a:lnTo>
                  <a:lnTo>
                    <a:pt x="364" y="138"/>
                  </a:lnTo>
                  <a:lnTo>
                    <a:pt x="364" y="138"/>
                  </a:lnTo>
                  <a:lnTo>
                    <a:pt x="364" y="138"/>
                  </a:lnTo>
                  <a:lnTo>
                    <a:pt x="364" y="132"/>
                  </a:lnTo>
                  <a:lnTo>
                    <a:pt x="364" y="132"/>
                  </a:lnTo>
                  <a:lnTo>
                    <a:pt x="356" y="132"/>
                  </a:lnTo>
                  <a:lnTo>
                    <a:pt x="356" y="130"/>
                  </a:lnTo>
                  <a:lnTo>
                    <a:pt x="356" y="130"/>
                  </a:lnTo>
                  <a:lnTo>
                    <a:pt x="356" y="130"/>
                  </a:lnTo>
                  <a:lnTo>
                    <a:pt x="356" y="130"/>
                  </a:lnTo>
                  <a:lnTo>
                    <a:pt x="356" y="130"/>
                  </a:lnTo>
                  <a:lnTo>
                    <a:pt x="364" y="130"/>
                  </a:lnTo>
                  <a:lnTo>
                    <a:pt x="364" y="124"/>
                  </a:lnTo>
                  <a:lnTo>
                    <a:pt x="364" y="124"/>
                  </a:lnTo>
                  <a:lnTo>
                    <a:pt x="362" y="124"/>
                  </a:lnTo>
                  <a:lnTo>
                    <a:pt x="356" y="124"/>
                  </a:lnTo>
                  <a:lnTo>
                    <a:pt x="348" y="124"/>
                  </a:lnTo>
                  <a:lnTo>
                    <a:pt x="348" y="124"/>
                  </a:lnTo>
                  <a:lnTo>
                    <a:pt x="332" y="126"/>
                  </a:lnTo>
                  <a:lnTo>
                    <a:pt x="332" y="126"/>
                  </a:lnTo>
                  <a:lnTo>
                    <a:pt x="312" y="128"/>
                  </a:lnTo>
                  <a:lnTo>
                    <a:pt x="286" y="126"/>
                  </a:lnTo>
                  <a:lnTo>
                    <a:pt x="286" y="126"/>
                  </a:lnTo>
                  <a:lnTo>
                    <a:pt x="276" y="126"/>
                  </a:lnTo>
                  <a:lnTo>
                    <a:pt x="266" y="126"/>
                  </a:lnTo>
                  <a:lnTo>
                    <a:pt x="246" y="126"/>
                  </a:lnTo>
                  <a:lnTo>
                    <a:pt x="238" y="128"/>
                  </a:lnTo>
                  <a:lnTo>
                    <a:pt x="238" y="126"/>
                  </a:lnTo>
                  <a:lnTo>
                    <a:pt x="238" y="126"/>
                  </a:lnTo>
                  <a:lnTo>
                    <a:pt x="246" y="124"/>
                  </a:lnTo>
                  <a:lnTo>
                    <a:pt x="246" y="124"/>
                  </a:lnTo>
                  <a:lnTo>
                    <a:pt x="266" y="124"/>
                  </a:lnTo>
                  <a:lnTo>
                    <a:pt x="288" y="124"/>
                  </a:lnTo>
                  <a:lnTo>
                    <a:pt x="288" y="124"/>
                  </a:lnTo>
                  <a:lnTo>
                    <a:pt x="300" y="126"/>
                  </a:lnTo>
                  <a:lnTo>
                    <a:pt x="312" y="126"/>
                  </a:lnTo>
                  <a:lnTo>
                    <a:pt x="330" y="124"/>
                  </a:lnTo>
                  <a:lnTo>
                    <a:pt x="330" y="124"/>
                  </a:lnTo>
                  <a:lnTo>
                    <a:pt x="338" y="122"/>
                  </a:lnTo>
                  <a:lnTo>
                    <a:pt x="338" y="122"/>
                  </a:lnTo>
                  <a:lnTo>
                    <a:pt x="322" y="122"/>
                  </a:lnTo>
                  <a:lnTo>
                    <a:pt x="322" y="122"/>
                  </a:lnTo>
                  <a:lnTo>
                    <a:pt x="302" y="124"/>
                  </a:lnTo>
                  <a:lnTo>
                    <a:pt x="290" y="122"/>
                  </a:lnTo>
                  <a:lnTo>
                    <a:pt x="280" y="118"/>
                  </a:lnTo>
                  <a:lnTo>
                    <a:pt x="280" y="118"/>
                  </a:lnTo>
                  <a:lnTo>
                    <a:pt x="280" y="118"/>
                  </a:lnTo>
                  <a:lnTo>
                    <a:pt x="286" y="120"/>
                  </a:lnTo>
                  <a:lnTo>
                    <a:pt x="294" y="120"/>
                  </a:lnTo>
                  <a:lnTo>
                    <a:pt x="312" y="120"/>
                  </a:lnTo>
                  <a:lnTo>
                    <a:pt x="320" y="120"/>
                  </a:lnTo>
                  <a:lnTo>
                    <a:pt x="320" y="120"/>
                  </a:lnTo>
                  <a:lnTo>
                    <a:pt x="340" y="120"/>
                  </a:lnTo>
                  <a:lnTo>
                    <a:pt x="362" y="122"/>
                  </a:lnTo>
                  <a:lnTo>
                    <a:pt x="362" y="122"/>
                  </a:lnTo>
                  <a:lnTo>
                    <a:pt x="364" y="122"/>
                  </a:lnTo>
                  <a:lnTo>
                    <a:pt x="364" y="118"/>
                  </a:lnTo>
                  <a:lnTo>
                    <a:pt x="364" y="118"/>
                  </a:lnTo>
                  <a:lnTo>
                    <a:pt x="340" y="116"/>
                  </a:lnTo>
                  <a:lnTo>
                    <a:pt x="340" y="116"/>
                  </a:lnTo>
                  <a:lnTo>
                    <a:pt x="340" y="116"/>
                  </a:lnTo>
                  <a:lnTo>
                    <a:pt x="318" y="116"/>
                  </a:lnTo>
                  <a:lnTo>
                    <a:pt x="296" y="116"/>
                  </a:lnTo>
                  <a:lnTo>
                    <a:pt x="290" y="116"/>
                  </a:lnTo>
                  <a:lnTo>
                    <a:pt x="290" y="116"/>
                  </a:lnTo>
                  <a:lnTo>
                    <a:pt x="274" y="116"/>
                  </a:lnTo>
                  <a:lnTo>
                    <a:pt x="274" y="116"/>
                  </a:lnTo>
                  <a:lnTo>
                    <a:pt x="252" y="116"/>
                  </a:lnTo>
                  <a:lnTo>
                    <a:pt x="252" y="116"/>
                  </a:lnTo>
                  <a:lnTo>
                    <a:pt x="250" y="116"/>
                  </a:lnTo>
                  <a:lnTo>
                    <a:pt x="250" y="116"/>
                  </a:lnTo>
                  <a:lnTo>
                    <a:pt x="252" y="114"/>
                  </a:lnTo>
                  <a:lnTo>
                    <a:pt x="252" y="114"/>
                  </a:lnTo>
                  <a:lnTo>
                    <a:pt x="252" y="114"/>
                  </a:lnTo>
                  <a:lnTo>
                    <a:pt x="266" y="114"/>
                  </a:lnTo>
                  <a:lnTo>
                    <a:pt x="274" y="114"/>
                  </a:lnTo>
                  <a:lnTo>
                    <a:pt x="274" y="114"/>
                  </a:lnTo>
                  <a:lnTo>
                    <a:pt x="282" y="116"/>
                  </a:lnTo>
                  <a:lnTo>
                    <a:pt x="290" y="114"/>
                  </a:lnTo>
                  <a:lnTo>
                    <a:pt x="296" y="114"/>
                  </a:lnTo>
                  <a:lnTo>
                    <a:pt x="296" y="114"/>
                  </a:lnTo>
                  <a:lnTo>
                    <a:pt x="318" y="114"/>
                  </a:lnTo>
                  <a:lnTo>
                    <a:pt x="340" y="114"/>
                  </a:lnTo>
                  <a:lnTo>
                    <a:pt x="340" y="114"/>
                  </a:lnTo>
                  <a:lnTo>
                    <a:pt x="340" y="114"/>
                  </a:lnTo>
                  <a:lnTo>
                    <a:pt x="352" y="116"/>
                  </a:lnTo>
                  <a:lnTo>
                    <a:pt x="364" y="116"/>
                  </a:lnTo>
                  <a:lnTo>
                    <a:pt x="364" y="114"/>
                  </a:lnTo>
                  <a:lnTo>
                    <a:pt x="364" y="114"/>
                  </a:lnTo>
                  <a:lnTo>
                    <a:pt x="352" y="112"/>
                  </a:lnTo>
                  <a:lnTo>
                    <a:pt x="352" y="112"/>
                  </a:lnTo>
                  <a:lnTo>
                    <a:pt x="334" y="110"/>
                  </a:lnTo>
                  <a:lnTo>
                    <a:pt x="320" y="110"/>
                  </a:lnTo>
                  <a:lnTo>
                    <a:pt x="320" y="110"/>
                  </a:lnTo>
                  <a:lnTo>
                    <a:pt x="320" y="110"/>
                  </a:lnTo>
                  <a:lnTo>
                    <a:pt x="338" y="108"/>
                  </a:lnTo>
                  <a:lnTo>
                    <a:pt x="352" y="110"/>
                  </a:lnTo>
                  <a:lnTo>
                    <a:pt x="352" y="110"/>
                  </a:lnTo>
                  <a:lnTo>
                    <a:pt x="356" y="110"/>
                  </a:lnTo>
                  <a:lnTo>
                    <a:pt x="364" y="110"/>
                  </a:lnTo>
                  <a:lnTo>
                    <a:pt x="364" y="108"/>
                  </a:lnTo>
                  <a:lnTo>
                    <a:pt x="364" y="108"/>
                  </a:lnTo>
                  <a:lnTo>
                    <a:pt x="354" y="106"/>
                  </a:lnTo>
                  <a:lnTo>
                    <a:pt x="354" y="106"/>
                  </a:lnTo>
                  <a:lnTo>
                    <a:pt x="336" y="106"/>
                  </a:lnTo>
                  <a:lnTo>
                    <a:pt x="324" y="108"/>
                  </a:lnTo>
                  <a:lnTo>
                    <a:pt x="320" y="108"/>
                  </a:lnTo>
                  <a:lnTo>
                    <a:pt x="320" y="108"/>
                  </a:lnTo>
                  <a:lnTo>
                    <a:pt x="310" y="110"/>
                  </a:lnTo>
                  <a:lnTo>
                    <a:pt x="310" y="110"/>
                  </a:lnTo>
                  <a:lnTo>
                    <a:pt x="300" y="110"/>
                  </a:lnTo>
                  <a:lnTo>
                    <a:pt x="292" y="110"/>
                  </a:lnTo>
                  <a:lnTo>
                    <a:pt x="292" y="110"/>
                  </a:lnTo>
                  <a:lnTo>
                    <a:pt x="292" y="108"/>
                  </a:lnTo>
                  <a:lnTo>
                    <a:pt x="292" y="108"/>
                  </a:lnTo>
                  <a:lnTo>
                    <a:pt x="292" y="108"/>
                  </a:lnTo>
                  <a:lnTo>
                    <a:pt x="312" y="106"/>
                  </a:lnTo>
                  <a:lnTo>
                    <a:pt x="312" y="106"/>
                  </a:lnTo>
                  <a:lnTo>
                    <a:pt x="328" y="104"/>
                  </a:lnTo>
                  <a:lnTo>
                    <a:pt x="330" y="104"/>
                  </a:lnTo>
                  <a:lnTo>
                    <a:pt x="330" y="104"/>
                  </a:lnTo>
                  <a:lnTo>
                    <a:pt x="342" y="104"/>
                  </a:lnTo>
                  <a:lnTo>
                    <a:pt x="356" y="104"/>
                  </a:lnTo>
                  <a:lnTo>
                    <a:pt x="356" y="104"/>
                  </a:lnTo>
                  <a:lnTo>
                    <a:pt x="364" y="104"/>
                  </a:lnTo>
                  <a:lnTo>
                    <a:pt x="364" y="100"/>
                  </a:lnTo>
                  <a:lnTo>
                    <a:pt x="364" y="100"/>
                  </a:lnTo>
                  <a:lnTo>
                    <a:pt x="352" y="100"/>
                  </a:lnTo>
                  <a:lnTo>
                    <a:pt x="352" y="100"/>
                  </a:lnTo>
                  <a:lnTo>
                    <a:pt x="332" y="100"/>
                  </a:lnTo>
                  <a:lnTo>
                    <a:pt x="310" y="102"/>
                  </a:lnTo>
                  <a:lnTo>
                    <a:pt x="280" y="106"/>
                  </a:lnTo>
                  <a:lnTo>
                    <a:pt x="280" y="106"/>
                  </a:lnTo>
                  <a:lnTo>
                    <a:pt x="280" y="104"/>
                  </a:lnTo>
                  <a:lnTo>
                    <a:pt x="280" y="104"/>
                  </a:lnTo>
                  <a:lnTo>
                    <a:pt x="280" y="104"/>
                  </a:lnTo>
                  <a:lnTo>
                    <a:pt x="318" y="100"/>
                  </a:lnTo>
                  <a:lnTo>
                    <a:pt x="354" y="96"/>
                  </a:lnTo>
                  <a:lnTo>
                    <a:pt x="354" y="96"/>
                  </a:lnTo>
                  <a:lnTo>
                    <a:pt x="364" y="96"/>
                  </a:lnTo>
                  <a:lnTo>
                    <a:pt x="364" y="94"/>
                  </a:lnTo>
                  <a:lnTo>
                    <a:pt x="364" y="94"/>
                  </a:lnTo>
                  <a:lnTo>
                    <a:pt x="332" y="96"/>
                  </a:lnTo>
                  <a:lnTo>
                    <a:pt x="302" y="98"/>
                  </a:lnTo>
                  <a:lnTo>
                    <a:pt x="302" y="98"/>
                  </a:lnTo>
                  <a:lnTo>
                    <a:pt x="276" y="102"/>
                  </a:lnTo>
                  <a:lnTo>
                    <a:pt x="268" y="102"/>
                  </a:lnTo>
                  <a:lnTo>
                    <a:pt x="260" y="102"/>
                  </a:lnTo>
                  <a:lnTo>
                    <a:pt x="264" y="100"/>
                  </a:lnTo>
                  <a:lnTo>
                    <a:pt x="260" y="96"/>
                  </a:lnTo>
                  <a:lnTo>
                    <a:pt x="260" y="96"/>
                  </a:lnTo>
                  <a:lnTo>
                    <a:pt x="260" y="94"/>
                  </a:lnTo>
                  <a:lnTo>
                    <a:pt x="268" y="100"/>
                  </a:lnTo>
                  <a:lnTo>
                    <a:pt x="270" y="98"/>
                  </a:lnTo>
                  <a:lnTo>
                    <a:pt x="270" y="98"/>
                  </a:lnTo>
                  <a:lnTo>
                    <a:pt x="266" y="94"/>
                  </a:lnTo>
                  <a:lnTo>
                    <a:pt x="262" y="90"/>
                  </a:lnTo>
                  <a:lnTo>
                    <a:pt x="262" y="90"/>
                  </a:lnTo>
                  <a:lnTo>
                    <a:pt x="264" y="88"/>
                  </a:lnTo>
                  <a:lnTo>
                    <a:pt x="264" y="88"/>
                  </a:lnTo>
                  <a:lnTo>
                    <a:pt x="272" y="94"/>
                  </a:lnTo>
                  <a:lnTo>
                    <a:pt x="276" y="98"/>
                  </a:lnTo>
                  <a:lnTo>
                    <a:pt x="280" y="98"/>
                  </a:lnTo>
                  <a:lnTo>
                    <a:pt x="266" y="86"/>
                  </a:lnTo>
                  <a:lnTo>
                    <a:pt x="266" y="86"/>
                  </a:lnTo>
                  <a:lnTo>
                    <a:pt x="266" y="80"/>
                  </a:lnTo>
                  <a:lnTo>
                    <a:pt x="266" y="80"/>
                  </a:lnTo>
                  <a:lnTo>
                    <a:pt x="280" y="90"/>
                  </a:lnTo>
                  <a:lnTo>
                    <a:pt x="286" y="96"/>
                  </a:lnTo>
                  <a:lnTo>
                    <a:pt x="290" y="96"/>
                  </a:lnTo>
                  <a:lnTo>
                    <a:pt x="290" y="96"/>
                  </a:lnTo>
                  <a:lnTo>
                    <a:pt x="280" y="88"/>
                  </a:lnTo>
                  <a:lnTo>
                    <a:pt x="266" y="78"/>
                  </a:lnTo>
                  <a:lnTo>
                    <a:pt x="266" y="78"/>
                  </a:lnTo>
                  <a:lnTo>
                    <a:pt x="268" y="72"/>
                  </a:lnTo>
                  <a:lnTo>
                    <a:pt x="268" y="72"/>
                  </a:lnTo>
                  <a:lnTo>
                    <a:pt x="298" y="96"/>
                  </a:lnTo>
                  <a:lnTo>
                    <a:pt x="302" y="96"/>
                  </a:lnTo>
                  <a:lnTo>
                    <a:pt x="302" y="96"/>
                  </a:lnTo>
                  <a:lnTo>
                    <a:pt x="266" y="68"/>
                  </a:lnTo>
                  <a:lnTo>
                    <a:pt x="266" y="68"/>
                  </a:lnTo>
                  <a:lnTo>
                    <a:pt x="270" y="66"/>
                  </a:lnTo>
                  <a:lnTo>
                    <a:pt x="270" y="66"/>
                  </a:lnTo>
                  <a:lnTo>
                    <a:pt x="282" y="72"/>
                  </a:lnTo>
                  <a:lnTo>
                    <a:pt x="294" y="82"/>
                  </a:lnTo>
                  <a:lnTo>
                    <a:pt x="310" y="94"/>
                  </a:lnTo>
                  <a:lnTo>
                    <a:pt x="312" y="94"/>
                  </a:lnTo>
                  <a:lnTo>
                    <a:pt x="312" y="94"/>
                  </a:lnTo>
                  <a:lnTo>
                    <a:pt x="274" y="64"/>
                  </a:lnTo>
                  <a:lnTo>
                    <a:pt x="274" y="64"/>
                  </a:lnTo>
                  <a:lnTo>
                    <a:pt x="280" y="62"/>
                  </a:lnTo>
                  <a:lnTo>
                    <a:pt x="280" y="62"/>
                  </a:lnTo>
                  <a:lnTo>
                    <a:pt x="292" y="70"/>
                  </a:lnTo>
                  <a:lnTo>
                    <a:pt x="304" y="80"/>
                  </a:lnTo>
                  <a:lnTo>
                    <a:pt x="320" y="94"/>
                  </a:lnTo>
                  <a:lnTo>
                    <a:pt x="324" y="94"/>
                  </a:lnTo>
                  <a:lnTo>
                    <a:pt x="324" y="94"/>
                  </a:lnTo>
                  <a:lnTo>
                    <a:pt x="306" y="78"/>
                  </a:lnTo>
                  <a:lnTo>
                    <a:pt x="282" y="62"/>
                  </a:lnTo>
                  <a:lnTo>
                    <a:pt x="282" y="62"/>
                  </a:lnTo>
                  <a:lnTo>
                    <a:pt x="288" y="60"/>
                  </a:lnTo>
                  <a:lnTo>
                    <a:pt x="288" y="60"/>
                  </a:lnTo>
                  <a:lnTo>
                    <a:pt x="302" y="66"/>
                  </a:lnTo>
                  <a:lnTo>
                    <a:pt x="316" y="78"/>
                  </a:lnTo>
                  <a:lnTo>
                    <a:pt x="332" y="92"/>
                  </a:lnTo>
                  <a:lnTo>
                    <a:pt x="336" y="92"/>
                  </a:lnTo>
                  <a:lnTo>
                    <a:pt x="336" y="92"/>
                  </a:lnTo>
                  <a:lnTo>
                    <a:pt x="316" y="76"/>
                  </a:lnTo>
                  <a:lnTo>
                    <a:pt x="290" y="56"/>
                  </a:lnTo>
                  <a:lnTo>
                    <a:pt x="290" y="56"/>
                  </a:lnTo>
                  <a:lnTo>
                    <a:pt x="294" y="54"/>
                  </a:lnTo>
                  <a:lnTo>
                    <a:pt x="294" y="54"/>
                  </a:lnTo>
                  <a:lnTo>
                    <a:pt x="304" y="60"/>
                  </a:lnTo>
                  <a:lnTo>
                    <a:pt x="306" y="64"/>
                  </a:lnTo>
                  <a:lnTo>
                    <a:pt x="306" y="62"/>
                  </a:lnTo>
                  <a:lnTo>
                    <a:pt x="306" y="62"/>
                  </a:lnTo>
                  <a:lnTo>
                    <a:pt x="330" y="80"/>
                  </a:lnTo>
                  <a:lnTo>
                    <a:pt x="342" y="92"/>
                  </a:lnTo>
                  <a:lnTo>
                    <a:pt x="350" y="92"/>
                  </a:lnTo>
                  <a:lnTo>
                    <a:pt x="350" y="92"/>
                  </a:lnTo>
                  <a:lnTo>
                    <a:pt x="306" y="58"/>
                  </a:lnTo>
                  <a:lnTo>
                    <a:pt x="308" y="54"/>
                  </a:lnTo>
                  <a:lnTo>
                    <a:pt x="308" y="54"/>
                  </a:lnTo>
                  <a:lnTo>
                    <a:pt x="318" y="60"/>
                  </a:lnTo>
                  <a:lnTo>
                    <a:pt x="328" y="68"/>
                  </a:lnTo>
                  <a:lnTo>
                    <a:pt x="328" y="68"/>
                  </a:lnTo>
                  <a:lnTo>
                    <a:pt x="344" y="80"/>
                  </a:lnTo>
                  <a:lnTo>
                    <a:pt x="350" y="86"/>
                  </a:lnTo>
                  <a:lnTo>
                    <a:pt x="354" y="92"/>
                  </a:lnTo>
                  <a:lnTo>
                    <a:pt x="360" y="92"/>
                  </a:lnTo>
                  <a:lnTo>
                    <a:pt x="360" y="92"/>
                  </a:lnTo>
                  <a:lnTo>
                    <a:pt x="352" y="82"/>
                  </a:lnTo>
                  <a:lnTo>
                    <a:pt x="348" y="76"/>
                  </a:lnTo>
                  <a:lnTo>
                    <a:pt x="342" y="72"/>
                  </a:lnTo>
                  <a:lnTo>
                    <a:pt x="342" y="72"/>
                  </a:lnTo>
                  <a:lnTo>
                    <a:pt x="326" y="62"/>
                  </a:lnTo>
                  <a:lnTo>
                    <a:pt x="308" y="50"/>
                  </a:lnTo>
                  <a:lnTo>
                    <a:pt x="310" y="48"/>
                  </a:lnTo>
                  <a:lnTo>
                    <a:pt x="310" y="48"/>
                  </a:lnTo>
                  <a:lnTo>
                    <a:pt x="310" y="46"/>
                  </a:lnTo>
                  <a:lnTo>
                    <a:pt x="310" y="46"/>
                  </a:lnTo>
                  <a:lnTo>
                    <a:pt x="310" y="46"/>
                  </a:lnTo>
                  <a:lnTo>
                    <a:pt x="326" y="56"/>
                  </a:lnTo>
                  <a:lnTo>
                    <a:pt x="344" y="70"/>
                  </a:lnTo>
                  <a:lnTo>
                    <a:pt x="364" y="90"/>
                  </a:lnTo>
                  <a:lnTo>
                    <a:pt x="364" y="86"/>
                  </a:lnTo>
                  <a:lnTo>
                    <a:pt x="364" y="86"/>
                  </a:lnTo>
                  <a:lnTo>
                    <a:pt x="360" y="78"/>
                  </a:lnTo>
                  <a:lnTo>
                    <a:pt x="352" y="70"/>
                  </a:lnTo>
                  <a:lnTo>
                    <a:pt x="352" y="70"/>
                  </a:lnTo>
                  <a:lnTo>
                    <a:pt x="314" y="44"/>
                  </a:lnTo>
                  <a:lnTo>
                    <a:pt x="314" y="44"/>
                  </a:lnTo>
                  <a:lnTo>
                    <a:pt x="320" y="42"/>
                  </a:lnTo>
                  <a:lnTo>
                    <a:pt x="320" y="42"/>
                  </a:lnTo>
                  <a:lnTo>
                    <a:pt x="356" y="70"/>
                  </a:lnTo>
                  <a:lnTo>
                    <a:pt x="356" y="70"/>
                  </a:lnTo>
                  <a:lnTo>
                    <a:pt x="364" y="78"/>
                  </a:lnTo>
                  <a:lnTo>
                    <a:pt x="364" y="70"/>
                  </a:lnTo>
                  <a:lnTo>
                    <a:pt x="364" y="70"/>
                  </a:lnTo>
                  <a:lnTo>
                    <a:pt x="346" y="54"/>
                  </a:lnTo>
                  <a:lnTo>
                    <a:pt x="334" y="46"/>
                  </a:lnTo>
                  <a:lnTo>
                    <a:pt x="324" y="42"/>
                  </a:lnTo>
                  <a:lnTo>
                    <a:pt x="324" y="42"/>
                  </a:lnTo>
                  <a:lnTo>
                    <a:pt x="328" y="40"/>
                  </a:lnTo>
                  <a:lnTo>
                    <a:pt x="328" y="40"/>
                  </a:lnTo>
                  <a:lnTo>
                    <a:pt x="336" y="44"/>
                  </a:lnTo>
                  <a:lnTo>
                    <a:pt x="346" y="50"/>
                  </a:lnTo>
                  <a:lnTo>
                    <a:pt x="364" y="66"/>
                  </a:lnTo>
                  <a:lnTo>
                    <a:pt x="364" y="58"/>
                  </a:lnTo>
                  <a:lnTo>
                    <a:pt x="364" y="58"/>
                  </a:lnTo>
                  <a:lnTo>
                    <a:pt x="332" y="38"/>
                  </a:lnTo>
                  <a:lnTo>
                    <a:pt x="332" y="38"/>
                  </a:lnTo>
                  <a:lnTo>
                    <a:pt x="338" y="36"/>
                  </a:lnTo>
                  <a:lnTo>
                    <a:pt x="338" y="36"/>
                  </a:lnTo>
                  <a:lnTo>
                    <a:pt x="350" y="42"/>
                  </a:lnTo>
                  <a:lnTo>
                    <a:pt x="364" y="54"/>
                  </a:lnTo>
                  <a:lnTo>
                    <a:pt x="364" y="48"/>
                  </a:lnTo>
                  <a:lnTo>
                    <a:pt x="364" y="48"/>
                  </a:lnTo>
                  <a:lnTo>
                    <a:pt x="342" y="34"/>
                  </a:lnTo>
                  <a:lnTo>
                    <a:pt x="342" y="34"/>
                  </a:lnTo>
                  <a:lnTo>
                    <a:pt x="344" y="32"/>
                  </a:lnTo>
                  <a:lnTo>
                    <a:pt x="344" y="32"/>
                  </a:lnTo>
                  <a:lnTo>
                    <a:pt x="364" y="46"/>
                  </a:lnTo>
                  <a:lnTo>
                    <a:pt x="364" y="38"/>
                  </a:lnTo>
                  <a:lnTo>
                    <a:pt x="364" y="38"/>
                  </a:lnTo>
                  <a:lnTo>
                    <a:pt x="352" y="30"/>
                  </a:lnTo>
                  <a:lnTo>
                    <a:pt x="352" y="30"/>
                  </a:lnTo>
                  <a:lnTo>
                    <a:pt x="356" y="28"/>
                  </a:lnTo>
                  <a:lnTo>
                    <a:pt x="356" y="28"/>
                  </a:lnTo>
                  <a:lnTo>
                    <a:pt x="360" y="30"/>
                  </a:lnTo>
                  <a:lnTo>
                    <a:pt x="360" y="30"/>
                  </a:lnTo>
                  <a:lnTo>
                    <a:pt x="364" y="36"/>
                  </a:lnTo>
                  <a:lnTo>
                    <a:pt x="364" y="28"/>
                  </a:lnTo>
                  <a:lnTo>
                    <a:pt x="364" y="28"/>
                  </a:lnTo>
                  <a:lnTo>
                    <a:pt x="342" y="16"/>
                  </a:lnTo>
                  <a:lnTo>
                    <a:pt x="330" y="10"/>
                  </a:lnTo>
                  <a:lnTo>
                    <a:pt x="316" y="6"/>
                  </a:lnTo>
                  <a:lnTo>
                    <a:pt x="314" y="8"/>
                  </a:lnTo>
                  <a:lnTo>
                    <a:pt x="308" y="2"/>
                  </a:lnTo>
                  <a:lnTo>
                    <a:pt x="308" y="2"/>
                  </a:lnTo>
                  <a:lnTo>
                    <a:pt x="290" y="0"/>
                  </a:lnTo>
                  <a:lnTo>
                    <a:pt x="290" y="0"/>
                  </a:lnTo>
                  <a:lnTo>
                    <a:pt x="314" y="14"/>
                  </a:lnTo>
                  <a:lnTo>
                    <a:pt x="314" y="16"/>
                  </a:lnTo>
                  <a:lnTo>
                    <a:pt x="310" y="14"/>
                  </a:lnTo>
                  <a:lnTo>
                    <a:pt x="310" y="14"/>
                  </a:lnTo>
                  <a:lnTo>
                    <a:pt x="296" y="14"/>
                  </a:lnTo>
                  <a:lnTo>
                    <a:pt x="296" y="14"/>
                  </a:lnTo>
                  <a:lnTo>
                    <a:pt x="300" y="14"/>
                  </a:lnTo>
                  <a:lnTo>
                    <a:pt x="304" y="16"/>
                  </a:lnTo>
                  <a:lnTo>
                    <a:pt x="308" y="20"/>
                  </a:lnTo>
                  <a:lnTo>
                    <a:pt x="308" y="20"/>
                  </a:lnTo>
                  <a:lnTo>
                    <a:pt x="316" y="24"/>
                  </a:lnTo>
                  <a:lnTo>
                    <a:pt x="332" y="32"/>
                  </a:lnTo>
                  <a:lnTo>
                    <a:pt x="336" y="30"/>
                  </a:lnTo>
                  <a:lnTo>
                    <a:pt x="336" y="30"/>
                  </a:lnTo>
                  <a:lnTo>
                    <a:pt x="328" y="26"/>
                  </a:lnTo>
                  <a:lnTo>
                    <a:pt x="322" y="22"/>
                  </a:lnTo>
                  <a:lnTo>
                    <a:pt x="318" y="20"/>
                  </a:lnTo>
                  <a:lnTo>
                    <a:pt x="318" y="20"/>
                  </a:lnTo>
                  <a:lnTo>
                    <a:pt x="318" y="18"/>
                  </a:lnTo>
                  <a:lnTo>
                    <a:pt x="318" y="18"/>
                  </a:lnTo>
                  <a:lnTo>
                    <a:pt x="326" y="22"/>
                  </a:lnTo>
                  <a:lnTo>
                    <a:pt x="340" y="28"/>
                  </a:lnTo>
                  <a:lnTo>
                    <a:pt x="346" y="26"/>
                  </a:lnTo>
                  <a:lnTo>
                    <a:pt x="346" y="26"/>
                  </a:lnTo>
                  <a:lnTo>
                    <a:pt x="332" y="20"/>
                  </a:lnTo>
                  <a:lnTo>
                    <a:pt x="322" y="16"/>
                  </a:lnTo>
                  <a:lnTo>
                    <a:pt x="316" y="10"/>
                  </a:lnTo>
                  <a:lnTo>
                    <a:pt x="316" y="10"/>
                  </a:lnTo>
                  <a:lnTo>
                    <a:pt x="320" y="10"/>
                  </a:lnTo>
                  <a:lnTo>
                    <a:pt x="328" y="14"/>
                  </a:lnTo>
                  <a:lnTo>
                    <a:pt x="340" y="18"/>
                  </a:lnTo>
                  <a:lnTo>
                    <a:pt x="352" y="26"/>
                  </a:lnTo>
                  <a:lnTo>
                    <a:pt x="250" y="66"/>
                  </a:lnTo>
                  <a:lnTo>
                    <a:pt x="250" y="68"/>
                  </a:lnTo>
                  <a:lnTo>
                    <a:pt x="250" y="68"/>
                  </a:lnTo>
                  <a:lnTo>
                    <a:pt x="240" y="60"/>
                  </a:lnTo>
                  <a:lnTo>
                    <a:pt x="230" y="54"/>
                  </a:lnTo>
                  <a:lnTo>
                    <a:pt x="212" y="48"/>
                  </a:lnTo>
                  <a:lnTo>
                    <a:pt x="196" y="44"/>
                  </a:lnTo>
                  <a:lnTo>
                    <a:pt x="180" y="42"/>
                  </a:lnTo>
                  <a:lnTo>
                    <a:pt x="180" y="42"/>
                  </a:lnTo>
                  <a:lnTo>
                    <a:pt x="156" y="38"/>
                  </a:lnTo>
                  <a:lnTo>
                    <a:pt x="150" y="38"/>
                  </a:lnTo>
                  <a:lnTo>
                    <a:pt x="128" y="44"/>
                  </a:lnTo>
                  <a:lnTo>
                    <a:pt x="128" y="44"/>
                  </a:lnTo>
                  <a:lnTo>
                    <a:pt x="156" y="46"/>
                  </a:lnTo>
                  <a:lnTo>
                    <a:pt x="180" y="48"/>
                  </a:lnTo>
                  <a:lnTo>
                    <a:pt x="200" y="52"/>
                  </a:lnTo>
                  <a:lnTo>
                    <a:pt x="200" y="52"/>
                  </a:lnTo>
                  <a:lnTo>
                    <a:pt x="214" y="56"/>
                  </a:lnTo>
                  <a:lnTo>
                    <a:pt x="226" y="62"/>
                  </a:lnTo>
                  <a:lnTo>
                    <a:pt x="234" y="66"/>
                  </a:lnTo>
                  <a:lnTo>
                    <a:pt x="238" y="70"/>
                  </a:lnTo>
                  <a:lnTo>
                    <a:pt x="250" y="68"/>
                  </a:lnTo>
                  <a:lnTo>
                    <a:pt x="250" y="70"/>
                  </a:lnTo>
                  <a:lnTo>
                    <a:pt x="258" y="70"/>
                  </a:lnTo>
                  <a:lnTo>
                    <a:pt x="258" y="70"/>
                  </a:lnTo>
                  <a:lnTo>
                    <a:pt x="246" y="72"/>
                  </a:lnTo>
                  <a:lnTo>
                    <a:pt x="246" y="72"/>
                  </a:lnTo>
                  <a:lnTo>
                    <a:pt x="216" y="76"/>
                  </a:lnTo>
                  <a:lnTo>
                    <a:pt x="178" y="82"/>
                  </a:lnTo>
                  <a:lnTo>
                    <a:pt x="178" y="82"/>
                  </a:lnTo>
                  <a:lnTo>
                    <a:pt x="136" y="88"/>
                  </a:lnTo>
                  <a:lnTo>
                    <a:pt x="114" y="90"/>
                  </a:lnTo>
                  <a:lnTo>
                    <a:pt x="88" y="92"/>
                  </a:lnTo>
                  <a:lnTo>
                    <a:pt x="88" y="92"/>
                  </a:lnTo>
                  <a:lnTo>
                    <a:pt x="88" y="88"/>
                  </a:lnTo>
                  <a:lnTo>
                    <a:pt x="88" y="88"/>
                  </a:lnTo>
                  <a:lnTo>
                    <a:pt x="90" y="84"/>
                  </a:lnTo>
                  <a:lnTo>
                    <a:pt x="100" y="88"/>
                  </a:lnTo>
                  <a:lnTo>
                    <a:pt x="110" y="86"/>
                  </a:lnTo>
                  <a:lnTo>
                    <a:pt x="110" y="86"/>
                  </a:lnTo>
                  <a:lnTo>
                    <a:pt x="106" y="86"/>
                  </a:lnTo>
                  <a:lnTo>
                    <a:pt x="106" y="86"/>
                  </a:lnTo>
                  <a:lnTo>
                    <a:pt x="108" y="80"/>
                  </a:lnTo>
                  <a:lnTo>
                    <a:pt x="120" y="86"/>
                  </a:lnTo>
                  <a:lnTo>
                    <a:pt x="126" y="86"/>
                  </a:lnTo>
                  <a:lnTo>
                    <a:pt x="108" y="76"/>
                  </a:lnTo>
                  <a:lnTo>
                    <a:pt x="110" y="72"/>
                  </a:lnTo>
                  <a:lnTo>
                    <a:pt x="134" y="84"/>
                  </a:lnTo>
                  <a:lnTo>
                    <a:pt x="144" y="84"/>
                  </a:lnTo>
                  <a:lnTo>
                    <a:pt x="140" y="82"/>
                  </a:lnTo>
                  <a:lnTo>
                    <a:pt x="140" y="82"/>
                  </a:lnTo>
                  <a:lnTo>
                    <a:pt x="142" y="78"/>
                  </a:lnTo>
                  <a:lnTo>
                    <a:pt x="142" y="78"/>
                  </a:lnTo>
                  <a:lnTo>
                    <a:pt x="148" y="82"/>
                  </a:lnTo>
                  <a:lnTo>
                    <a:pt x="156" y="82"/>
                  </a:lnTo>
                  <a:lnTo>
                    <a:pt x="156" y="82"/>
                  </a:lnTo>
                  <a:lnTo>
                    <a:pt x="150" y="78"/>
                  </a:lnTo>
                  <a:lnTo>
                    <a:pt x="150" y="78"/>
                  </a:lnTo>
                  <a:lnTo>
                    <a:pt x="150" y="74"/>
                  </a:lnTo>
                  <a:lnTo>
                    <a:pt x="156" y="78"/>
                  </a:lnTo>
                  <a:lnTo>
                    <a:pt x="156" y="82"/>
                  </a:lnTo>
                  <a:lnTo>
                    <a:pt x="170" y="80"/>
                  </a:lnTo>
                  <a:lnTo>
                    <a:pt x="170" y="80"/>
                  </a:lnTo>
                  <a:lnTo>
                    <a:pt x="166" y="76"/>
                  </a:lnTo>
                  <a:lnTo>
                    <a:pt x="154" y="66"/>
                  </a:lnTo>
                  <a:lnTo>
                    <a:pt x="154" y="66"/>
                  </a:lnTo>
                  <a:lnTo>
                    <a:pt x="154" y="64"/>
                  </a:lnTo>
                  <a:lnTo>
                    <a:pt x="156" y="64"/>
                  </a:lnTo>
                  <a:lnTo>
                    <a:pt x="156" y="64"/>
                  </a:lnTo>
                  <a:lnTo>
                    <a:pt x="164" y="70"/>
                  </a:lnTo>
                  <a:lnTo>
                    <a:pt x="170" y="76"/>
                  </a:lnTo>
                  <a:lnTo>
                    <a:pt x="172" y="68"/>
                  </a:lnTo>
                  <a:lnTo>
                    <a:pt x="172" y="68"/>
                  </a:lnTo>
                  <a:lnTo>
                    <a:pt x="156" y="58"/>
                  </a:lnTo>
                  <a:lnTo>
                    <a:pt x="146" y="52"/>
                  </a:lnTo>
                  <a:lnTo>
                    <a:pt x="146" y="52"/>
                  </a:lnTo>
                  <a:lnTo>
                    <a:pt x="152" y="54"/>
                  </a:lnTo>
                  <a:lnTo>
                    <a:pt x="158" y="56"/>
                  </a:lnTo>
                  <a:lnTo>
                    <a:pt x="172" y="66"/>
                  </a:lnTo>
                  <a:lnTo>
                    <a:pt x="174" y="58"/>
                  </a:lnTo>
                  <a:lnTo>
                    <a:pt x="174" y="58"/>
                  </a:lnTo>
                  <a:lnTo>
                    <a:pt x="166" y="52"/>
                  </a:lnTo>
                  <a:lnTo>
                    <a:pt x="166" y="52"/>
                  </a:lnTo>
                  <a:lnTo>
                    <a:pt x="174" y="56"/>
                  </a:lnTo>
                  <a:lnTo>
                    <a:pt x="174" y="52"/>
                  </a:lnTo>
                  <a:lnTo>
                    <a:pt x="178" y="54"/>
                  </a:lnTo>
                  <a:lnTo>
                    <a:pt x="178" y="60"/>
                  </a:lnTo>
                  <a:lnTo>
                    <a:pt x="178" y="60"/>
                  </a:lnTo>
                  <a:lnTo>
                    <a:pt x="178" y="62"/>
                  </a:lnTo>
                  <a:lnTo>
                    <a:pt x="178" y="62"/>
                  </a:lnTo>
                  <a:lnTo>
                    <a:pt x="178" y="62"/>
                  </a:lnTo>
                  <a:lnTo>
                    <a:pt x="176" y="68"/>
                  </a:lnTo>
                  <a:lnTo>
                    <a:pt x="176" y="68"/>
                  </a:lnTo>
                  <a:lnTo>
                    <a:pt x="178" y="70"/>
                  </a:lnTo>
                  <a:lnTo>
                    <a:pt x="178" y="70"/>
                  </a:lnTo>
                  <a:lnTo>
                    <a:pt x="176" y="70"/>
                  </a:lnTo>
                  <a:lnTo>
                    <a:pt x="172" y="78"/>
                  </a:lnTo>
                  <a:lnTo>
                    <a:pt x="196" y="76"/>
                  </a:lnTo>
                  <a:lnTo>
                    <a:pt x="184" y="74"/>
                  </a:lnTo>
                  <a:lnTo>
                    <a:pt x="186" y="70"/>
                  </a:lnTo>
                  <a:lnTo>
                    <a:pt x="186" y="70"/>
                  </a:lnTo>
                  <a:lnTo>
                    <a:pt x="200" y="74"/>
                  </a:lnTo>
                  <a:lnTo>
                    <a:pt x="210" y="74"/>
                  </a:lnTo>
                  <a:lnTo>
                    <a:pt x="208" y="72"/>
                  </a:lnTo>
                  <a:lnTo>
                    <a:pt x="208" y="72"/>
                  </a:lnTo>
                  <a:lnTo>
                    <a:pt x="208" y="68"/>
                  </a:lnTo>
                  <a:lnTo>
                    <a:pt x="208" y="68"/>
                  </a:lnTo>
                  <a:lnTo>
                    <a:pt x="216" y="72"/>
                  </a:lnTo>
                  <a:lnTo>
                    <a:pt x="222" y="72"/>
                  </a:lnTo>
                  <a:lnTo>
                    <a:pt x="222" y="72"/>
                  </a:lnTo>
                  <a:lnTo>
                    <a:pt x="208" y="66"/>
                  </a:lnTo>
                  <a:lnTo>
                    <a:pt x="208" y="66"/>
                  </a:lnTo>
                  <a:lnTo>
                    <a:pt x="208" y="60"/>
                  </a:lnTo>
                  <a:lnTo>
                    <a:pt x="208" y="60"/>
                  </a:lnTo>
                  <a:lnTo>
                    <a:pt x="218" y="66"/>
                  </a:lnTo>
                  <a:lnTo>
                    <a:pt x="228" y="72"/>
                  </a:lnTo>
                  <a:lnTo>
                    <a:pt x="234" y="72"/>
                  </a:lnTo>
                  <a:lnTo>
                    <a:pt x="234" y="72"/>
                  </a:lnTo>
                  <a:lnTo>
                    <a:pt x="228" y="68"/>
                  </a:lnTo>
                  <a:lnTo>
                    <a:pt x="214" y="62"/>
                  </a:lnTo>
                  <a:lnTo>
                    <a:pt x="192" y="54"/>
                  </a:lnTo>
                  <a:lnTo>
                    <a:pt x="180" y="50"/>
                  </a:lnTo>
                  <a:lnTo>
                    <a:pt x="166" y="48"/>
                  </a:lnTo>
                  <a:lnTo>
                    <a:pt x="166" y="48"/>
                  </a:lnTo>
                  <a:lnTo>
                    <a:pt x="142" y="48"/>
                  </a:lnTo>
                  <a:lnTo>
                    <a:pt x="128" y="48"/>
                  </a:lnTo>
                  <a:lnTo>
                    <a:pt x="122" y="50"/>
                  </a:lnTo>
                  <a:lnTo>
                    <a:pt x="122" y="50"/>
                  </a:lnTo>
                  <a:lnTo>
                    <a:pt x="116" y="56"/>
                  </a:lnTo>
                  <a:lnTo>
                    <a:pt x="144" y="72"/>
                  </a:lnTo>
                  <a:lnTo>
                    <a:pt x="144" y="72"/>
                  </a:lnTo>
                  <a:lnTo>
                    <a:pt x="142" y="74"/>
                  </a:lnTo>
                  <a:lnTo>
                    <a:pt x="142" y="74"/>
                  </a:lnTo>
                  <a:lnTo>
                    <a:pt x="112" y="60"/>
                  </a:lnTo>
                  <a:lnTo>
                    <a:pt x="112" y="58"/>
                  </a:lnTo>
                  <a:lnTo>
                    <a:pt x="116" y="56"/>
                  </a:lnTo>
                  <a:lnTo>
                    <a:pt x="116" y="54"/>
                  </a:lnTo>
                  <a:lnTo>
                    <a:pt x="108" y="56"/>
                  </a:lnTo>
                  <a:lnTo>
                    <a:pt x="106" y="58"/>
                  </a:lnTo>
                  <a:lnTo>
                    <a:pt x="106" y="58"/>
                  </a:lnTo>
                  <a:lnTo>
                    <a:pt x="100" y="56"/>
                  </a:lnTo>
                  <a:lnTo>
                    <a:pt x="94" y="56"/>
                  </a:lnTo>
                  <a:lnTo>
                    <a:pt x="94" y="56"/>
                  </a:lnTo>
                  <a:lnTo>
                    <a:pt x="94" y="54"/>
                  </a:lnTo>
                  <a:lnTo>
                    <a:pt x="98" y="54"/>
                  </a:lnTo>
                  <a:lnTo>
                    <a:pt x="98" y="54"/>
                  </a:lnTo>
                  <a:lnTo>
                    <a:pt x="78" y="48"/>
                  </a:lnTo>
                  <a:lnTo>
                    <a:pt x="60" y="44"/>
                  </a:lnTo>
                  <a:lnTo>
                    <a:pt x="40" y="44"/>
                  </a:lnTo>
                  <a:lnTo>
                    <a:pt x="80" y="56"/>
                  </a:lnTo>
                  <a:lnTo>
                    <a:pt x="84" y="56"/>
                  </a:lnTo>
                  <a:lnTo>
                    <a:pt x="84" y="56"/>
                  </a:lnTo>
                  <a:lnTo>
                    <a:pt x="84" y="60"/>
                  </a:lnTo>
                  <a:lnTo>
                    <a:pt x="82" y="60"/>
                  </a:lnTo>
                  <a:lnTo>
                    <a:pt x="76" y="60"/>
                  </a:lnTo>
                  <a:lnTo>
                    <a:pt x="76" y="60"/>
                  </a:lnTo>
                  <a:lnTo>
                    <a:pt x="78" y="60"/>
                  </a:lnTo>
                  <a:lnTo>
                    <a:pt x="80" y="58"/>
                  </a:lnTo>
                  <a:lnTo>
                    <a:pt x="80" y="58"/>
                  </a:lnTo>
                  <a:lnTo>
                    <a:pt x="70" y="54"/>
                  </a:lnTo>
                  <a:lnTo>
                    <a:pt x="56" y="52"/>
                  </a:lnTo>
                  <a:lnTo>
                    <a:pt x="38" y="50"/>
                  </a:lnTo>
                  <a:lnTo>
                    <a:pt x="36" y="54"/>
                  </a:lnTo>
                  <a:lnTo>
                    <a:pt x="36" y="54"/>
                  </a:lnTo>
                  <a:lnTo>
                    <a:pt x="44" y="56"/>
                  </a:lnTo>
                  <a:lnTo>
                    <a:pt x="52" y="58"/>
                  </a:lnTo>
                  <a:lnTo>
                    <a:pt x="64" y="64"/>
                  </a:lnTo>
                  <a:lnTo>
                    <a:pt x="76" y="60"/>
                  </a:lnTo>
                  <a:lnTo>
                    <a:pt x="76" y="60"/>
                  </a:lnTo>
                  <a:lnTo>
                    <a:pt x="76" y="60"/>
                  </a:lnTo>
                  <a:lnTo>
                    <a:pt x="76" y="62"/>
                  </a:lnTo>
                  <a:lnTo>
                    <a:pt x="74" y="62"/>
                  </a:lnTo>
                  <a:lnTo>
                    <a:pt x="76" y="62"/>
                  </a:lnTo>
                  <a:lnTo>
                    <a:pt x="76" y="62"/>
                  </a:lnTo>
                  <a:lnTo>
                    <a:pt x="74" y="66"/>
                  </a:lnTo>
                  <a:lnTo>
                    <a:pt x="74" y="66"/>
                  </a:lnTo>
                  <a:lnTo>
                    <a:pt x="68" y="64"/>
                  </a:lnTo>
                  <a:lnTo>
                    <a:pt x="60" y="66"/>
                  </a:lnTo>
                  <a:lnTo>
                    <a:pt x="74" y="68"/>
                  </a:lnTo>
                  <a:lnTo>
                    <a:pt x="74" y="68"/>
                  </a:lnTo>
                  <a:lnTo>
                    <a:pt x="72" y="74"/>
                  </a:lnTo>
                  <a:lnTo>
                    <a:pt x="72" y="74"/>
                  </a:lnTo>
                  <a:lnTo>
                    <a:pt x="54" y="68"/>
                  </a:lnTo>
                  <a:lnTo>
                    <a:pt x="48" y="70"/>
                  </a:lnTo>
                  <a:lnTo>
                    <a:pt x="48" y="74"/>
                  </a:lnTo>
                  <a:lnTo>
                    <a:pt x="48" y="74"/>
                  </a:lnTo>
                  <a:lnTo>
                    <a:pt x="42" y="72"/>
                  </a:lnTo>
                  <a:lnTo>
                    <a:pt x="36" y="74"/>
                  </a:lnTo>
                  <a:lnTo>
                    <a:pt x="36" y="74"/>
                  </a:lnTo>
                  <a:lnTo>
                    <a:pt x="46" y="76"/>
                  </a:lnTo>
                  <a:lnTo>
                    <a:pt x="44" y="88"/>
                  </a:lnTo>
                  <a:lnTo>
                    <a:pt x="44" y="88"/>
                  </a:lnTo>
                  <a:lnTo>
                    <a:pt x="34" y="84"/>
                  </a:lnTo>
                  <a:lnTo>
                    <a:pt x="34" y="84"/>
                  </a:lnTo>
                  <a:lnTo>
                    <a:pt x="16" y="80"/>
                  </a:lnTo>
                  <a:lnTo>
                    <a:pt x="16" y="80"/>
                  </a:lnTo>
                  <a:lnTo>
                    <a:pt x="18" y="74"/>
                  </a:lnTo>
                  <a:lnTo>
                    <a:pt x="18" y="74"/>
                  </a:lnTo>
                  <a:lnTo>
                    <a:pt x="28" y="76"/>
                  </a:lnTo>
                  <a:lnTo>
                    <a:pt x="28" y="74"/>
                  </a:lnTo>
                  <a:lnTo>
                    <a:pt x="28" y="74"/>
                  </a:lnTo>
                  <a:lnTo>
                    <a:pt x="20" y="72"/>
                  </a:lnTo>
                  <a:lnTo>
                    <a:pt x="20" y="72"/>
                  </a:lnTo>
                  <a:lnTo>
                    <a:pt x="22" y="66"/>
                  </a:lnTo>
                  <a:lnTo>
                    <a:pt x="22" y="66"/>
                  </a:lnTo>
                  <a:lnTo>
                    <a:pt x="26" y="68"/>
                  </a:lnTo>
                  <a:lnTo>
                    <a:pt x="30" y="70"/>
                  </a:lnTo>
                  <a:lnTo>
                    <a:pt x="32" y="66"/>
                  </a:lnTo>
                  <a:lnTo>
                    <a:pt x="32" y="66"/>
                  </a:lnTo>
                  <a:lnTo>
                    <a:pt x="24" y="64"/>
                  </a:lnTo>
                  <a:lnTo>
                    <a:pt x="24" y="64"/>
                  </a:lnTo>
                  <a:lnTo>
                    <a:pt x="26" y="60"/>
                  </a:lnTo>
                  <a:lnTo>
                    <a:pt x="26" y="60"/>
                  </a:lnTo>
                  <a:lnTo>
                    <a:pt x="32" y="62"/>
                  </a:lnTo>
                  <a:lnTo>
                    <a:pt x="34" y="58"/>
                  </a:lnTo>
                  <a:lnTo>
                    <a:pt x="34" y="58"/>
                  </a:lnTo>
                  <a:lnTo>
                    <a:pt x="28" y="56"/>
                  </a:lnTo>
                  <a:lnTo>
                    <a:pt x="28" y="56"/>
                  </a:lnTo>
                  <a:lnTo>
                    <a:pt x="32" y="52"/>
                  </a:lnTo>
                  <a:lnTo>
                    <a:pt x="32" y="52"/>
                  </a:lnTo>
                  <a:lnTo>
                    <a:pt x="34" y="52"/>
                  </a:lnTo>
                  <a:lnTo>
                    <a:pt x="36" y="48"/>
                  </a:lnTo>
                  <a:lnTo>
                    <a:pt x="6" y="40"/>
                  </a:lnTo>
                  <a:lnTo>
                    <a:pt x="4" y="46"/>
                  </a:lnTo>
                  <a:lnTo>
                    <a:pt x="4" y="46"/>
                  </a:lnTo>
                  <a:lnTo>
                    <a:pt x="30" y="52"/>
                  </a:lnTo>
                  <a:lnTo>
                    <a:pt x="30" y="52"/>
                  </a:lnTo>
                  <a:lnTo>
                    <a:pt x="28" y="54"/>
                  </a:lnTo>
                  <a:lnTo>
                    <a:pt x="28" y="54"/>
                  </a:lnTo>
                  <a:lnTo>
                    <a:pt x="4" y="50"/>
                  </a:lnTo>
                  <a:lnTo>
                    <a:pt x="2" y="56"/>
                  </a:lnTo>
                  <a:lnTo>
                    <a:pt x="16" y="58"/>
                  </a:lnTo>
                  <a:lnTo>
                    <a:pt x="14" y="60"/>
                  </a:lnTo>
                  <a:lnTo>
                    <a:pt x="2" y="56"/>
                  </a:lnTo>
                  <a:lnTo>
                    <a:pt x="0" y="64"/>
                  </a:lnTo>
                  <a:lnTo>
                    <a:pt x="0" y="70"/>
                  </a:lnTo>
                  <a:lnTo>
                    <a:pt x="0" y="70"/>
                  </a:lnTo>
                  <a:lnTo>
                    <a:pt x="10" y="72"/>
                  </a:lnTo>
                  <a:lnTo>
                    <a:pt x="10" y="72"/>
                  </a:lnTo>
                  <a:lnTo>
                    <a:pt x="10" y="78"/>
                  </a:lnTo>
                  <a:lnTo>
                    <a:pt x="10" y="78"/>
                  </a:lnTo>
                  <a:lnTo>
                    <a:pt x="0" y="76"/>
                  </a:lnTo>
                  <a:lnTo>
                    <a:pt x="0" y="80"/>
                  </a:lnTo>
                  <a:lnTo>
                    <a:pt x="0" y="80"/>
                  </a:lnTo>
                  <a:lnTo>
                    <a:pt x="8" y="80"/>
                  </a:lnTo>
                  <a:lnTo>
                    <a:pt x="8" y="80"/>
                  </a:lnTo>
                  <a:lnTo>
                    <a:pt x="8" y="84"/>
                  </a:lnTo>
                  <a:lnTo>
                    <a:pt x="8" y="84"/>
                  </a:lnTo>
                  <a:lnTo>
                    <a:pt x="0" y="84"/>
                  </a:lnTo>
                  <a:lnTo>
                    <a:pt x="0" y="88"/>
                  </a:lnTo>
                  <a:lnTo>
                    <a:pt x="0" y="88"/>
                  </a:lnTo>
                  <a:lnTo>
                    <a:pt x="8" y="88"/>
                  </a:lnTo>
                  <a:lnTo>
                    <a:pt x="8" y="88"/>
                  </a:lnTo>
                  <a:lnTo>
                    <a:pt x="6" y="90"/>
                  </a:lnTo>
                  <a:lnTo>
                    <a:pt x="6" y="90"/>
                  </a:lnTo>
                  <a:lnTo>
                    <a:pt x="0" y="90"/>
                  </a:lnTo>
                  <a:lnTo>
                    <a:pt x="0" y="96"/>
                  </a:lnTo>
                  <a:lnTo>
                    <a:pt x="4" y="98"/>
                  </a:lnTo>
                  <a:lnTo>
                    <a:pt x="4" y="98"/>
                  </a:lnTo>
                  <a:lnTo>
                    <a:pt x="50" y="100"/>
                  </a:lnTo>
                  <a:lnTo>
                    <a:pt x="68" y="100"/>
                  </a:lnTo>
                  <a:lnTo>
                    <a:pt x="68" y="100"/>
                  </a:lnTo>
                  <a:lnTo>
                    <a:pt x="104" y="104"/>
                  </a:lnTo>
                  <a:lnTo>
                    <a:pt x="104" y="104"/>
                  </a:lnTo>
                  <a:lnTo>
                    <a:pt x="124" y="106"/>
                  </a:lnTo>
                  <a:lnTo>
                    <a:pt x="124" y="108"/>
                  </a:lnTo>
                  <a:lnTo>
                    <a:pt x="124" y="108"/>
                  </a:lnTo>
                  <a:lnTo>
                    <a:pt x="166" y="110"/>
                  </a:lnTo>
                  <a:lnTo>
                    <a:pt x="166" y="110"/>
                  </a:lnTo>
                  <a:lnTo>
                    <a:pt x="180" y="112"/>
                  </a:lnTo>
                  <a:lnTo>
                    <a:pt x="186" y="110"/>
                  </a:lnTo>
                  <a:lnTo>
                    <a:pt x="186" y="110"/>
                  </a:lnTo>
                  <a:lnTo>
                    <a:pt x="182" y="110"/>
                  </a:lnTo>
                  <a:lnTo>
                    <a:pt x="180" y="108"/>
                  </a:lnTo>
                  <a:lnTo>
                    <a:pt x="178" y="106"/>
                  </a:lnTo>
                  <a:lnTo>
                    <a:pt x="178" y="104"/>
                  </a:lnTo>
                  <a:lnTo>
                    <a:pt x="176" y="106"/>
                  </a:lnTo>
                  <a:lnTo>
                    <a:pt x="176" y="106"/>
                  </a:lnTo>
                  <a:lnTo>
                    <a:pt x="176" y="106"/>
                  </a:lnTo>
                  <a:lnTo>
                    <a:pt x="176" y="106"/>
                  </a:lnTo>
                  <a:lnTo>
                    <a:pt x="176" y="104"/>
                  </a:lnTo>
                  <a:lnTo>
                    <a:pt x="176" y="104"/>
                  </a:lnTo>
                  <a:lnTo>
                    <a:pt x="174" y="104"/>
                  </a:lnTo>
                  <a:lnTo>
                    <a:pt x="176" y="104"/>
                  </a:lnTo>
                  <a:lnTo>
                    <a:pt x="182" y="104"/>
                  </a:lnTo>
                  <a:lnTo>
                    <a:pt x="182" y="104"/>
                  </a:lnTo>
                  <a:lnTo>
                    <a:pt x="182" y="104"/>
                  </a:lnTo>
                  <a:lnTo>
                    <a:pt x="184" y="104"/>
                  </a:lnTo>
                  <a:lnTo>
                    <a:pt x="184" y="104"/>
                  </a:lnTo>
                  <a:lnTo>
                    <a:pt x="182" y="104"/>
                  </a:lnTo>
                  <a:lnTo>
                    <a:pt x="178" y="104"/>
                  </a:lnTo>
                  <a:lnTo>
                    <a:pt x="178" y="104"/>
                  </a:lnTo>
                  <a:lnTo>
                    <a:pt x="178" y="104"/>
                  </a:lnTo>
                  <a:lnTo>
                    <a:pt x="182" y="106"/>
                  </a:lnTo>
                  <a:lnTo>
                    <a:pt x="184" y="108"/>
                  </a:lnTo>
                  <a:lnTo>
                    <a:pt x="190" y="108"/>
                  </a:lnTo>
                  <a:lnTo>
                    <a:pt x="190" y="108"/>
                  </a:lnTo>
                  <a:lnTo>
                    <a:pt x="190" y="108"/>
                  </a:lnTo>
                  <a:lnTo>
                    <a:pt x="190" y="106"/>
                  </a:lnTo>
                  <a:lnTo>
                    <a:pt x="190" y="106"/>
                  </a:lnTo>
                  <a:lnTo>
                    <a:pt x="196" y="104"/>
                  </a:lnTo>
                  <a:lnTo>
                    <a:pt x="196" y="104"/>
                  </a:lnTo>
                  <a:lnTo>
                    <a:pt x="196" y="104"/>
                  </a:lnTo>
                  <a:lnTo>
                    <a:pt x="206" y="102"/>
                  </a:lnTo>
                  <a:lnTo>
                    <a:pt x="218" y="104"/>
                  </a:lnTo>
                  <a:lnTo>
                    <a:pt x="220" y="104"/>
                  </a:lnTo>
                  <a:lnTo>
                    <a:pt x="220" y="104"/>
                  </a:lnTo>
                  <a:lnTo>
                    <a:pt x="220" y="104"/>
                  </a:lnTo>
                  <a:lnTo>
                    <a:pt x="220" y="106"/>
                  </a:lnTo>
                  <a:lnTo>
                    <a:pt x="220" y="106"/>
                  </a:lnTo>
                  <a:lnTo>
                    <a:pt x="220" y="106"/>
                  </a:lnTo>
                  <a:lnTo>
                    <a:pt x="220" y="106"/>
                  </a:lnTo>
                  <a:lnTo>
                    <a:pt x="224" y="110"/>
                  </a:lnTo>
                  <a:lnTo>
                    <a:pt x="224" y="110"/>
                  </a:lnTo>
                  <a:lnTo>
                    <a:pt x="224" y="110"/>
                  </a:lnTo>
                  <a:lnTo>
                    <a:pt x="224" y="110"/>
                  </a:lnTo>
                  <a:lnTo>
                    <a:pt x="224" y="110"/>
                  </a:lnTo>
                  <a:lnTo>
                    <a:pt x="228" y="114"/>
                  </a:lnTo>
                  <a:lnTo>
                    <a:pt x="230" y="118"/>
                  </a:lnTo>
                  <a:lnTo>
                    <a:pt x="228" y="118"/>
                  </a:lnTo>
                  <a:lnTo>
                    <a:pt x="228" y="118"/>
                  </a:lnTo>
                  <a:lnTo>
                    <a:pt x="224" y="112"/>
                  </a:lnTo>
                  <a:lnTo>
                    <a:pt x="218" y="108"/>
                  </a:lnTo>
                  <a:lnTo>
                    <a:pt x="208" y="108"/>
                  </a:lnTo>
                  <a:lnTo>
                    <a:pt x="208" y="108"/>
                  </a:lnTo>
                  <a:lnTo>
                    <a:pt x="216" y="110"/>
                  </a:lnTo>
                  <a:lnTo>
                    <a:pt x="222" y="114"/>
                  </a:lnTo>
                  <a:lnTo>
                    <a:pt x="222" y="114"/>
                  </a:lnTo>
                  <a:lnTo>
                    <a:pt x="228" y="118"/>
                  </a:lnTo>
                  <a:lnTo>
                    <a:pt x="232" y="120"/>
                  </a:lnTo>
                  <a:lnTo>
                    <a:pt x="236" y="122"/>
                  </a:lnTo>
                  <a:lnTo>
                    <a:pt x="236" y="122"/>
                  </a:lnTo>
                  <a:lnTo>
                    <a:pt x="238" y="120"/>
                  </a:lnTo>
                  <a:lnTo>
                    <a:pt x="238" y="120"/>
                  </a:lnTo>
                  <a:lnTo>
                    <a:pt x="240" y="118"/>
                  </a:lnTo>
                  <a:lnTo>
                    <a:pt x="240" y="118"/>
                  </a:lnTo>
                  <a:lnTo>
                    <a:pt x="244" y="114"/>
                  </a:lnTo>
                  <a:lnTo>
                    <a:pt x="248" y="110"/>
                  </a:lnTo>
                  <a:lnTo>
                    <a:pt x="248" y="110"/>
                  </a:lnTo>
                  <a:lnTo>
                    <a:pt x="254" y="106"/>
                  </a:lnTo>
                  <a:lnTo>
                    <a:pt x="256" y="102"/>
                  </a:lnTo>
                  <a:lnTo>
                    <a:pt x="256" y="100"/>
                  </a:lnTo>
                  <a:lnTo>
                    <a:pt x="258" y="100"/>
                  </a:lnTo>
                  <a:lnTo>
                    <a:pt x="258" y="100"/>
                  </a:lnTo>
                  <a:lnTo>
                    <a:pt x="252" y="110"/>
                  </a:lnTo>
                  <a:lnTo>
                    <a:pt x="252" y="110"/>
                  </a:lnTo>
                  <a:lnTo>
                    <a:pt x="252" y="110"/>
                  </a:lnTo>
                  <a:lnTo>
                    <a:pt x="252" y="112"/>
                  </a:lnTo>
                  <a:lnTo>
                    <a:pt x="252" y="112"/>
                  </a:lnTo>
                  <a:lnTo>
                    <a:pt x="252" y="112"/>
                  </a:lnTo>
                  <a:lnTo>
                    <a:pt x="248" y="116"/>
                  </a:lnTo>
                  <a:lnTo>
                    <a:pt x="248" y="116"/>
                  </a:lnTo>
                  <a:lnTo>
                    <a:pt x="248" y="114"/>
                  </a:lnTo>
                  <a:lnTo>
                    <a:pt x="248" y="114"/>
                  </a:lnTo>
                  <a:lnTo>
                    <a:pt x="244" y="120"/>
                  </a:lnTo>
                  <a:lnTo>
                    <a:pt x="238" y="122"/>
                  </a:lnTo>
                  <a:lnTo>
                    <a:pt x="238" y="122"/>
                  </a:lnTo>
                  <a:lnTo>
                    <a:pt x="238" y="122"/>
                  </a:lnTo>
                  <a:lnTo>
                    <a:pt x="236" y="124"/>
                  </a:lnTo>
                  <a:lnTo>
                    <a:pt x="236" y="124"/>
                  </a:lnTo>
                  <a:lnTo>
                    <a:pt x="236" y="124"/>
                  </a:lnTo>
                  <a:lnTo>
                    <a:pt x="236" y="124"/>
                  </a:lnTo>
                  <a:lnTo>
                    <a:pt x="224" y="118"/>
                  </a:lnTo>
                  <a:lnTo>
                    <a:pt x="224" y="118"/>
                  </a:lnTo>
                  <a:lnTo>
                    <a:pt x="214" y="112"/>
                  </a:lnTo>
                  <a:lnTo>
                    <a:pt x="208" y="110"/>
                  </a:lnTo>
                  <a:lnTo>
                    <a:pt x="200" y="110"/>
                  </a:lnTo>
                  <a:lnTo>
                    <a:pt x="200" y="110"/>
                  </a:lnTo>
                  <a:lnTo>
                    <a:pt x="200" y="110"/>
                  </a:lnTo>
                  <a:lnTo>
                    <a:pt x="216" y="114"/>
                  </a:lnTo>
                  <a:lnTo>
                    <a:pt x="224" y="118"/>
                  </a:lnTo>
                  <a:lnTo>
                    <a:pt x="230" y="122"/>
                  </a:lnTo>
                  <a:lnTo>
                    <a:pt x="230" y="122"/>
                  </a:lnTo>
                  <a:lnTo>
                    <a:pt x="230" y="122"/>
                  </a:lnTo>
                  <a:lnTo>
                    <a:pt x="228" y="124"/>
                  </a:lnTo>
                  <a:lnTo>
                    <a:pt x="228" y="124"/>
                  </a:lnTo>
                  <a:lnTo>
                    <a:pt x="228" y="124"/>
                  </a:lnTo>
                  <a:lnTo>
                    <a:pt x="228" y="124"/>
                  </a:lnTo>
                  <a:lnTo>
                    <a:pt x="222" y="118"/>
                  </a:lnTo>
                  <a:lnTo>
                    <a:pt x="212" y="116"/>
                  </a:lnTo>
                  <a:lnTo>
                    <a:pt x="204" y="114"/>
                  </a:lnTo>
                  <a:lnTo>
                    <a:pt x="194" y="112"/>
                  </a:lnTo>
                  <a:lnTo>
                    <a:pt x="192" y="114"/>
                  </a:lnTo>
                  <a:lnTo>
                    <a:pt x="198" y="114"/>
                  </a:lnTo>
                  <a:lnTo>
                    <a:pt x="198" y="116"/>
                  </a:lnTo>
                  <a:lnTo>
                    <a:pt x="198" y="116"/>
                  </a:lnTo>
                  <a:lnTo>
                    <a:pt x="198" y="116"/>
                  </a:lnTo>
                  <a:lnTo>
                    <a:pt x="198" y="116"/>
                  </a:lnTo>
                  <a:lnTo>
                    <a:pt x="198" y="116"/>
                  </a:lnTo>
                  <a:lnTo>
                    <a:pt x="194" y="118"/>
                  </a:lnTo>
                  <a:lnTo>
                    <a:pt x="184" y="116"/>
                  </a:lnTo>
                  <a:lnTo>
                    <a:pt x="182" y="116"/>
                  </a:lnTo>
                  <a:lnTo>
                    <a:pt x="182" y="116"/>
                  </a:lnTo>
                  <a:lnTo>
                    <a:pt x="182" y="116"/>
                  </a:lnTo>
                  <a:lnTo>
                    <a:pt x="182" y="116"/>
                  </a:lnTo>
                  <a:lnTo>
                    <a:pt x="170" y="114"/>
                  </a:lnTo>
                  <a:lnTo>
                    <a:pt x="152" y="112"/>
                  </a:lnTo>
                  <a:lnTo>
                    <a:pt x="152" y="112"/>
                  </a:lnTo>
                  <a:lnTo>
                    <a:pt x="128" y="112"/>
                  </a:lnTo>
                  <a:lnTo>
                    <a:pt x="116" y="110"/>
                  </a:lnTo>
                  <a:lnTo>
                    <a:pt x="116" y="110"/>
                  </a:lnTo>
                  <a:lnTo>
                    <a:pt x="74" y="104"/>
                  </a:lnTo>
                  <a:lnTo>
                    <a:pt x="74" y="104"/>
                  </a:lnTo>
                  <a:lnTo>
                    <a:pt x="40" y="102"/>
                  </a:lnTo>
                  <a:lnTo>
                    <a:pt x="40" y="102"/>
                  </a:lnTo>
                  <a:lnTo>
                    <a:pt x="16" y="102"/>
                  </a:lnTo>
                  <a:lnTo>
                    <a:pt x="6" y="100"/>
                  </a:lnTo>
                  <a:lnTo>
                    <a:pt x="6" y="100"/>
                  </a:lnTo>
                  <a:lnTo>
                    <a:pt x="0" y="100"/>
                  </a:lnTo>
                  <a:lnTo>
                    <a:pt x="0" y="104"/>
                  </a:lnTo>
                  <a:lnTo>
                    <a:pt x="0" y="104"/>
                  </a:lnTo>
                  <a:lnTo>
                    <a:pt x="8" y="104"/>
                  </a:lnTo>
                  <a:lnTo>
                    <a:pt x="8" y="104"/>
                  </a:lnTo>
                  <a:lnTo>
                    <a:pt x="26" y="104"/>
                  </a:lnTo>
                  <a:lnTo>
                    <a:pt x="26" y="104"/>
                  </a:lnTo>
                  <a:lnTo>
                    <a:pt x="36" y="106"/>
                  </a:lnTo>
                  <a:lnTo>
                    <a:pt x="42" y="106"/>
                  </a:lnTo>
                  <a:lnTo>
                    <a:pt x="42" y="106"/>
                  </a:lnTo>
                  <a:lnTo>
                    <a:pt x="64" y="108"/>
                  </a:lnTo>
                  <a:lnTo>
                    <a:pt x="64" y="108"/>
                  </a:lnTo>
                  <a:lnTo>
                    <a:pt x="76" y="108"/>
                  </a:lnTo>
                  <a:lnTo>
                    <a:pt x="76" y="110"/>
                  </a:lnTo>
                  <a:lnTo>
                    <a:pt x="76" y="110"/>
                  </a:lnTo>
                  <a:lnTo>
                    <a:pt x="94" y="110"/>
                  </a:lnTo>
                  <a:lnTo>
                    <a:pt x="94" y="110"/>
                  </a:lnTo>
                  <a:lnTo>
                    <a:pt x="130" y="114"/>
                  </a:lnTo>
                  <a:lnTo>
                    <a:pt x="130" y="114"/>
                  </a:lnTo>
                  <a:lnTo>
                    <a:pt x="150" y="116"/>
                  </a:lnTo>
                  <a:lnTo>
                    <a:pt x="150" y="116"/>
                  </a:lnTo>
                  <a:lnTo>
                    <a:pt x="194" y="118"/>
                  </a:lnTo>
                  <a:lnTo>
                    <a:pt x="194" y="118"/>
                  </a:lnTo>
                  <a:lnTo>
                    <a:pt x="194" y="118"/>
                  </a:lnTo>
                  <a:lnTo>
                    <a:pt x="194" y="120"/>
                  </a:lnTo>
                  <a:lnTo>
                    <a:pt x="194" y="120"/>
                  </a:lnTo>
                  <a:lnTo>
                    <a:pt x="194" y="120"/>
                  </a:lnTo>
                  <a:lnTo>
                    <a:pt x="150" y="116"/>
                  </a:lnTo>
                  <a:lnTo>
                    <a:pt x="150" y="116"/>
                  </a:lnTo>
                  <a:lnTo>
                    <a:pt x="130" y="116"/>
                  </a:lnTo>
                  <a:lnTo>
                    <a:pt x="130" y="116"/>
                  </a:lnTo>
                  <a:lnTo>
                    <a:pt x="98" y="112"/>
                  </a:lnTo>
                  <a:lnTo>
                    <a:pt x="98" y="112"/>
                  </a:lnTo>
                  <a:lnTo>
                    <a:pt x="92" y="114"/>
                  </a:lnTo>
                  <a:lnTo>
                    <a:pt x="84" y="116"/>
                  </a:lnTo>
                  <a:lnTo>
                    <a:pt x="58" y="114"/>
                  </a:lnTo>
                  <a:lnTo>
                    <a:pt x="58" y="114"/>
                  </a:lnTo>
                  <a:lnTo>
                    <a:pt x="30" y="112"/>
                  </a:lnTo>
                  <a:lnTo>
                    <a:pt x="30" y="112"/>
                  </a:lnTo>
                  <a:lnTo>
                    <a:pt x="0" y="110"/>
                  </a:lnTo>
                  <a:lnTo>
                    <a:pt x="0" y="114"/>
                  </a:lnTo>
                  <a:lnTo>
                    <a:pt x="0" y="114"/>
                  </a:lnTo>
                  <a:lnTo>
                    <a:pt x="24" y="116"/>
                  </a:lnTo>
                  <a:lnTo>
                    <a:pt x="24" y="116"/>
                  </a:lnTo>
                  <a:lnTo>
                    <a:pt x="54" y="118"/>
                  </a:lnTo>
                  <a:lnTo>
                    <a:pt x="70" y="118"/>
                  </a:lnTo>
                  <a:lnTo>
                    <a:pt x="82" y="122"/>
                  </a:lnTo>
                  <a:lnTo>
                    <a:pt x="82" y="122"/>
                  </a:lnTo>
                  <a:lnTo>
                    <a:pt x="82" y="122"/>
                  </a:lnTo>
                  <a:lnTo>
                    <a:pt x="64" y="120"/>
                  </a:lnTo>
                  <a:lnTo>
                    <a:pt x="64" y="120"/>
                  </a:lnTo>
                  <a:lnTo>
                    <a:pt x="46" y="118"/>
                  </a:lnTo>
                  <a:lnTo>
                    <a:pt x="46" y="118"/>
                  </a:lnTo>
                  <a:lnTo>
                    <a:pt x="38" y="118"/>
                  </a:lnTo>
                  <a:lnTo>
                    <a:pt x="38" y="118"/>
                  </a:lnTo>
                  <a:lnTo>
                    <a:pt x="20" y="118"/>
                  </a:lnTo>
                  <a:lnTo>
                    <a:pt x="0" y="116"/>
                  </a:lnTo>
                  <a:lnTo>
                    <a:pt x="0" y="118"/>
                  </a:lnTo>
                  <a:lnTo>
                    <a:pt x="0" y="118"/>
                  </a:lnTo>
                  <a:lnTo>
                    <a:pt x="28" y="122"/>
                  </a:lnTo>
                  <a:lnTo>
                    <a:pt x="28" y="122"/>
                  </a:lnTo>
                  <a:lnTo>
                    <a:pt x="32" y="122"/>
                  </a:lnTo>
                  <a:lnTo>
                    <a:pt x="32" y="122"/>
                  </a:lnTo>
                  <a:lnTo>
                    <a:pt x="56" y="124"/>
                  </a:lnTo>
                  <a:lnTo>
                    <a:pt x="80" y="130"/>
                  </a:lnTo>
                  <a:lnTo>
                    <a:pt x="80" y="128"/>
                  </a:lnTo>
                  <a:lnTo>
                    <a:pt x="80" y="128"/>
                  </a:lnTo>
                  <a:lnTo>
                    <a:pt x="80" y="128"/>
                  </a:lnTo>
                  <a:lnTo>
                    <a:pt x="80" y="128"/>
                  </a:lnTo>
                  <a:lnTo>
                    <a:pt x="80" y="128"/>
                  </a:lnTo>
                  <a:lnTo>
                    <a:pt x="92" y="132"/>
                  </a:lnTo>
                  <a:lnTo>
                    <a:pt x="108" y="134"/>
                  </a:lnTo>
                  <a:lnTo>
                    <a:pt x="132" y="138"/>
                  </a:lnTo>
                  <a:lnTo>
                    <a:pt x="132" y="138"/>
                  </a:lnTo>
                  <a:lnTo>
                    <a:pt x="156" y="140"/>
                  </a:lnTo>
                  <a:lnTo>
                    <a:pt x="182" y="138"/>
                  </a:lnTo>
                  <a:lnTo>
                    <a:pt x="184" y="138"/>
                  </a:lnTo>
                  <a:lnTo>
                    <a:pt x="184" y="138"/>
                  </a:lnTo>
                  <a:lnTo>
                    <a:pt x="184" y="138"/>
                  </a:lnTo>
                  <a:lnTo>
                    <a:pt x="192" y="138"/>
                  </a:lnTo>
                  <a:lnTo>
                    <a:pt x="192" y="138"/>
                  </a:lnTo>
                  <a:lnTo>
                    <a:pt x="168" y="140"/>
                  </a:lnTo>
                  <a:lnTo>
                    <a:pt x="154" y="142"/>
                  </a:lnTo>
                  <a:lnTo>
                    <a:pt x="142" y="142"/>
                  </a:lnTo>
                  <a:lnTo>
                    <a:pt x="142" y="142"/>
                  </a:lnTo>
                  <a:lnTo>
                    <a:pt x="126" y="140"/>
                  </a:lnTo>
                  <a:lnTo>
                    <a:pt x="108" y="138"/>
                  </a:lnTo>
                  <a:lnTo>
                    <a:pt x="80" y="132"/>
                  </a:lnTo>
                  <a:lnTo>
                    <a:pt x="74" y="130"/>
                  </a:lnTo>
                  <a:lnTo>
                    <a:pt x="74" y="130"/>
                  </a:lnTo>
                  <a:lnTo>
                    <a:pt x="60" y="126"/>
                  </a:lnTo>
                  <a:lnTo>
                    <a:pt x="38" y="124"/>
                  </a:lnTo>
                  <a:lnTo>
                    <a:pt x="38" y="124"/>
                  </a:lnTo>
                  <a:lnTo>
                    <a:pt x="16" y="122"/>
                  </a:lnTo>
                  <a:lnTo>
                    <a:pt x="0" y="120"/>
                  </a:lnTo>
                  <a:lnTo>
                    <a:pt x="0" y="124"/>
                  </a:lnTo>
                  <a:lnTo>
                    <a:pt x="0" y="124"/>
                  </a:lnTo>
                  <a:lnTo>
                    <a:pt x="12" y="126"/>
                  </a:lnTo>
                  <a:lnTo>
                    <a:pt x="12" y="126"/>
                  </a:lnTo>
                  <a:lnTo>
                    <a:pt x="14" y="124"/>
                  </a:lnTo>
                  <a:lnTo>
                    <a:pt x="14" y="124"/>
                  </a:lnTo>
                  <a:lnTo>
                    <a:pt x="12" y="126"/>
                  </a:lnTo>
                  <a:lnTo>
                    <a:pt x="12" y="126"/>
                  </a:lnTo>
                  <a:lnTo>
                    <a:pt x="0" y="126"/>
                  </a:lnTo>
                  <a:lnTo>
                    <a:pt x="0" y="130"/>
                  </a:lnTo>
                  <a:lnTo>
                    <a:pt x="0" y="130"/>
                  </a:lnTo>
                  <a:lnTo>
                    <a:pt x="14" y="130"/>
                  </a:lnTo>
                  <a:lnTo>
                    <a:pt x="24" y="130"/>
                  </a:lnTo>
                  <a:lnTo>
                    <a:pt x="34" y="126"/>
                  </a:lnTo>
                  <a:lnTo>
                    <a:pt x="34" y="126"/>
                  </a:lnTo>
                  <a:lnTo>
                    <a:pt x="24" y="130"/>
                  </a:lnTo>
                  <a:lnTo>
                    <a:pt x="12" y="132"/>
                  </a:lnTo>
                  <a:lnTo>
                    <a:pt x="0" y="132"/>
                  </a:lnTo>
                  <a:lnTo>
                    <a:pt x="0" y="134"/>
                  </a:lnTo>
                  <a:lnTo>
                    <a:pt x="0" y="134"/>
                  </a:lnTo>
                  <a:lnTo>
                    <a:pt x="14" y="134"/>
                  </a:lnTo>
                  <a:lnTo>
                    <a:pt x="28" y="132"/>
                  </a:lnTo>
                  <a:lnTo>
                    <a:pt x="46" y="130"/>
                  </a:lnTo>
                  <a:lnTo>
                    <a:pt x="46" y="130"/>
                  </a:lnTo>
                  <a:lnTo>
                    <a:pt x="46" y="128"/>
                  </a:lnTo>
                  <a:lnTo>
                    <a:pt x="46" y="126"/>
                  </a:lnTo>
                  <a:lnTo>
                    <a:pt x="48" y="126"/>
                  </a:lnTo>
                  <a:lnTo>
                    <a:pt x="48" y="126"/>
                  </a:lnTo>
                  <a:lnTo>
                    <a:pt x="54" y="132"/>
                  </a:lnTo>
                  <a:lnTo>
                    <a:pt x="62" y="134"/>
                  </a:lnTo>
                  <a:lnTo>
                    <a:pt x="82" y="138"/>
                  </a:lnTo>
                  <a:lnTo>
                    <a:pt x="98" y="140"/>
                  </a:lnTo>
                  <a:lnTo>
                    <a:pt x="106" y="140"/>
                  </a:lnTo>
                  <a:lnTo>
                    <a:pt x="106" y="140"/>
                  </a:lnTo>
                  <a:lnTo>
                    <a:pt x="78" y="140"/>
                  </a:lnTo>
                  <a:lnTo>
                    <a:pt x="62" y="136"/>
                  </a:lnTo>
                  <a:lnTo>
                    <a:pt x="52" y="134"/>
                  </a:lnTo>
                  <a:lnTo>
                    <a:pt x="48" y="130"/>
                  </a:lnTo>
                  <a:lnTo>
                    <a:pt x="48" y="130"/>
                  </a:lnTo>
                  <a:lnTo>
                    <a:pt x="32" y="134"/>
                  </a:lnTo>
                  <a:lnTo>
                    <a:pt x="18" y="136"/>
                  </a:lnTo>
                  <a:lnTo>
                    <a:pt x="0" y="136"/>
                  </a:lnTo>
                  <a:lnTo>
                    <a:pt x="0" y="142"/>
                  </a:lnTo>
                  <a:lnTo>
                    <a:pt x="0" y="142"/>
                  </a:lnTo>
                  <a:lnTo>
                    <a:pt x="30" y="148"/>
                  </a:lnTo>
                  <a:lnTo>
                    <a:pt x="44" y="150"/>
                  </a:lnTo>
                  <a:lnTo>
                    <a:pt x="44" y="150"/>
                  </a:lnTo>
                  <a:lnTo>
                    <a:pt x="44" y="148"/>
                  </a:lnTo>
                  <a:lnTo>
                    <a:pt x="44" y="148"/>
                  </a:lnTo>
                  <a:lnTo>
                    <a:pt x="64" y="156"/>
                  </a:lnTo>
                  <a:lnTo>
                    <a:pt x="86" y="162"/>
                  </a:lnTo>
                  <a:lnTo>
                    <a:pt x="104" y="164"/>
                  </a:lnTo>
                  <a:lnTo>
                    <a:pt x="120" y="164"/>
                  </a:lnTo>
                  <a:lnTo>
                    <a:pt x="120" y="164"/>
                  </a:lnTo>
                  <a:lnTo>
                    <a:pt x="142" y="162"/>
                  </a:lnTo>
                  <a:lnTo>
                    <a:pt x="160" y="162"/>
                  </a:lnTo>
                  <a:lnTo>
                    <a:pt x="174" y="164"/>
                  </a:lnTo>
                  <a:lnTo>
                    <a:pt x="174" y="164"/>
                  </a:lnTo>
                  <a:lnTo>
                    <a:pt x="158" y="162"/>
                  </a:lnTo>
                  <a:lnTo>
                    <a:pt x="144" y="162"/>
                  </a:lnTo>
                  <a:lnTo>
                    <a:pt x="120" y="164"/>
                  </a:lnTo>
                  <a:lnTo>
                    <a:pt x="120" y="164"/>
                  </a:lnTo>
                  <a:lnTo>
                    <a:pt x="110" y="166"/>
                  </a:lnTo>
                  <a:lnTo>
                    <a:pt x="100" y="164"/>
                  </a:lnTo>
                  <a:lnTo>
                    <a:pt x="84" y="162"/>
                  </a:lnTo>
                  <a:lnTo>
                    <a:pt x="64" y="158"/>
                  </a:lnTo>
                  <a:lnTo>
                    <a:pt x="64" y="158"/>
                  </a:lnTo>
                  <a:lnTo>
                    <a:pt x="30" y="150"/>
                  </a:lnTo>
                  <a:lnTo>
                    <a:pt x="0" y="144"/>
                  </a:lnTo>
                  <a:lnTo>
                    <a:pt x="0" y="152"/>
                  </a:lnTo>
                  <a:lnTo>
                    <a:pt x="0" y="152"/>
                  </a:lnTo>
                  <a:lnTo>
                    <a:pt x="10" y="154"/>
                  </a:lnTo>
                  <a:lnTo>
                    <a:pt x="10" y="154"/>
                  </a:lnTo>
                  <a:lnTo>
                    <a:pt x="34" y="160"/>
                  </a:lnTo>
                  <a:lnTo>
                    <a:pt x="74" y="168"/>
                  </a:lnTo>
                  <a:lnTo>
                    <a:pt x="238" y="168"/>
                  </a:lnTo>
                  <a:lnTo>
                    <a:pt x="238" y="168"/>
                  </a:lnTo>
                  <a:lnTo>
                    <a:pt x="200" y="158"/>
                  </a:lnTo>
                  <a:lnTo>
                    <a:pt x="172" y="154"/>
                  </a:lnTo>
                  <a:lnTo>
                    <a:pt x="172" y="154"/>
                  </a:lnTo>
                  <a:lnTo>
                    <a:pt x="208" y="160"/>
                  </a:lnTo>
                  <a:lnTo>
                    <a:pt x="244" y="168"/>
                  </a:lnTo>
                  <a:lnTo>
                    <a:pt x="278" y="168"/>
                  </a:lnTo>
                  <a:lnTo>
                    <a:pt x="278" y="168"/>
                  </a:lnTo>
                  <a:lnTo>
                    <a:pt x="258" y="162"/>
                  </a:lnTo>
                  <a:lnTo>
                    <a:pt x="236" y="156"/>
                  </a:lnTo>
                  <a:lnTo>
                    <a:pt x="214" y="152"/>
                  </a:lnTo>
                  <a:lnTo>
                    <a:pt x="190" y="150"/>
                  </a:lnTo>
                  <a:lnTo>
                    <a:pt x="148" y="146"/>
                  </a:lnTo>
                  <a:lnTo>
                    <a:pt x="118" y="146"/>
                  </a:lnTo>
                  <a:lnTo>
                    <a:pt x="118" y="146"/>
                  </a:lnTo>
                  <a:lnTo>
                    <a:pt x="96" y="146"/>
                  </a:lnTo>
                  <a:lnTo>
                    <a:pt x="76" y="144"/>
                  </a:lnTo>
                  <a:lnTo>
                    <a:pt x="60" y="142"/>
                  </a:lnTo>
                  <a:lnTo>
                    <a:pt x="50" y="138"/>
                  </a:lnTo>
                  <a:lnTo>
                    <a:pt x="50" y="138"/>
                  </a:lnTo>
                  <a:lnTo>
                    <a:pt x="64" y="142"/>
                  </a:lnTo>
                  <a:lnTo>
                    <a:pt x="82" y="144"/>
                  </a:lnTo>
                  <a:lnTo>
                    <a:pt x="118" y="144"/>
                  </a:lnTo>
                  <a:lnTo>
                    <a:pt x="118" y="144"/>
                  </a:lnTo>
                  <a:lnTo>
                    <a:pt x="148" y="144"/>
                  </a:lnTo>
                  <a:lnTo>
                    <a:pt x="174" y="146"/>
                  </a:lnTo>
                  <a:lnTo>
                    <a:pt x="202" y="150"/>
                  </a:lnTo>
                  <a:lnTo>
                    <a:pt x="202" y="150"/>
                  </a:lnTo>
                  <a:lnTo>
                    <a:pt x="206" y="150"/>
                  </a:lnTo>
                  <a:lnTo>
                    <a:pt x="208" y="148"/>
                  </a:lnTo>
                  <a:lnTo>
                    <a:pt x="208" y="148"/>
                  </a:lnTo>
                  <a:lnTo>
                    <a:pt x="234" y="154"/>
                  </a:lnTo>
                  <a:lnTo>
                    <a:pt x="254" y="158"/>
                  </a:lnTo>
                  <a:lnTo>
                    <a:pt x="282" y="168"/>
                  </a:lnTo>
                  <a:lnTo>
                    <a:pt x="322" y="168"/>
                  </a:lnTo>
                  <a:lnTo>
                    <a:pt x="322" y="168"/>
                  </a:lnTo>
                  <a:lnTo>
                    <a:pt x="306" y="162"/>
                  </a:lnTo>
                  <a:lnTo>
                    <a:pt x="306" y="162"/>
                  </a:lnTo>
                  <a:lnTo>
                    <a:pt x="288" y="156"/>
                  </a:lnTo>
                  <a:lnTo>
                    <a:pt x="272" y="152"/>
                  </a:lnTo>
                  <a:lnTo>
                    <a:pt x="252" y="150"/>
                  </a:lnTo>
                  <a:lnTo>
                    <a:pt x="232" y="150"/>
                  </a:lnTo>
                  <a:lnTo>
                    <a:pt x="232" y="150"/>
                  </a:lnTo>
                  <a:lnTo>
                    <a:pt x="244" y="150"/>
                  </a:lnTo>
                  <a:lnTo>
                    <a:pt x="262" y="152"/>
                  </a:lnTo>
                  <a:lnTo>
                    <a:pt x="282" y="154"/>
                  </a:lnTo>
                  <a:lnTo>
                    <a:pt x="306" y="162"/>
                  </a:lnTo>
                  <a:lnTo>
                    <a:pt x="306" y="162"/>
                  </a:lnTo>
                  <a:close/>
                  <a:moveTo>
                    <a:pt x="276" y="120"/>
                  </a:moveTo>
                  <a:lnTo>
                    <a:pt x="278" y="120"/>
                  </a:lnTo>
                  <a:lnTo>
                    <a:pt x="278" y="120"/>
                  </a:lnTo>
                  <a:lnTo>
                    <a:pt x="278" y="120"/>
                  </a:lnTo>
                  <a:lnTo>
                    <a:pt x="278" y="120"/>
                  </a:lnTo>
                  <a:lnTo>
                    <a:pt x="278" y="120"/>
                  </a:lnTo>
                  <a:lnTo>
                    <a:pt x="278" y="120"/>
                  </a:lnTo>
                  <a:lnTo>
                    <a:pt x="278" y="120"/>
                  </a:lnTo>
                  <a:lnTo>
                    <a:pt x="278" y="120"/>
                  </a:lnTo>
                  <a:lnTo>
                    <a:pt x="276" y="120"/>
                  </a:lnTo>
                  <a:lnTo>
                    <a:pt x="276" y="120"/>
                  </a:lnTo>
                  <a:lnTo>
                    <a:pt x="274" y="120"/>
                  </a:lnTo>
                  <a:lnTo>
                    <a:pt x="274" y="120"/>
                  </a:lnTo>
                  <a:lnTo>
                    <a:pt x="274" y="120"/>
                  </a:lnTo>
                  <a:lnTo>
                    <a:pt x="274" y="120"/>
                  </a:lnTo>
                  <a:lnTo>
                    <a:pt x="276" y="120"/>
                  </a:lnTo>
                  <a:lnTo>
                    <a:pt x="276" y="120"/>
                  </a:lnTo>
                  <a:close/>
                  <a:moveTo>
                    <a:pt x="268" y="120"/>
                  </a:moveTo>
                  <a:lnTo>
                    <a:pt x="272" y="120"/>
                  </a:lnTo>
                  <a:lnTo>
                    <a:pt x="272" y="120"/>
                  </a:lnTo>
                  <a:lnTo>
                    <a:pt x="272" y="120"/>
                  </a:lnTo>
                  <a:lnTo>
                    <a:pt x="272" y="120"/>
                  </a:lnTo>
                  <a:lnTo>
                    <a:pt x="272" y="120"/>
                  </a:lnTo>
                  <a:lnTo>
                    <a:pt x="272" y="120"/>
                  </a:lnTo>
                  <a:lnTo>
                    <a:pt x="272" y="120"/>
                  </a:lnTo>
                  <a:lnTo>
                    <a:pt x="268" y="120"/>
                  </a:lnTo>
                  <a:lnTo>
                    <a:pt x="268" y="120"/>
                  </a:lnTo>
                  <a:lnTo>
                    <a:pt x="268" y="120"/>
                  </a:lnTo>
                  <a:lnTo>
                    <a:pt x="268" y="120"/>
                  </a:lnTo>
                  <a:lnTo>
                    <a:pt x="268" y="120"/>
                  </a:lnTo>
                  <a:lnTo>
                    <a:pt x="268" y="120"/>
                  </a:lnTo>
                  <a:lnTo>
                    <a:pt x="268" y="120"/>
                  </a:lnTo>
                  <a:lnTo>
                    <a:pt x="268" y="120"/>
                  </a:lnTo>
                  <a:close/>
                  <a:moveTo>
                    <a:pt x="262" y="120"/>
                  </a:moveTo>
                  <a:lnTo>
                    <a:pt x="262" y="120"/>
                  </a:lnTo>
                  <a:lnTo>
                    <a:pt x="266" y="120"/>
                  </a:lnTo>
                  <a:lnTo>
                    <a:pt x="266" y="120"/>
                  </a:lnTo>
                  <a:lnTo>
                    <a:pt x="266" y="120"/>
                  </a:lnTo>
                  <a:lnTo>
                    <a:pt x="266" y="120"/>
                  </a:lnTo>
                  <a:lnTo>
                    <a:pt x="266" y="120"/>
                  </a:lnTo>
                  <a:lnTo>
                    <a:pt x="266" y="120"/>
                  </a:lnTo>
                  <a:lnTo>
                    <a:pt x="262" y="120"/>
                  </a:lnTo>
                  <a:lnTo>
                    <a:pt x="262" y="120"/>
                  </a:lnTo>
                  <a:lnTo>
                    <a:pt x="262" y="120"/>
                  </a:lnTo>
                  <a:lnTo>
                    <a:pt x="260" y="120"/>
                  </a:lnTo>
                  <a:lnTo>
                    <a:pt x="262" y="120"/>
                  </a:lnTo>
                  <a:lnTo>
                    <a:pt x="262" y="120"/>
                  </a:lnTo>
                  <a:close/>
                  <a:moveTo>
                    <a:pt x="254" y="120"/>
                  </a:moveTo>
                  <a:lnTo>
                    <a:pt x="258" y="120"/>
                  </a:lnTo>
                  <a:lnTo>
                    <a:pt x="258" y="120"/>
                  </a:lnTo>
                  <a:lnTo>
                    <a:pt x="258" y="120"/>
                  </a:lnTo>
                  <a:lnTo>
                    <a:pt x="258" y="120"/>
                  </a:lnTo>
                  <a:lnTo>
                    <a:pt x="254" y="120"/>
                  </a:lnTo>
                  <a:lnTo>
                    <a:pt x="252" y="120"/>
                  </a:lnTo>
                  <a:lnTo>
                    <a:pt x="252" y="120"/>
                  </a:lnTo>
                  <a:lnTo>
                    <a:pt x="254" y="120"/>
                  </a:lnTo>
                  <a:lnTo>
                    <a:pt x="254" y="120"/>
                  </a:lnTo>
                  <a:close/>
                  <a:moveTo>
                    <a:pt x="304" y="52"/>
                  </a:moveTo>
                  <a:lnTo>
                    <a:pt x="304" y="52"/>
                  </a:lnTo>
                  <a:lnTo>
                    <a:pt x="306" y="52"/>
                  </a:lnTo>
                  <a:lnTo>
                    <a:pt x="304" y="56"/>
                  </a:lnTo>
                  <a:lnTo>
                    <a:pt x="304" y="56"/>
                  </a:lnTo>
                  <a:lnTo>
                    <a:pt x="298" y="52"/>
                  </a:lnTo>
                  <a:lnTo>
                    <a:pt x="298" y="52"/>
                  </a:lnTo>
                  <a:lnTo>
                    <a:pt x="304" y="52"/>
                  </a:lnTo>
                  <a:lnTo>
                    <a:pt x="304" y="52"/>
                  </a:lnTo>
                  <a:close/>
                  <a:moveTo>
                    <a:pt x="202" y="72"/>
                  </a:moveTo>
                  <a:lnTo>
                    <a:pt x="202" y="72"/>
                  </a:lnTo>
                  <a:lnTo>
                    <a:pt x="202" y="66"/>
                  </a:lnTo>
                  <a:lnTo>
                    <a:pt x="202" y="66"/>
                  </a:lnTo>
                  <a:lnTo>
                    <a:pt x="206" y="68"/>
                  </a:lnTo>
                  <a:lnTo>
                    <a:pt x="206" y="68"/>
                  </a:lnTo>
                  <a:lnTo>
                    <a:pt x="206" y="72"/>
                  </a:lnTo>
                  <a:lnTo>
                    <a:pt x="202" y="72"/>
                  </a:lnTo>
                  <a:lnTo>
                    <a:pt x="202" y="72"/>
                  </a:lnTo>
                  <a:close/>
                  <a:moveTo>
                    <a:pt x="206" y="60"/>
                  </a:moveTo>
                  <a:lnTo>
                    <a:pt x="206" y="60"/>
                  </a:lnTo>
                  <a:lnTo>
                    <a:pt x="206" y="66"/>
                  </a:lnTo>
                  <a:lnTo>
                    <a:pt x="206" y="66"/>
                  </a:lnTo>
                  <a:lnTo>
                    <a:pt x="202" y="64"/>
                  </a:lnTo>
                  <a:lnTo>
                    <a:pt x="202" y="64"/>
                  </a:lnTo>
                  <a:lnTo>
                    <a:pt x="202" y="62"/>
                  </a:lnTo>
                  <a:lnTo>
                    <a:pt x="200" y="60"/>
                  </a:lnTo>
                  <a:lnTo>
                    <a:pt x="200" y="60"/>
                  </a:lnTo>
                  <a:lnTo>
                    <a:pt x="206" y="60"/>
                  </a:lnTo>
                  <a:lnTo>
                    <a:pt x="206" y="60"/>
                  </a:lnTo>
                  <a:close/>
                  <a:moveTo>
                    <a:pt x="188" y="54"/>
                  </a:moveTo>
                  <a:lnTo>
                    <a:pt x="188" y="54"/>
                  </a:lnTo>
                  <a:lnTo>
                    <a:pt x="200" y="58"/>
                  </a:lnTo>
                  <a:lnTo>
                    <a:pt x="200" y="58"/>
                  </a:lnTo>
                  <a:lnTo>
                    <a:pt x="200" y="64"/>
                  </a:lnTo>
                  <a:lnTo>
                    <a:pt x="200" y="64"/>
                  </a:lnTo>
                  <a:lnTo>
                    <a:pt x="188" y="60"/>
                  </a:lnTo>
                  <a:lnTo>
                    <a:pt x="188" y="54"/>
                  </a:lnTo>
                  <a:lnTo>
                    <a:pt x="188" y="54"/>
                  </a:lnTo>
                  <a:close/>
                  <a:moveTo>
                    <a:pt x="186" y="62"/>
                  </a:moveTo>
                  <a:lnTo>
                    <a:pt x="186" y="62"/>
                  </a:lnTo>
                  <a:lnTo>
                    <a:pt x="200" y="66"/>
                  </a:lnTo>
                  <a:lnTo>
                    <a:pt x="200" y="66"/>
                  </a:lnTo>
                  <a:lnTo>
                    <a:pt x="200" y="72"/>
                  </a:lnTo>
                  <a:lnTo>
                    <a:pt x="186" y="68"/>
                  </a:lnTo>
                  <a:lnTo>
                    <a:pt x="186" y="62"/>
                  </a:lnTo>
                  <a:lnTo>
                    <a:pt x="186" y="62"/>
                  </a:lnTo>
                  <a:close/>
                  <a:moveTo>
                    <a:pt x="150" y="60"/>
                  </a:moveTo>
                  <a:lnTo>
                    <a:pt x="150" y="60"/>
                  </a:lnTo>
                  <a:lnTo>
                    <a:pt x="154" y="64"/>
                  </a:lnTo>
                  <a:lnTo>
                    <a:pt x="154" y="64"/>
                  </a:lnTo>
                  <a:lnTo>
                    <a:pt x="152" y="66"/>
                  </a:lnTo>
                  <a:lnTo>
                    <a:pt x="152" y="66"/>
                  </a:lnTo>
                  <a:lnTo>
                    <a:pt x="152" y="64"/>
                  </a:lnTo>
                  <a:lnTo>
                    <a:pt x="148" y="64"/>
                  </a:lnTo>
                  <a:lnTo>
                    <a:pt x="148" y="64"/>
                  </a:lnTo>
                  <a:lnTo>
                    <a:pt x="150" y="60"/>
                  </a:lnTo>
                  <a:lnTo>
                    <a:pt x="150" y="60"/>
                  </a:lnTo>
                  <a:close/>
                  <a:moveTo>
                    <a:pt x="130" y="54"/>
                  </a:moveTo>
                  <a:lnTo>
                    <a:pt x="132" y="52"/>
                  </a:lnTo>
                  <a:lnTo>
                    <a:pt x="132" y="52"/>
                  </a:lnTo>
                  <a:lnTo>
                    <a:pt x="136" y="54"/>
                  </a:lnTo>
                  <a:lnTo>
                    <a:pt x="148" y="60"/>
                  </a:lnTo>
                  <a:lnTo>
                    <a:pt x="148" y="60"/>
                  </a:lnTo>
                  <a:lnTo>
                    <a:pt x="148" y="62"/>
                  </a:lnTo>
                  <a:lnTo>
                    <a:pt x="148" y="62"/>
                  </a:lnTo>
                  <a:lnTo>
                    <a:pt x="130" y="54"/>
                  </a:lnTo>
                  <a:lnTo>
                    <a:pt x="130" y="54"/>
                  </a:lnTo>
                  <a:close/>
                  <a:moveTo>
                    <a:pt x="144" y="72"/>
                  </a:moveTo>
                  <a:lnTo>
                    <a:pt x="150" y="74"/>
                  </a:lnTo>
                  <a:lnTo>
                    <a:pt x="150" y="74"/>
                  </a:lnTo>
                  <a:lnTo>
                    <a:pt x="148" y="78"/>
                  </a:lnTo>
                  <a:lnTo>
                    <a:pt x="148" y="78"/>
                  </a:lnTo>
                  <a:lnTo>
                    <a:pt x="144" y="74"/>
                  </a:lnTo>
                  <a:lnTo>
                    <a:pt x="144" y="74"/>
                  </a:lnTo>
                  <a:lnTo>
                    <a:pt x="144" y="72"/>
                  </a:lnTo>
                  <a:lnTo>
                    <a:pt x="144" y="72"/>
                  </a:lnTo>
                  <a:close/>
                  <a:moveTo>
                    <a:pt x="110" y="64"/>
                  </a:moveTo>
                  <a:lnTo>
                    <a:pt x="110" y="64"/>
                  </a:lnTo>
                  <a:lnTo>
                    <a:pt x="126" y="70"/>
                  </a:lnTo>
                  <a:lnTo>
                    <a:pt x="142" y="76"/>
                  </a:lnTo>
                  <a:lnTo>
                    <a:pt x="142" y="76"/>
                  </a:lnTo>
                  <a:lnTo>
                    <a:pt x="140" y="82"/>
                  </a:lnTo>
                  <a:lnTo>
                    <a:pt x="110" y="68"/>
                  </a:lnTo>
                  <a:lnTo>
                    <a:pt x="110" y="64"/>
                  </a:lnTo>
                  <a:lnTo>
                    <a:pt x="110" y="64"/>
                  </a:lnTo>
                  <a:close/>
                  <a:moveTo>
                    <a:pt x="106" y="62"/>
                  </a:moveTo>
                  <a:lnTo>
                    <a:pt x="100" y="84"/>
                  </a:lnTo>
                  <a:lnTo>
                    <a:pt x="100" y="84"/>
                  </a:lnTo>
                  <a:lnTo>
                    <a:pt x="90" y="80"/>
                  </a:lnTo>
                  <a:lnTo>
                    <a:pt x="90" y="80"/>
                  </a:lnTo>
                  <a:lnTo>
                    <a:pt x="90" y="74"/>
                  </a:lnTo>
                  <a:lnTo>
                    <a:pt x="98" y="76"/>
                  </a:lnTo>
                  <a:lnTo>
                    <a:pt x="98" y="74"/>
                  </a:lnTo>
                  <a:lnTo>
                    <a:pt x="98" y="74"/>
                  </a:lnTo>
                  <a:lnTo>
                    <a:pt x="90" y="70"/>
                  </a:lnTo>
                  <a:lnTo>
                    <a:pt x="90" y="70"/>
                  </a:lnTo>
                  <a:lnTo>
                    <a:pt x="92" y="66"/>
                  </a:lnTo>
                  <a:lnTo>
                    <a:pt x="100" y="68"/>
                  </a:lnTo>
                  <a:lnTo>
                    <a:pt x="100" y="66"/>
                  </a:lnTo>
                  <a:lnTo>
                    <a:pt x="92" y="64"/>
                  </a:lnTo>
                  <a:lnTo>
                    <a:pt x="92" y="64"/>
                  </a:lnTo>
                  <a:lnTo>
                    <a:pt x="94" y="58"/>
                  </a:lnTo>
                  <a:lnTo>
                    <a:pt x="94" y="58"/>
                  </a:lnTo>
                  <a:lnTo>
                    <a:pt x="106" y="62"/>
                  </a:lnTo>
                  <a:lnTo>
                    <a:pt x="106" y="62"/>
                  </a:lnTo>
                  <a:close/>
                  <a:moveTo>
                    <a:pt x="86" y="56"/>
                  </a:moveTo>
                  <a:lnTo>
                    <a:pt x="94" y="54"/>
                  </a:lnTo>
                  <a:lnTo>
                    <a:pt x="94" y="54"/>
                  </a:lnTo>
                  <a:lnTo>
                    <a:pt x="94" y="56"/>
                  </a:lnTo>
                  <a:lnTo>
                    <a:pt x="92" y="56"/>
                  </a:lnTo>
                  <a:lnTo>
                    <a:pt x="92" y="56"/>
                  </a:lnTo>
                  <a:lnTo>
                    <a:pt x="92" y="62"/>
                  </a:lnTo>
                  <a:lnTo>
                    <a:pt x="84" y="60"/>
                  </a:lnTo>
                  <a:lnTo>
                    <a:pt x="84" y="60"/>
                  </a:lnTo>
                  <a:lnTo>
                    <a:pt x="86" y="56"/>
                  </a:lnTo>
                  <a:lnTo>
                    <a:pt x="86" y="56"/>
                  </a:lnTo>
                  <a:close/>
                  <a:moveTo>
                    <a:pt x="84" y="64"/>
                  </a:moveTo>
                  <a:lnTo>
                    <a:pt x="90" y="66"/>
                  </a:lnTo>
                  <a:lnTo>
                    <a:pt x="90" y="66"/>
                  </a:lnTo>
                  <a:lnTo>
                    <a:pt x="90" y="68"/>
                  </a:lnTo>
                  <a:lnTo>
                    <a:pt x="90" y="70"/>
                  </a:lnTo>
                  <a:lnTo>
                    <a:pt x="90" y="70"/>
                  </a:lnTo>
                  <a:lnTo>
                    <a:pt x="82" y="68"/>
                  </a:lnTo>
                  <a:lnTo>
                    <a:pt x="82" y="68"/>
                  </a:lnTo>
                  <a:lnTo>
                    <a:pt x="84" y="64"/>
                  </a:lnTo>
                  <a:lnTo>
                    <a:pt x="84" y="64"/>
                  </a:lnTo>
                  <a:close/>
                  <a:moveTo>
                    <a:pt x="76" y="62"/>
                  </a:moveTo>
                  <a:lnTo>
                    <a:pt x="82" y="64"/>
                  </a:lnTo>
                  <a:lnTo>
                    <a:pt x="82" y="64"/>
                  </a:lnTo>
                  <a:lnTo>
                    <a:pt x="82" y="68"/>
                  </a:lnTo>
                  <a:lnTo>
                    <a:pt x="82" y="68"/>
                  </a:lnTo>
                  <a:lnTo>
                    <a:pt x="76" y="66"/>
                  </a:lnTo>
                  <a:lnTo>
                    <a:pt x="76" y="66"/>
                  </a:lnTo>
                  <a:lnTo>
                    <a:pt x="76" y="62"/>
                  </a:lnTo>
                  <a:lnTo>
                    <a:pt x="76" y="62"/>
                  </a:lnTo>
                  <a:close/>
                  <a:moveTo>
                    <a:pt x="74" y="70"/>
                  </a:moveTo>
                  <a:lnTo>
                    <a:pt x="80" y="72"/>
                  </a:lnTo>
                  <a:lnTo>
                    <a:pt x="80" y="72"/>
                  </a:lnTo>
                  <a:lnTo>
                    <a:pt x="80" y="76"/>
                  </a:lnTo>
                  <a:lnTo>
                    <a:pt x="80" y="76"/>
                  </a:lnTo>
                  <a:lnTo>
                    <a:pt x="74" y="74"/>
                  </a:lnTo>
                  <a:lnTo>
                    <a:pt x="74" y="74"/>
                  </a:lnTo>
                  <a:lnTo>
                    <a:pt x="74" y="70"/>
                  </a:lnTo>
                  <a:lnTo>
                    <a:pt x="74" y="70"/>
                  </a:lnTo>
                  <a:close/>
                  <a:moveTo>
                    <a:pt x="32" y="86"/>
                  </a:moveTo>
                  <a:lnTo>
                    <a:pt x="32" y="86"/>
                  </a:lnTo>
                  <a:lnTo>
                    <a:pt x="14" y="86"/>
                  </a:lnTo>
                  <a:lnTo>
                    <a:pt x="14" y="86"/>
                  </a:lnTo>
                  <a:lnTo>
                    <a:pt x="16" y="82"/>
                  </a:lnTo>
                  <a:lnTo>
                    <a:pt x="16" y="82"/>
                  </a:lnTo>
                  <a:lnTo>
                    <a:pt x="32" y="86"/>
                  </a:lnTo>
                  <a:lnTo>
                    <a:pt x="32" y="86"/>
                  </a:lnTo>
                  <a:close/>
                  <a:moveTo>
                    <a:pt x="20" y="60"/>
                  </a:moveTo>
                  <a:lnTo>
                    <a:pt x="20" y="60"/>
                  </a:lnTo>
                  <a:lnTo>
                    <a:pt x="24" y="60"/>
                  </a:lnTo>
                  <a:lnTo>
                    <a:pt x="24" y="60"/>
                  </a:lnTo>
                  <a:lnTo>
                    <a:pt x="22" y="64"/>
                  </a:lnTo>
                  <a:lnTo>
                    <a:pt x="22" y="64"/>
                  </a:lnTo>
                  <a:lnTo>
                    <a:pt x="20" y="62"/>
                  </a:lnTo>
                  <a:lnTo>
                    <a:pt x="18" y="62"/>
                  </a:lnTo>
                  <a:lnTo>
                    <a:pt x="20" y="60"/>
                  </a:lnTo>
                  <a:lnTo>
                    <a:pt x="20" y="60"/>
                  </a:lnTo>
                  <a:close/>
                  <a:moveTo>
                    <a:pt x="16" y="66"/>
                  </a:moveTo>
                  <a:lnTo>
                    <a:pt x="16" y="66"/>
                  </a:lnTo>
                  <a:lnTo>
                    <a:pt x="20" y="66"/>
                  </a:lnTo>
                  <a:lnTo>
                    <a:pt x="20" y="66"/>
                  </a:lnTo>
                  <a:lnTo>
                    <a:pt x="18" y="70"/>
                  </a:lnTo>
                  <a:lnTo>
                    <a:pt x="18" y="70"/>
                  </a:lnTo>
                  <a:lnTo>
                    <a:pt x="14" y="70"/>
                  </a:lnTo>
                  <a:lnTo>
                    <a:pt x="14" y="70"/>
                  </a:lnTo>
                  <a:lnTo>
                    <a:pt x="16" y="66"/>
                  </a:lnTo>
                  <a:lnTo>
                    <a:pt x="16" y="66"/>
                  </a:lnTo>
                  <a:close/>
                  <a:moveTo>
                    <a:pt x="10" y="70"/>
                  </a:moveTo>
                  <a:lnTo>
                    <a:pt x="10" y="70"/>
                  </a:lnTo>
                  <a:lnTo>
                    <a:pt x="8" y="68"/>
                  </a:lnTo>
                  <a:lnTo>
                    <a:pt x="6" y="68"/>
                  </a:lnTo>
                  <a:lnTo>
                    <a:pt x="8" y="66"/>
                  </a:lnTo>
                  <a:lnTo>
                    <a:pt x="10" y="66"/>
                  </a:lnTo>
                  <a:lnTo>
                    <a:pt x="10" y="66"/>
                  </a:lnTo>
                  <a:lnTo>
                    <a:pt x="14" y="66"/>
                  </a:lnTo>
                  <a:lnTo>
                    <a:pt x="14" y="66"/>
                  </a:lnTo>
                  <a:lnTo>
                    <a:pt x="12" y="70"/>
                  </a:lnTo>
                  <a:lnTo>
                    <a:pt x="12" y="70"/>
                  </a:lnTo>
                  <a:lnTo>
                    <a:pt x="10" y="70"/>
                  </a:lnTo>
                  <a:lnTo>
                    <a:pt x="10" y="70"/>
                  </a:lnTo>
                  <a:close/>
                  <a:moveTo>
                    <a:pt x="12" y="72"/>
                  </a:moveTo>
                  <a:lnTo>
                    <a:pt x="12" y="72"/>
                  </a:lnTo>
                  <a:lnTo>
                    <a:pt x="16" y="74"/>
                  </a:lnTo>
                  <a:lnTo>
                    <a:pt x="16" y="74"/>
                  </a:lnTo>
                  <a:lnTo>
                    <a:pt x="14" y="80"/>
                  </a:lnTo>
                  <a:lnTo>
                    <a:pt x="14" y="80"/>
                  </a:lnTo>
                  <a:lnTo>
                    <a:pt x="10" y="78"/>
                  </a:lnTo>
                  <a:lnTo>
                    <a:pt x="10" y="78"/>
                  </a:lnTo>
                  <a:lnTo>
                    <a:pt x="12" y="72"/>
                  </a:lnTo>
                  <a:lnTo>
                    <a:pt x="12" y="72"/>
                  </a:lnTo>
                  <a:close/>
                  <a:moveTo>
                    <a:pt x="12" y="90"/>
                  </a:moveTo>
                  <a:lnTo>
                    <a:pt x="12" y="90"/>
                  </a:lnTo>
                  <a:lnTo>
                    <a:pt x="8" y="90"/>
                  </a:lnTo>
                  <a:lnTo>
                    <a:pt x="8" y="90"/>
                  </a:lnTo>
                  <a:lnTo>
                    <a:pt x="8" y="88"/>
                  </a:lnTo>
                  <a:lnTo>
                    <a:pt x="8" y="88"/>
                  </a:lnTo>
                  <a:lnTo>
                    <a:pt x="12" y="88"/>
                  </a:lnTo>
                  <a:lnTo>
                    <a:pt x="12" y="88"/>
                  </a:lnTo>
                  <a:lnTo>
                    <a:pt x="12" y="90"/>
                  </a:lnTo>
                  <a:lnTo>
                    <a:pt x="12" y="90"/>
                  </a:lnTo>
                  <a:close/>
                  <a:moveTo>
                    <a:pt x="8" y="84"/>
                  </a:moveTo>
                  <a:lnTo>
                    <a:pt x="8" y="84"/>
                  </a:lnTo>
                  <a:lnTo>
                    <a:pt x="10" y="80"/>
                  </a:lnTo>
                  <a:lnTo>
                    <a:pt x="10" y="80"/>
                  </a:lnTo>
                  <a:lnTo>
                    <a:pt x="14" y="82"/>
                  </a:lnTo>
                  <a:lnTo>
                    <a:pt x="14" y="82"/>
                  </a:lnTo>
                  <a:lnTo>
                    <a:pt x="14" y="86"/>
                  </a:lnTo>
                  <a:lnTo>
                    <a:pt x="14" y="86"/>
                  </a:lnTo>
                  <a:lnTo>
                    <a:pt x="8" y="84"/>
                  </a:lnTo>
                  <a:lnTo>
                    <a:pt x="8" y="84"/>
                  </a:lnTo>
                  <a:close/>
                  <a:moveTo>
                    <a:pt x="68" y="92"/>
                  </a:moveTo>
                  <a:lnTo>
                    <a:pt x="68" y="92"/>
                  </a:lnTo>
                  <a:lnTo>
                    <a:pt x="14" y="90"/>
                  </a:lnTo>
                  <a:lnTo>
                    <a:pt x="14" y="90"/>
                  </a:lnTo>
                  <a:lnTo>
                    <a:pt x="14" y="88"/>
                  </a:lnTo>
                  <a:lnTo>
                    <a:pt x="14" y="88"/>
                  </a:lnTo>
                  <a:lnTo>
                    <a:pt x="50" y="88"/>
                  </a:lnTo>
                  <a:lnTo>
                    <a:pt x="52" y="86"/>
                  </a:lnTo>
                  <a:lnTo>
                    <a:pt x="56" y="88"/>
                  </a:lnTo>
                  <a:lnTo>
                    <a:pt x="68" y="88"/>
                  </a:lnTo>
                  <a:lnTo>
                    <a:pt x="68" y="88"/>
                  </a:lnTo>
                  <a:lnTo>
                    <a:pt x="68" y="92"/>
                  </a:lnTo>
                  <a:lnTo>
                    <a:pt x="68" y="92"/>
                  </a:lnTo>
                  <a:close/>
                  <a:moveTo>
                    <a:pt x="68" y="88"/>
                  </a:moveTo>
                  <a:lnTo>
                    <a:pt x="52" y="84"/>
                  </a:lnTo>
                  <a:lnTo>
                    <a:pt x="54" y="78"/>
                  </a:lnTo>
                  <a:lnTo>
                    <a:pt x="54" y="78"/>
                  </a:lnTo>
                  <a:lnTo>
                    <a:pt x="70" y="86"/>
                  </a:lnTo>
                  <a:lnTo>
                    <a:pt x="70" y="86"/>
                  </a:lnTo>
                  <a:lnTo>
                    <a:pt x="70" y="86"/>
                  </a:lnTo>
                  <a:lnTo>
                    <a:pt x="68" y="88"/>
                  </a:lnTo>
                  <a:lnTo>
                    <a:pt x="68" y="88"/>
                  </a:lnTo>
                  <a:close/>
                  <a:moveTo>
                    <a:pt x="54" y="76"/>
                  </a:moveTo>
                  <a:lnTo>
                    <a:pt x="56" y="72"/>
                  </a:lnTo>
                  <a:lnTo>
                    <a:pt x="72" y="76"/>
                  </a:lnTo>
                  <a:lnTo>
                    <a:pt x="72" y="76"/>
                  </a:lnTo>
                  <a:lnTo>
                    <a:pt x="70" y="82"/>
                  </a:lnTo>
                  <a:lnTo>
                    <a:pt x="70" y="82"/>
                  </a:lnTo>
                  <a:lnTo>
                    <a:pt x="54" y="76"/>
                  </a:lnTo>
                  <a:lnTo>
                    <a:pt x="54" y="76"/>
                  </a:lnTo>
                  <a:close/>
                  <a:moveTo>
                    <a:pt x="72" y="92"/>
                  </a:moveTo>
                  <a:lnTo>
                    <a:pt x="72" y="88"/>
                  </a:lnTo>
                  <a:lnTo>
                    <a:pt x="70" y="88"/>
                  </a:lnTo>
                  <a:lnTo>
                    <a:pt x="70" y="88"/>
                  </a:lnTo>
                  <a:lnTo>
                    <a:pt x="70" y="86"/>
                  </a:lnTo>
                  <a:lnTo>
                    <a:pt x="70" y="86"/>
                  </a:lnTo>
                  <a:lnTo>
                    <a:pt x="78" y="88"/>
                  </a:lnTo>
                  <a:lnTo>
                    <a:pt x="78" y="88"/>
                  </a:lnTo>
                  <a:lnTo>
                    <a:pt x="76" y="92"/>
                  </a:lnTo>
                  <a:lnTo>
                    <a:pt x="78" y="92"/>
                  </a:lnTo>
                  <a:lnTo>
                    <a:pt x="78" y="92"/>
                  </a:lnTo>
                  <a:lnTo>
                    <a:pt x="72" y="92"/>
                  </a:lnTo>
                  <a:lnTo>
                    <a:pt x="72" y="92"/>
                  </a:lnTo>
                  <a:close/>
                  <a:moveTo>
                    <a:pt x="72" y="82"/>
                  </a:moveTo>
                  <a:lnTo>
                    <a:pt x="72" y="82"/>
                  </a:lnTo>
                  <a:lnTo>
                    <a:pt x="72" y="78"/>
                  </a:lnTo>
                  <a:lnTo>
                    <a:pt x="78" y="80"/>
                  </a:lnTo>
                  <a:lnTo>
                    <a:pt x="78" y="80"/>
                  </a:lnTo>
                  <a:lnTo>
                    <a:pt x="78" y="84"/>
                  </a:lnTo>
                  <a:lnTo>
                    <a:pt x="78" y="84"/>
                  </a:lnTo>
                  <a:lnTo>
                    <a:pt x="72" y="82"/>
                  </a:lnTo>
                  <a:lnTo>
                    <a:pt x="72" y="82"/>
                  </a:lnTo>
                  <a:close/>
                  <a:moveTo>
                    <a:pt x="82" y="92"/>
                  </a:moveTo>
                  <a:lnTo>
                    <a:pt x="82" y="92"/>
                  </a:lnTo>
                  <a:lnTo>
                    <a:pt x="78" y="92"/>
                  </a:lnTo>
                  <a:lnTo>
                    <a:pt x="78" y="92"/>
                  </a:lnTo>
                  <a:lnTo>
                    <a:pt x="78" y="88"/>
                  </a:lnTo>
                  <a:lnTo>
                    <a:pt x="86" y="88"/>
                  </a:lnTo>
                  <a:lnTo>
                    <a:pt x="86" y="88"/>
                  </a:lnTo>
                  <a:lnTo>
                    <a:pt x="86" y="92"/>
                  </a:lnTo>
                  <a:lnTo>
                    <a:pt x="86" y="92"/>
                  </a:lnTo>
                  <a:lnTo>
                    <a:pt x="86" y="92"/>
                  </a:lnTo>
                  <a:lnTo>
                    <a:pt x="82" y="92"/>
                  </a:lnTo>
                  <a:lnTo>
                    <a:pt x="82" y="92"/>
                  </a:lnTo>
                  <a:close/>
                  <a:moveTo>
                    <a:pt x="86" y="88"/>
                  </a:moveTo>
                  <a:lnTo>
                    <a:pt x="86" y="88"/>
                  </a:lnTo>
                  <a:lnTo>
                    <a:pt x="80" y="86"/>
                  </a:lnTo>
                  <a:lnTo>
                    <a:pt x="80" y="86"/>
                  </a:lnTo>
                  <a:lnTo>
                    <a:pt x="80" y="80"/>
                  </a:lnTo>
                  <a:lnTo>
                    <a:pt x="86" y="82"/>
                  </a:lnTo>
                  <a:lnTo>
                    <a:pt x="86" y="82"/>
                  </a:lnTo>
                  <a:lnTo>
                    <a:pt x="86" y="88"/>
                  </a:lnTo>
                  <a:lnTo>
                    <a:pt x="86" y="88"/>
                  </a:lnTo>
                  <a:close/>
                  <a:moveTo>
                    <a:pt x="80" y="78"/>
                  </a:moveTo>
                  <a:lnTo>
                    <a:pt x="80" y="78"/>
                  </a:lnTo>
                  <a:lnTo>
                    <a:pt x="82" y="72"/>
                  </a:lnTo>
                  <a:lnTo>
                    <a:pt x="90" y="74"/>
                  </a:lnTo>
                  <a:lnTo>
                    <a:pt x="90" y="74"/>
                  </a:lnTo>
                  <a:lnTo>
                    <a:pt x="88" y="80"/>
                  </a:lnTo>
                  <a:lnTo>
                    <a:pt x="88" y="80"/>
                  </a:lnTo>
                  <a:lnTo>
                    <a:pt x="80" y="78"/>
                  </a:lnTo>
                  <a:lnTo>
                    <a:pt x="80" y="78"/>
                  </a:lnTo>
                  <a:close/>
                  <a:moveTo>
                    <a:pt x="124" y="96"/>
                  </a:moveTo>
                  <a:lnTo>
                    <a:pt x="122" y="96"/>
                  </a:lnTo>
                  <a:lnTo>
                    <a:pt x="122" y="96"/>
                  </a:lnTo>
                  <a:lnTo>
                    <a:pt x="120" y="96"/>
                  </a:lnTo>
                  <a:lnTo>
                    <a:pt x="120" y="96"/>
                  </a:lnTo>
                  <a:lnTo>
                    <a:pt x="120" y="96"/>
                  </a:lnTo>
                  <a:lnTo>
                    <a:pt x="120" y="96"/>
                  </a:lnTo>
                  <a:lnTo>
                    <a:pt x="120" y="96"/>
                  </a:lnTo>
                  <a:lnTo>
                    <a:pt x="124" y="94"/>
                  </a:lnTo>
                  <a:lnTo>
                    <a:pt x="124" y="94"/>
                  </a:lnTo>
                  <a:lnTo>
                    <a:pt x="124" y="96"/>
                  </a:lnTo>
                  <a:lnTo>
                    <a:pt x="124" y="96"/>
                  </a:lnTo>
                  <a:lnTo>
                    <a:pt x="124" y="96"/>
                  </a:lnTo>
                  <a:lnTo>
                    <a:pt x="124" y="96"/>
                  </a:lnTo>
                  <a:lnTo>
                    <a:pt x="124" y="96"/>
                  </a:lnTo>
                  <a:close/>
                  <a:moveTo>
                    <a:pt x="276" y="112"/>
                  </a:moveTo>
                  <a:lnTo>
                    <a:pt x="270" y="112"/>
                  </a:lnTo>
                  <a:lnTo>
                    <a:pt x="270" y="112"/>
                  </a:lnTo>
                  <a:lnTo>
                    <a:pt x="270" y="112"/>
                  </a:lnTo>
                  <a:lnTo>
                    <a:pt x="270" y="110"/>
                  </a:lnTo>
                  <a:lnTo>
                    <a:pt x="270" y="110"/>
                  </a:lnTo>
                  <a:lnTo>
                    <a:pt x="276" y="110"/>
                  </a:lnTo>
                  <a:lnTo>
                    <a:pt x="276" y="110"/>
                  </a:lnTo>
                  <a:lnTo>
                    <a:pt x="276" y="110"/>
                  </a:lnTo>
                  <a:lnTo>
                    <a:pt x="278" y="110"/>
                  </a:lnTo>
                  <a:lnTo>
                    <a:pt x="278" y="110"/>
                  </a:lnTo>
                  <a:lnTo>
                    <a:pt x="276" y="112"/>
                  </a:lnTo>
                  <a:lnTo>
                    <a:pt x="276" y="112"/>
                  </a:lnTo>
                  <a:close/>
                  <a:moveTo>
                    <a:pt x="286" y="110"/>
                  </a:moveTo>
                  <a:lnTo>
                    <a:pt x="286" y="110"/>
                  </a:lnTo>
                  <a:lnTo>
                    <a:pt x="290" y="110"/>
                  </a:lnTo>
                  <a:lnTo>
                    <a:pt x="290" y="110"/>
                  </a:lnTo>
                  <a:lnTo>
                    <a:pt x="290" y="110"/>
                  </a:lnTo>
                  <a:lnTo>
                    <a:pt x="290" y="110"/>
                  </a:lnTo>
                  <a:lnTo>
                    <a:pt x="286" y="112"/>
                  </a:lnTo>
                  <a:lnTo>
                    <a:pt x="286" y="110"/>
                  </a:lnTo>
                  <a:lnTo>
                    <a:pt x="286" y="110"/>
                  </a:lnTo>
                  <a:lnTo>
                    <a:pt x="286" y="110"/>
                  </a:lnTo>
                  <a:lnTo>
                    <a:pt x="286" y="110"/>
                  </a:lnTo>
                  <a:close/>
                  <a:moveTo>
                    <a:pt x="284" y="110"/>
                  </a:moveTo>
                  <a:lnTo>
                    <a:pt x="284" y="110"/>
                  </a:lnTo>
                  <a:lnTo>
                    <a:pt x="284" y="110"/>
                  </a:lnTo>
                  <a:lnTo>
                    <a:pt x="284" y="110"/>
                  </a:lnTo>
                  <a:lnTo>
                    <a:pt x="284" y="110"/>
                  </a:lnTo>
                  <a:lnTo>
                    <a:pt x="284" y="110"/>
                  </a:lnTo>
                  <a:lnTo>
                    <a:pt x="280" y="112"/>
                  </a:lnTo>
                  <a:lnTo>
                    <a:pt x="280" y="112"/>
                  </a:lnTo>
                  <a:lnTo>
                    <a:pt x="278" y="110"/>
                  </a:lnTo>
                  <a:lnTo>
                    <a:pt x="278" y="110"/>
                  </a:lnTo>
                  <a:lnTo>
                    <a:pt x="280" y="110"/>
                  </a:lnTo>
                  <a:lnTo>
                    <a:pt x="284" y="110"/>
                  </a:lnTo>
                  <a:lnTo>
                    <a:pt x="284" y="110"/>
                  </a:lnTo>
                  <a:close/>
                  <a:moveTo>
                    <a:pt x="272" y="106"/>
                  </a:moveTo>
                  <a:lnTo>
                    <a:pt x="272" y="106"/>
                  </a:lnTo>
                  <a:lnTo>
                    <a:pt x="278" y="104"/>
                  </a:lnTo>
                  <a:lnTo>
                    <a:pt x="278" y="104"/>
                  </a:lnTo>
                  <a:lnTo>
                    <a:pt x="278" y="104"/>
                  </a:lnTo>
                  <a:lnTo>
                    <a:pt x="280" y="106"/>
                  </a:lnTo>
                  <a:lnTo>
                    <a:pt x="280" y="106"/>
                  </a:lnTo>
                  <a:lnTo>
                    <a:pt x="278" y="106"/>
                  </a:lnTo>
                  <a:lnTo>
                    <a:pt x="278" y="106"/>
                  </a:lnTo>
                  <a:lnTo>
                    <a:pt x="278" y="106"/>
                  </a:lnTo>
                  <a:lnTo>
                    <a:pt x="278" y="106"/>
                  </a:lnTo>
                  <a:lnTo>
                    <a:pt x="272" y="108"/>
                  </a:lnTo>
                  <a:lnTo>
                    <a:pt x="272" y="108"/>
                  </a:lnTo>
                  <a:lnTo>
                    <a:pt x="272" y="108"/>
                  </a:lnTo>
                  <a:lnTo>
                    <a:pt x="272" y="108"/>
                  </a:lnTo>
                  <a:lnTo>
                    <a:pt x="272" y="108"/>
                  </a:lnTo>
                  <a:lnTo>
                    <a:pt x="272" y="108"/>
                  </a:lnTo>
                  <a:lnTo>
                    <a:pt x="272" y="106"/>
                  </a:lnTo>
                  <a:lnTo>
                    <a:pt x="272" y="106"/>
                  </a:lnTo>
                  <a:close/>
                  <a:moveTo>
                    <a:pt x="266" y="106"/>
                  </a:moveTo>
                  <a:lnTo>
                    <a:pt x="270" y="106"/>
                  </a:lnTo>
                  <a:lnTo>
                    <a:pt x="270" y="106"/>
                  </a:lnTo>
                  <a:lnTo>
                    <a:pt x="270" y="108"/>
                  </a:lnTo>
                  <a:lnTo>
                    <a:pt x="270" y="108"/>
                  </a:lnTo>
                  <a:lnTo>
                    <a:pt x="270" y="108"/>
                  </a:lnTo>
                  <a:lnTo>
                    <a:pt x="266" y="108"/>
                  </a:lnTo>
                  <a:lnTo>
                    <a:pt x="266" y="108"/>
                  </a:lnTo>
                  <a:lnTo>
                    <a:pt x="266" y="108"/>
                  </a:lnTo>
                  <a:lnTo>
                    <a:pt x="266" y="108"/>
                  </a:lnTo>
                  <a:lnTo>
                    <a:pt x="266" y="108"/>
                  </a:lnTo>
                  <a:lnTo>
                    <a:pt x="266" y="106"/>
                  </a:lnTo>
                  <a:lnTo>
                    <a:pt x="266" y="106"/>
                  </a:lnTo>
                  <a:close/>
                  <a:moveTo>
                    <a:pt x="268" y="110"/>
                  </a:moveTo>
                  <a:lnTo>
                    <a:pt x="268" y="110"/>
                  </a:lnTo>
                  <a:lnTo>
                    <a:pt x="268" y="112"/>
                  </a:lnTo>
                  <a:lnTo>
                    <a:pt x="268" y="112"/>
                  </a:lnTo>
                  <a:lnTo>
                    <a:pt x="264" y="112"/>
                  </a:lnTo>
                  <a:lnTo>
                    <a:pt x="264" y="112"/>
                  </a:lnTo>
                  <a:lnTo>
                    <a:pt x="264" y="112"/>
                  </a:lnTo>
                  <a:lnTo>
                    <a:pt x="264" y="112"/>
                  </a:lnTo>
                  <a:lnTo>
                    <a:pt x="264" y="110"/>
                  </a:lnTo>
                  <a:lnTo>
                    <a:pt x="268" y="110"/>
                  </a:lnTo>
                  <a:lnTo>
                    <a:pt x="268" y="110"/>
                  </a:lnTo>
                  <a:close/>
                  <a:moveTo>
                    <a:pt x="260" y="106"/>
                  </a:moveTo>
                  <a:lnTo>
                    <a:pt x="264" y="106"/>
                  </a:lnTo>
                  <a:lnTo>
                    <a:pt x="264" y="106"/>
                  </a:lnTo>
                  <a:lnTo>
                    <a:pt x="264" y="108"/>
                  </a:lnTo>
                  <a:lnTo>
                    <a:pt x="264" y="108"/>
                  </a:lnTo>
                  <a:lnTo>
                    <a:pt x="264" y="108"/>
                  </a:lnTo>
                  <a:lnTo>
                    <a:pt x="260" y="108"/>
                  </a:lnTo>
                  <a:lnTo>
                    <a:pt x="260" y="108"/>
                  </a:lnTo>
                  <a:lnTo>
                    <a:pt x="260" y="106"/>
                  </a:lnTo>
                  <a:lnTo>
                    <a:pt x="260" y="106"/>
                  </a:lnTo>
                  <a:lnTo>
                    <a:pt x="260" y="106"/>
                  </a:lnTo>
                  <a:close/>
                  <a:moveTo>
                    <a:pt x="262" y="110"/>
                  </a:moveTo>
                  <a:lnTo>
                    <a:pt x="262" y="110"/>
                  </a:lnTo>
                  <a:lnTo>
                    <a:pt x="262" y="112"/>
                  </a:lnTo>
                  <a:lnTo>
                    <a:pt x="262" y="112"/>
                  </a:lnTo>
                  <a:lnTo>
                    <a:pt x="262" y="112"/>
                  </a:lnTo>
                  <a:lnTo>
                    <a:pt x="260" y="112"/>
                  </a:lnTo>
                  <a:lnTo>
                    <a:pt x="260" y="112"/>
                  </a:lnTo>
                  <a:lnTo>
                    <a:pt x="258" y="110"/>
                  </a:lnTo>
                  <a:lnTo>
                    <a:pt x="258" y="110"/>
                  </a:lnTo>
                  <a:lnTo>
                    <a:pt x="260" y="110"/>
                  </a:lnTo>
                  <a:lnTo>
                    <a:pt x="260" y="110"/>
                  </a:lnTo>
                  <a:lnTo>
                    <a:pt x="262" y="110"/>
                  </a:lnTo>
                  <a:lnTo>
                    <a:pt x="262" y="110"/>
                  </a:lnTo>
                  <a:close/>
                  <a:moveTo>
                    <a:pt x="218" y="80"/>
                  </a:moveTo>
                  <a:lnTo>
                    <a:pt x="218" y="80"/>
                  </a:lnTo>
                  <a:lnTo>
                    <a:pt x="222" y="78"/>
                  </a:lnTo>
                  <a:lnTo>
                    <a:pt x="222" y="78"/>
                  </a:lnTo>
                  <a:lnTo>
                    <a:pt x="222" y="80"/>
                  </a:lnTo>
                  <a:lnTo>
                    <a:pt x="222" y="80"/>
                  </a:lnTo>
                  <a:lnTo>
                    <a:pt x="222" y="80"/>
                  </a:lnTo>
                  <a:lnTo>
                    <a:pt x="222" y="80"/>
                  </a:lnTo>
                  <a:lnTo>
                    <a:pt x="218" y="80"/>
                  </a:lnTo>
                  <a:lnTo>
                    <a:pt x="218" y="80"/>
                  </a:lnTo>
                  <a:lnTo>
                    <a:pt x="218" y="80"/>
                  </a:lnTo>
                  <a:lnTo>
                    <a:pt x="218" y="80"/>
                  </a:lnTo>
                  <a:lnTo>
                    <a:pt x="218" y="80"/>
                  </a:lnTo>
                  <a:lnTo>
                    <a:pt x="218" y="80"/>
                  </a:lnTo>
                  <a:lnTo>
                    <a:pt x="218" y="80"/>
                  </a:lnTo>
                  <a:lnTo>
                    <a:pt x="218" y="80"/>
                  </a:lnTo>
                  <a:close/>
                  <a:moveTo>
                    <a:pt x="210" y="80"/>
                  </a:moveTo>
                  <a:lnTo>
                    <a:pt x="214" y="80"/>
                  </a:lnTo>
                  <a:lnTo>
                    <a:pt x="214" y="80"/>
                  </a:lnTo>
                  <a:lnTo>
                    <a:pt x="214" y="80"/>
                  </a:lnTo>
                  <a:lnTo>
                    <a:pt x="214" y="80"/>
                  </a:lnTo>
                  <a:lnTo>
                    <a:pt x="214" y="80"/>
                  </a:lnTo>
                  <a:lnTo>
                    <a:pt x="214" y="80"/>
                  </a:lnTo>
                  <a:lnTo>
                    <a:pt x="214" y="80"/>
                  </a:lnTo>
                  <a:lnTo>
                    <a:pt x="210" y="82"/>
                  </a:lnTo>
                  <a:lnTo>
                    <a:pt x="210" y="82"/>
                  </a:lnTo>
                  <a:lnTo>
                    <a:pt x="210" y="82"/>
                  </a:lnTo>
                  <a:lnTo>
                    <a:pt x="210" y="80"/>
                  </a:lnTo>
                  <a:lnTo>
                    <a:pt x="210" y="80"/>
                  </a:lnTo>
                  <a:lnTo>
                    <a:pt x="210" y="80"/>
                  </a:lnTo>
                  <a:lnTo>
                    <a:pt x="210" y="80"/>
                  </a:lnTo>
                  <a:close/>
                  <a:moveTo>
                    <a:pt x="200" y="82"/>
                  </a:moveTo>
                  <a:lnTo>
                    <a:pt x="208" y="80"/>
                  </a:lnTo>
                  <a:lnTo>
                    <a:pt x="208" y="80"/>
                  </a:lnTo>
                  <a:lnTo>
                    <a:pt x="208" y="80"/>
                  </a:lnTo>
                  <a:lnTo>
                    <a:pt x="208" y="80"/>
                  </a:lnTo>
                  <a:lnTo>
                    <a:pt x="208" y="82"/>
                  </a:lnTo>
                  <a:lnTo>
                    <a:pt x="208" y="82"/>
                  </a:lnTo>
                  <a:lnTo>
                    <a:pt x="208" y="82"/>
                  </a:lnTo>
                  <a:lnTo>
                    <a:pt x="200" y="84"/>
                  </a:lnTo>
                  <a:lnTo>
                    <a:pt x="200" y="84"/>
                  </a:lnTo>
                  <a:lnTo>
                    <a:pt x="200" y="84"/>
                  </a:lnTo>
                  <a:lnTo>
                    <a:pt x="200" y="82"/>
                  </a:lnTo>
                  <a:lnTo>
                    <a:pt x="200" y="82"/>
                  </a:lnTo>
                  <a:lnTo>
                    <a:pt x="200" y="82"/>
                  </a:lnTo>
                  <a:lnTo>
                    <a:pt x="200" y="82"/>
                  </a:lnTo>
                  <a:close/>
                  <a:moveTo>
                    <a:pt x="198" y="88"/>
                  </a:moveTo>
                  <a:lnTo>
                    <a:pt x="198" y="88"/>
                  </a:lnTo>
                  <a:lnTo>
                    <a:pt x="198" y="90"/>
                  </a:lnTo>
                  <a:lnTo>
                    <a:pt x="198" y="90"/>
                  </a:lnTo>
                  <a:lnTo>
                    <a:pt x="198" y="90"/>
                  </a:lnTo>
                  <a:lnTo>
                    <a:pt x="198" y="90"/>
                  </a:lnTo>
                  <a:lnTo>
                    <a:pt x="192" y="90"/>
                  </a:lnTo>
                  <a:lnTo>
                    <a:pt x="192" y="90"/>
                  </a:lnTo>
                  <a:lnTo>
                    <a:pt x="192" y="90"/>
                  </a:lnTo>
                  <a:lnTo>
                    <a:pt x="192" y="90"/>
                  </a:lnTo>
                  <a:lnTo>
                    <a:pt x="192" y="90"/>
                  </a:lnTo>
                  <a:lnTo>
                    <a:pt x="192" y="90"/>
                  </a:lnTo>
                  <a:lnTo>
                    <a:pt x="192" y="90"/>
                  </a:lnTo>
                  <a:lnTo>
                    <a:pt x="198" y="88"/>
                  </a:lnTo>
                  <a:lnTo>
                    <a:pt x="198" y="88"/>
                  </a:lnTo>
                  <a:lnTo>
                    <a:pt x="198" y="88"/>
                  </a:lnTo>
                  <a:close/>
                  <a:moveTo>
                    <a:pt x="190" y="84"/>
                  </a:moveTo>
                  <a:lnTo>
                    <a:pt x="196" y="82"/>
                  </a:lnTo>
                  <a:lnTo>
                    <a:pt x="198" y="82"/>
                  </a:lnTo>
                  <a:lnTo>
                    <a:pt x="198" y="84"/>
                  </a:lnTo>
                  <a:lnTo>
                    <a:pt x="198" y="84"/>
                  </a:lnTo>
                  <a:lnTo>
                    <a:pt x="198" y="84"/>
                  </a:lnTo>
                  <a:lnTo>
                    <a:pt x="198" y="84"/>
                  </a:lnTo>
                  <a:lnTo>
                    <a:pt x="196" y="84"/>
                  </a:lnTo>
                  <a:lnTo>
                    <a:pt x="190" y="86"/>
                  </a:lnTo>
                  <a:lnTo>
                    <a:pt x="190" y="86"/>
                  </a:lnTo>
                  <a:lnTo>
                    <a:pt x="190" y="86"/>
                  </a:lnTo>
                  <a:lnTo>
                    <a:pt x="190" y="84"/>
                  </a:lnTo>
                  <a:lnTo>
                    <a:pt x="190" y="84"/>
                  </a:lnTo>
                  <a:lnTo>
                    <a:pt x="190" y="84"/>
                  </a:lnTo>
                  <a:lnTo>
                    <a:pt x="190" y="84"/>
                  </a:lnTo>
                  <a:close/>
                  <a:moveTo>
                    <a:pt x="180" y="86"/>
                  </a:moveTo>
                  <a:lnTo>
                    <a:pt x="186" y="84"/>
                  </a:lnTo>
                  <a:lnTo>
                    <a:pt x="188" y="84"/>
                  </a:lnTo>
                  <a:lnTo>
                    <a:pt x="188" y="84"/>
                  </a:lnTo>
                  <a:lnTo>
                    <a:pt x="188" y="86"/>
                  </a:lnTo>
                  <a:lnTo>
                    <a:pt x="188" y="86"/>
                  </a:lnTo>
                  <a:lnTo>
                    <a:pt x="188" y="86"/>
                  </a:lnTo>
                  <a:lnTo>
                    <a:pt x="180" y="86"/>
                  </a:lnTo>
                  <a:lnTo>
                    <a:pt x="180" y="86"/>
                  </a:lnTo>
                  <a:lnTo>
                    <a:pt x="180" y="86"/>
                  </a:lnTo>
                  <a:lnTo>
                    <a:pt x="180" y="86"/>
                  </a:lnTo>
                  <a:lnTo>
                    <a:pt x="180" y="86"/>
                  </a:lnTo>
                  <a:lnTo>
                    <a:pt x="180" y="86"/>
                  </a:lnTo>
                  <a:lnTo>
                    <a:pt x="180" y="86"/>
                  </a:lnTo>
                  <a:close/>
                  <a:moveTo>
                    <a:pt x="178" y="92"/>
                  </a:moveTo>
                  <a:lnTo>
                    <a:pt x="178" y="92"/>
                  </a:lnTo>
                  <a:lnTo>
                    <a:pt x="180" y="92"/>
                  </a:lnTo>
                  <a:lnTo>
                    <a:pt x="180" y="92"/>
                  </a:lnTo>
                  <a:lnTo>
                    <a:pt x="180" y="92"/>
                  </a:lnTo>
                  <a:lnTo>
                    <a:pt x="178" y="92"/>
                  </a:lnTo>
                  <a:lnTo>
                    <a:pt x="172" y="94"/>
                  </a:lnTo>
                  <a:lnTo>
                    <a:pt x="172" y="94"/>
                  </a:lnTo>
                  <a:lnTo>
                    <a:pt x="172" y="94"/>
                  </a:lnTo>
                  <a:lnTo>
                    <a:pt x="172" y="92"/>
                  </a:lnTo>
                  <a:lnTo>
                    <a:pt x="172" y="92"/>
                  </a:lnTo>
                  <a:lnTo>
                    <a:pt x="172" y="92"/>
                  </a:lnTo>
                  <a:lnTo>
                    <a:pt x="172" y="92"/>
                  </a:lnTo>
                  <a:lnTo>
                    <a:pt x="178" y="92"/>
                  </a:lnTo>
                  <a:lnTo>
                    <a:pt x="178" y="92"/>
                  </a:lnTo>
                  <a:lnTo>
                    <a:pt x="178" y="92"/>
                  </a:lnTo>
                  <a:close/>
                  <a:moveTo>
                    <a:pt x="170" y="86"/>
                  </a:moveTo>
                  <a:lnTo>
                    <a:pt x="178" y="86"/>
                  </a:lnTo>
                  <a:lnTo>
                    <a:pt x="178" y="86"/>
                  </a:lnTo>
                  <a:lnTo>
                    <a:pt x="178" y="86"/>
                  </a:lnTo>
                  <a:lnTo>
                    <a:pt x="178" y="86"/>
                  </a:lnTo>
                  <a:lnTo>
                    <a:pt x="178" y="86"/>
                  </a:lnTo>
                  <a:lnTo>
                    <a:pt x="178" y="88"/>
                  </a:lnTo>
                  <a:lnTo>
                    <a:pt x="178" y="88"/>
                  </a:lnTo>
                  <a:lnTo>
                    <a:pt x="172" y="88"/>
                  </a:lnTo>
                  <a:lnTo>
                    <a:pt x="170" y="88"/>
                  </a:lnTo>
                  <a:lnTo>
                    <a:pt x="170" y="88"/>
                  </a:lnTo>
                  <a:lnTo>
                    <a:pt x="170" y="88"/>
                  </a:lnTo>
                  <a:lnTo>
                    <a:pt x="170" y="86"/>
                  </a:lnTo>
                  <a:lnTo>
                    <a:pt x="170" y="86"/>
                  </a:lnTo>
                  <a:lnTo>
                    <a:pt x="170" y="86"/>
                  </a:lnTo>
                  <a:close/>
                  <a:moveTo>
                    <a:pt x="162" y="88"/>
                  </a:moveTo>
                  <a:lnTo>
                    <a:pt x="168" y="88"/>
                  </a:lnTo>
                  <a:lnTo>
                    <a:pt x="168" y="88"/>
                  </a:lnTo>
                  <a:lnTo>
                    <a:pt x="168" y="88"/>
                  </a:lnTo>
                  <a:lnTo>
                    <a:pt x="168" y="88"/>
                  </a:lnTo>
                  <a:lnTo>
                    <a:pt x="168" y="88"/>
                  </a:lnTo>
                  <a:lnTo>
                    <a:pt x="168" y="88"/>
                  </a:lnTo>
                  <a:lnTo>
                    <a:pt x="168" y="88"/>
                  </a:lnTo>
                  <a:lnTo>
                    <a:pt x="162" y="90"/>
                  </a:lnTo>
                  <a:lnTo>
                    <a:pt x="162" y="90"/>
                  </a:lnTo>
                  <a:lnTo>
                    <a:pt x="162" y="90"/>
                  </a:lnTo>
                  <a:lnTo>
                    <a:pt x="162" y="90"/>
                  </a:lnTo>
                  <a:lnTo>
                    <a:pt x="162" y="88"/>
                  </a:lnTo>
                  <a:lnTo>
                    <a:pt x="160" y="88"/>
                  </a:lnTo>
                  <a:lnTo>
                    <a:pt x="162" y="88"/>
                  </a:lnTo>
                  <a:lnTo>
                    <a:pt x="162" y="88"/>
                  </a:lnTo>
                  <a:close/>
                  <a:moveTo>
                    <a:pt x="152" y="90"/>
                  </a:moveTo>
                  <a:lnTo>
                    <a:pt x="156" y="90"/>
                  </a:lnTo>
                  <a:lnTo>
                    <a:pt x="156" y="90"/>
                  </a:lnTo>
                  <a:lnTo>
                    <a:pt x="156" y="90"/>
                  </a:lnTo>
                  <a:lnTo>
                    <a:pt x="156" y="90"/>
                  </a:lnTo>
                  <a:lnTo>
                    <a:pt x="156" y="90"/>
                  </a:lnTo>
                  <a:lnTo>
                    <a:pt x="156" y="90"/>
                  </a:lnTo>
                  <a:lnTo>
                    <a:pt x="156" y="90"/>
                  </a:lnTo>
                  <a:lnTo>
                    <a:pt x="152" y="92"/>
                  </a:lnTo>
                  <a:lnTo>
                    <a:pt x="152" y="92"/>
                  </a:lnTo>
                  <a:lnTo>
                    <a:pt x="152" y="92"/>
                  </a:lnTo>
                  <a:lnTo>
                    <a:pt x="152" y="90"/>
                  </a:lnTo>
                  <a:lnTo>
                    <a:pt x="152" y="90"/>
                  </a:lnTo>
                  <a:lnTo>
                    <a:pt x="152" y="90"/>
                  </a:lnTo>
                  <a:lnTo>
                    <a:pt x="152" y="90"/>
                  </a:lnTo>
                  <a:lnTo>
                    <a:pt x="152" y="90"/>
                  </a:lnTo>
                  <a:close/>
                  <a:moveTo>
                    <a:pt x="128" y="96"/>
                  </a:moveTo>
                  <a:lnTo>
                    <a:pt x="128" y="96"/>
                  </a:lnTo>
                  <a:lnTo>
                    <a:pt x="128" y="94"/>
                  </a:lnTo>
                  <a:lnTo>
                    <a:pt x="128" y="94"/>
                  </a:lnTo>
                  <a:lnTo>
                    <a:pt x="128" y="94"/>
                  </a:lnTo>
                  <a:lnTo>
                    <a:pt x="132" y="94"/>
                  </a:lnTo>
                  <a:lnTo>
                    <a:pt x="132" y="94"/>
                  </a:lnTo>
                  <a:lnTo>
                    <a:pt x="132" y="94"/>
                  </a:lnTo>
                  <a:lnTo>
                    <a:pt x="132" y="94"/>
                  </a:lnTo>
                  <a:lnTo>
                    <a:pt x="132" y="94"/>
                  </a:lnTo>
                  <a:lnTo>
                    <a:pt x="132" y="94"/>
                  </a:lnTo>
                  <a:lnTo>
                    <a:pt x="128" y="96"/>
                  </a:lnTo>
                  <a:lnTo>
                    <a:pt x="128" y="96"/>
                  </a:lnTo>
                  <a:lnTo>
                    <a:pt x="128" y="96"/>
                  </a:lnTo>
                  <a:close/>
                  <a:moveTo>
                    <a:pt x="130" y="100"/>
                  </a:moveTo>
                  <a:lnTo>
                    <a:pt x="130" y="100"/>
                  </a:lnTo>
                  <a:lnTo>
                    <a:pt x="130" y="100"/>
                  </a:lnTo>
                  <a:lnTo>
                    <a:pt x="130" y="100"/>
                  </a:lnTo>
                  <a:lnTo>
                    <a:pt x="130" y="100"/>
                  </a:lnTo>
                  <a:lnTo>
                    <a:pt x="132" y="98"/>
                  </a:lnTo>
                  <a:lnTo>
                    <a:pt x="132" y="98"/>
                  </a:lnTo>
                  <a:lnTo>
                    <a:pt x="134" y="98"/>
                  </a:lnTo>
                  <a:lnTo>
                    <a:pt x="134" y="100"/>
                  </a:lnTo>
                  <a:lnTo>
                    <a:pt x="134" y="100"/>
                  </a:lnTo>
                  <a:lnTo>
                    <a:pt x="134" y="100"/>
                  </a:lnTo>
                  <a:lnTo>
                    <a:pt x="130" y="100"/>
                  </a:lnTo>
                  <a:lnTo>
                    <a:pt x="130" y="100"/>
                  </a:lnTo>
                  <a:lnTo>
                    <a:pt x="130" y="100"/>
                  </a:lnTo>
                  <a:close/>
                  <a:moveTo>
                    <a:pt x="136" y="106"/>
                  </a:moveTo>
                  <a:lnTo>
                    <a:pt x="136" y="106"/>
                  </a:lnTo>
                  <a:lnTo>
                    <a:pt x="134" y="106"/>
                  </a:lnTo>
                  <a:lnTo>
                    <a:pt x="132" y="106"/>
                  </a:lnTo>
                  <a:lnTo>
                    <a:pt x="132" y="106"/>
                  </a:lnTo>
                  <a:lnTo>
                    <a:pt x="132" y="104"/>
                  </a:lnTo>
                  <a:lnTo>
                    <a:pt x="132" y="104"/>
                  </a:lnTo>
                  <a:lnTo>
                    <a:pt x="132" y="104"/>
                  </a:lnTo>
                  <a:lnTo>
                    <a:pt x="134" y="104"/>
                  </a:lnTo>
                  <a:lnTo>
                    <a:pt x="136" y="104"/>
                  </a:lnTo>
                  <a:lnTo>
                    <a:pt x="136" y="104"/>
                  </a:lnTo>
                  <a:lnTo>
                    <a:pt x="136" y="104"/>
                  </a:lnTo>
                  <a:lnTo>
                    <a:pt x="136" y="106"/>
                  </a:lnTo>
                  <a:lnTo>
                    <a:pt x="136" y="106"/>
                  </a:lnTo>
                  <a:lnTo>
                    <a:pt x="136" y="106"/>
                  </a:lnTo>
                  <a:close/>
                  <a:moveTo>
                    <a:pt x="138" y="94"/>
                  </a:moveTo>
                  <a:lnTo>
                    <a:pt x="138" y="94"/>
                  </a:lnTo>
                  <a:lnTo>
                    <a:pt x="138" y="94"/>
                  </a:lnTo>
                  <a:lnTo>
                    <a:pt x="136" y="92"/>
                  </a:lnTo>
                  <a:lnTo>
                    <a:pt x="136" y="92"/>
                  </a:lnTo>
                  <a:lnTo>
                    <a:pt x="138" y="92"/>
                  </a:lnTo>
                  <a:lnTo>
                    <a:pt x="140" y="92"/>
                  </a:lnTo>
                  <a:lnTo>
                    <a:pt x="140" y="92"/>
                  </a:lnTo>
                  <a:lnTo>
                    <a:pt x="140" y="92"/>
                  </a:lnTo>
                  <a:lnTo>
                    <a:pt x="140" y="92"/>
                  </a:lnTo>
                  <a:lnTo>
                    <a:pt x="140" y="94"/>
                  </a:lnTo>
                  <a:lnTo>
                    <a:pt x="140" y="94"/>
                  </a:lnTo>
                  <a:lnTo>
                    <a:pt x="140" y="94"/>
                  </a:lnTo>
                  <a:lnTo>
                    <a:pt x="138" y="94"/>
                  </a:lnTo>
                  <a:lnTo>
                    <a:pt x="138" y="94"/>
                  </a:lnTo>
                  <a:lnTo>
                    <a:pt x="138" y="94"/>
                  </a:lnTo>
                  <a:close/>
                  <a:moveTo>
                    <a:pt x="138" y="100"/>
                  </a:moveTo>
                  <a:lnTo>
                    <a:pt x="138" y="98"/>
                  </a:lnTo>
                  <a:lnTo>
                    <a:pt x="138" y="98"/>
                  </a:lnTo>
                  <a:lnTo>
                    <a:pt x="138" y="98"/>
                  </a:lnTo>
                  <a:lnTo>
                    <a:pt x="138" y="98"/>
                  </a:lnTo>
                  <a:lnTo>
                    <a:pt x="140" y="98"/>
                  </a:lnTo>
                  <a:lnTo>
                    <a:pt x="142" y="98"/>
                  </a:lnTo>
                  <a:lnTo>
                    <a:pt x="142" y="98"/>
                  </a:lnTo>
                  <a:lnTo>
                    <a:pt x="142" y="98"/>
                  </a:lnTo>
                  <a:lnTo>
                    <a:pt x="142" y="98"/>
                  </a:lnTo>
                  <a:lnTo>
                    <a:pt x="142" y="98"/>
                  </a:lnTo>
                  <a:lnTo>
                    <a:pt x="140" y="100"/>
                  </a:lnTo>
                  <a:lnTo>
                    <a:pt x="138" y="100"/>
                  </a:lnTo>
                  <a:lnTo>
                    <a:pt x="138" y="100"/>
                  </a:lnTo>
                  <a:close/>
                  <a:moveTo>
                    <a:pt x="144" y="104"/>
                  </a:moveTo>
                  <a:lnTo>
                    <a:pt x="142" y="104"/>
                  </a:lnTo>
                  <a:lnTo>
                    <a:pt x="140" y="104"/>
                  </a:lnTo>
                  <a:lnTo>
                    <a:pt x="140" y="104"/>
                  </a:lnTo>
                  <a:lnTo>
                    <a:pt x="140" y="104"/>
                  </a:lnTo>
                  <a:lnTo>
                    <a:pt x="140" y="104"/>
                  </a:lnTo>
                  <a:lnTo>
                    <a:pt x="140" y="104"/>
                  </a:lnTo>
                  <a:lnTo>
                    <a:pt x="142" y="102"/>
                  </a:lnTo>
                  <a:lnTo>
                    <a:pt x="144" y="102"/>
                  </a:lnTo>
                  <a:lnTo>
                    <a:pt x="144" y="102"/>
                  </a:lnTo>
                  <a:lnTo>
                    <a:pt x="144" y="104"/>
                  </a:lnTo>
                  <a:lnTo>
                    <a:pt x="144" y="104"/>
                  </a:lnTo>
                  <a:lnTo>
                    <a:pt x="144" y="104"/>
                  </a:lnTo>
                  <a:lnTo>
                    <a:pt x="144" y="104"/>
                  </a:lnTo>
                  <a:close/>
                  <a:moveTo>
                    <a:pt x="144" y="92"/>
                  </a:moveTo>
                  <a:lnTo>
                    <a:pt x="144" y="92"/>
                  </a:lnTo>
                  <a:lnTo>
                    <a:pt x="144" y="92"/>
                  </a:lnTo>
                  <a:lnTo>
                    <a:pt x="144" y="92"/>
                  </a:lnTo>
                  <a:lnTo>
                    <a:pt x="144" y="92"/>
                  </a:lnTo>
                  <a:lnTo>
                    <a:pt x="148" y="90"/>
                  </a:lnTo>
                  <a:lnTo>
                    <a:pt x="148" y="90"/>
                  </a:lnTo>
                  <a:lnTo>
                    <a:pt x="148" y="92"/>
                  </a:lnTo>
                  <a:lnTo>
                    <a:pt x="148" y="92"/>
                  </a:lnTo>
                  <a:lnTo>
                    <a:pt x="148" y="92"/>
                  </a:lnTo>
                  <a:lnTo>
                    <a:pt x="148" y="92"/>
                  </a:lnTo>
                  <a:lnTo>
                    <a:pt x="144" y="92"/>
                  </a:lnTo>
                  <a:lnTo>
                    <a:pt x="144" y="92"/>
                  </a:lnTo>
                  <a:lnTo>
                    <a:pt x="144" y="92"/>
                  </a:lnTo>
                  <a:close/>
                  <a:moveTo>
                    <a:pt x="146" y="98"/>
                  </a:moveTo>
                  <a:lnTo>
                    <a:pt x="146" y="98"/>
                  </a:lnTo>
                  <a:lnTo>
                    <a:pt x="146" y="98"/>
                  </a:lnTo>
                  <a:lnTo>
                    <a:pt x="146" y="98"/>
                  </a:lnTo>
                  <a:lnTo>
                    <a:pt x="146" y="96"/>
                  </a:lnTo>
                  <a:lnTo>
                    <a:pt x="146" y="96"/>
                  </a:lnTo>
                  <a:lnTo>
                    <a:pt x="148" y="96"/>
                  </a:lnTo>
                  <a:lnTo>
                    <a:pt x="150" y="96"/>
                  </a:lnTo>
                  <a:lnTo>
                    <a:pt x="150" y="96"/>
                  </a:lnTo>
                  <a:lnTo>
                    <a:pt x="150" y="96"/>
                  </a:lnTo>
                  <a:lnTo>
                    <a:pt x="150" y="96"/>
                  </a:lnTo>
                  <a:lnTo>
                    <a:pt x="150" y="98"/>
                  </a:lnTo>
                  <a:lnTo>
                    <a:pt x="150" y="98"/>
                  </a:lnTo>
                  <a:lnTo>
                    <a:pt x="146" y="98"/>
                  </a:lnTo>
                  <a:lnTo>
                    <a:pt x="146" y="98"/>
                  </a:lnTo>
                  <a:lnTo>
                    <a:pt x="146" y="98"/>
                  </a:lnTo>
                  <a:close/>
                  <a:moveTo>
                    <a:pt x="148" y="104"/>
                  </a:moveTo>
                  <a:lnTo>
                    <a:pt x="148" y="104"/>
                  </a:lnTo>
                  <a:lnTo>
                    <a:pt x="148" y="104"/>
                  </a:lnTo>
                  <a:lnTo>
                    <a:pt x="146" y="102"/>
                  </a:lnTo>
                  <a:lnTo>
                    <a:pt x="146" y="102"/>
                  </a:lnTo>
                  <a:lnTo>
                    <a:pt x="148" y="102"/>
                  </a:lnTo>
                  <a:lnTo>
                    <a:pt x="150" y="102"/>
                  </a:lnTo>
                  <a:lnTo>
                    <a:pt x="152" y="102"/>
                  </a:lnTo>
                  <a:lnTo>
                    <a:pt x="152" y="102"/>
                  </a:lnTo>
                  <a:lnTo>
                    <a:pt x="152" y="102"/>
                  </a:lnTo>
                  <a:lnTo>
                    <a:pt x="152" y="102"/>
                  </a:lnTo>
                  <a:lnTo>
                    <a:pt x="152" y="102"/>
                  </a:lnTo>
                  <a:lnTo>
                    <a:pt x="152" y="102"/>
                  </a:lnTo>
                  <a:lnTo>
                    <a:pt x="148" y="104"/>
                  </a:lnTo>
                  <a:lnTo>
                    <a:pt x="148" y="104"/>
                  </a:lnTo>
                  <a:lnTo>
                    <a:pt x="148" y="104"/>
                  </a:lnTo>
                  <a:close/>
                  <a:moveTo>
                    <a:pt x="154" y="110"/>
                  </a:moveTo>
                  <a:lnTo>
                    <a:pt x="152" y="110"/>
                  </a:lnTo>
                  <a:lnTo>
                    <a:pt x="152" y="110"/>
                  </a:lnTo>
                  <a:lnTo>
                    <a:pt x="152" y="110"/>
                  </a:lnTo>
                  <a:lnTo>
                    <a:pt x="152" y="110"/>
                  </a:lnTo>
                  <a:lnTo>
                    <a:pt x="152" y="110"/>
                  </a:lnTo>
                  <a:lnTo>
                    <a:pt x="152" y="110"/>
                  </a:lnTo>
                  <a:lnTo>
                    <a:pt x="152" y="110"/>
                  </a:lnTo>
                  <a:lnTo>
                    <a:pt x="152" y="108"/>
                  </a:lnTo>
                  <a:lnTo>
                    <a:pt x="152" y="108"/>
                  </a:lnTo>
                  <a:lnTo>
                    <a:pt x="152" y="108"/>
                  </a:lnTo>
                  <a:lnTo>
                    <a:pt x="152" y="108"/>
                  </a:lnTo>
                  <a:lnTo>
                    <a:pt x="152" y="108"/>
                  </a:lnTo>
                  <a:lnTo>
                    <a:pt x="154" y="108"/>
                  </a:lnTo>
                  <a:lnTo>
                    <a:pt x="154" y="108"/>
                  </a:lnTo>
                  <a:lnTo>
                    <a:pt x="154" y="108"/>
                  </a:lnTo>
                  <a:lnTo>
                    <a:pt x="154" y="108"/>
                  </a:lnTo>
                  <a:lnTo>
                    <a:pt x="154" y="110"/>
                  </a:lnTo>
                  <a:lnTo>
                    <a:pt x="154" y="110"/>
                  </a:lnTo>
                  <a:lnTo>
                    <a:pt x="154" y="110"/>
                  </a:lnTo>
                  <a:close/>
                  <a:moveTo>
                    <a:pt x="154" y="96"/>
                  </a:moveTo>
                  <a:lnTo>
                    <a:pt x="154" y="96"/>
                  </a:lnTo>
                  <a:lnTo>
                    <a:pt x="154" y="96"/>
                  </a:lnTo>
                  <a:lnTo>
                    <a:pt x="154" y="96"/>
                  </a:lnTo>
                  <a:lnTo>
                    <a:pt x="154" y="96"/>
                  </a:lnTo>
                  <a:lnTo>
                    <a:pt x="154" y="96"/>
                  </a:lnTo>
                  <a:lnTo>
                    <a:pt x="158" y="94"/>
                  </a:lnTo>
                  <a:lnTo>
                    <a:pt x="158" y="94"/>
                  </a:lnTo>
                  <a:lnTo>
                    <a:pt x="158" y="94"/>
                  </a:lnTo>
                  <a:lnTo>
                    <a:pt x="158" y="96"/>
                  </a:lnTo>
                  <a:lnTo>
                    <a:pt x="158" y="96"/>
                  </a:lnTo>
                  <a:lnTo>
                    <a:pt x="158" y="96"/>
                  </a:lnTo>
                  <a:lnTo>
                    <a:pt x="158" y="96"/>
                  </a:lnTo>
                  <a:lnTo>
                    <a:pt x="154" y="96"/>
                  </a:lnTo>
                  <a:lnTo>
                    <a:pt x="154" y="96"/>
                  </a:lnTo>
                  <a:lnTo>
                    <a:pt x="154" y="96"/>
                  </a:lnTo>
                  <a:close/>
                  <a:moveTo>
                    <a:pt x="156" y="102"/>
                  </a:moveTo>
                  <a:lnTo>
                    <a:pt x="156" y="102"/>
                  </a:lnTo>
                  <a:lnTo>
                    <a:pt x="156" y="102"/>
                  </a:lnTo>
                  <a:lnTo>
                    <a:pt x="156" y="100"/>
                  </a:lnTo>
                  <a:lnTo>
                    <a:pt x="156" y="100"/>
                  </a:lnTo>
                  <a:lnTo>
                    <a:pt x="156" y="100"/>
                  </a:lnTo>
                  <a:lnTo>
                    <a:pt x="160" y="100"/>
                  </a:lnTo>
                  <a:lnTo>
                    <a:pt x="160" y="100"/>
                  </a:lnTo>
                  <a:lnTo>
                    <a:pt x="160" y="100"/>
                  </a:lnTo>
                  <a:lnTo>
                    <a:pt x="160" y="100"/>
                  </a:lnTo>
                  <a:lnTo>
                    <a:pt x="160" y="102"/>
                  </a:lnTo>
                  <a:lnTo>
                    <a:pt x="160" y="102"/>
                  </a:lnTo>
                  <a:lnTo>
                    <a:pt x="160" y="102"/>
                  </a:lnTo>
                  <a:lnTo>
                    <a:pt x="156" y="102"/>
                  </a:lnTo>
                  <a:lnTo>
                    <a:pt x="156" y="102"/>
                  </a:lnTo>
                  <a:lnTo>
                    <a:pt x="156" y="102"/>
                  </a:lnTo>
                  <a:close/>
                  <a:moveTo>
                    <a:pt x="162" y="108"/>
                  </a:moveTo>
                  <a:lnTo>
                    <a:pt x="160" y="108"/>
                  </a:lnTo>
                  <a:lnTo>
                    <a:pt x="158" y="108"/>
                  </a:lnTo>
                  <a:lnTo>
                    <a:pt x="158" y="108"/>
                  </a:lnTo>
                  <a:lnTo>
                    <a:pt x="158" y="108"/>
                  </a:lnTo>
                  <a:lnTo>
                    <a:pt x="158" y="108"/>
                  </a:lnTo>
                  <a:lnTo>
                    <a:pt x="158" y="108"/>
                  </a:lnTo>
                  <a:lnTo>
                    <a:pt x="158" y="108"/>
                  </a:lnTo>
                  <a:lnTo>
                    <a:pt x="162" y="106"/>
                  </a:lnTo>
                  <a:lnTo>
                    <a:pt x="162" y="106"/>
                  </a:lnTo>
                  <a:lnTo>
                    <a:pt x="162" y="106"/>
                  </a:lnTo>
                  <a:lnTo>
                    <a:pt x="162" y="108"/>
                  </a:lnTo>
                  <a:lnTo>
                    <a:pt x="162" y="108"/>
                  </a:lnTo>
                  <a:lnTo>
                    <a:pt x="162" y="108"/>
                  </a:lnTo>
                  <a:lnTo>
                    <a:pt x="162" y="108"/>
                  </a:lnTo>
                  <a:close/>
                  <a:moveTo>
                    <a:pt x="164" y="96"/>
                  </a:moveTo>
                  <a:lnTo>
                    <a:pt x="162" y="94"/>
                  </a:lnTo>
                  <a:lnTo>
                    <a:pt x="162" y="94"/>
                  </a:lnTo>
                  <a:lnTo>
                    <a:pt x="162" y="94"/>
                  </a:lnTo>
                  <a:lnTo>
                    <a:pt x="162" y="94"/>
                  </a:lnTo>
                  <a:lnTo>
                    <a:pt x="162" y="94"/>
                  </a:lnTo>
                  <a:lnTo>
                    <a:pt x="168" y="92"/>
                  </a:lnTo>
                  <a:lnTo>
                    <a:pt x="168" y="92"/>
                  </a:lnTo>
                  <a:lnTo>
                    <a:pt x="168" y="94"/>
                  </a:lnTo>
                  <a:lnTo>
                    <a:pt x="170" y="94"/>
                  </a:lnTo>
                  <a:lnTo>
                    <a:pt x="170" y="94"/>
                  </a:lnTo>
                  <a:lnTo>
                    <a:pt x="168" y="94"/>
                  </a:lnTo>
                  <a:lnTo>
                    <a:pt x="164" y="96"/>
                  </a:lnTo>
                  <a:lnTo>
                    <a:pt x="164" y="96"/>
                  </a:lnTo>
                  <a:lnTo>
                    <a:pt x="164" y="96"/>
                  </a:lnTo>
                  <a:close/>
                  <a:moveTo>
                    <a:pt x="164" y="100"/>
                  </a:moveTo>
                  <a:lnTo>
                    <a:pt x="164" y="100"/>
                  </a:lnTo>
                  <a:lnTo>
                    <a:pt x="164" y="100"/>
                  </a:lnTo>
                  <a:lnTo>
                    <a:pt x="164" y="100"/>
                  </a:lnTo>
                  <a:lnTo>
                    <a:pt x="164" y="100"/>
                  </a:lnTo>
                  <a:lnTo>
                    <a:pt x="164" y="100"/>
                  </a:lnTo>
                  <a:lnTo>
                    <a:pt x="170" y="98"/>
                  </a:lnTo>
                  <a:lnTo>
                    <a:pt x="170" y="98"/>
                  </a:lnTo>
                  <a:lnTo>
                    <a:pt x="170" y="98"/>
                  </a:lnTo>
                  <a:lnTo>
                    <a:pt x="170" y="100"/>
                  </a:lnTo>
                  <a:lnTo>
                    <a:pt x="170" y="100"/>
                  </a:lnTo>
                  <a:lnTo>
                    <a:pt x="170" y="100"/>
                  </a:lnTo>
                  <a:lnTo>
                    <a:pt x="170" y="100"/>
                  </a:lnTo>
                  <a:lnTo>
                    <a:pt x="166" y="100"/>
                  </a:lnTo>
                  <a:lnTo>
                    <a:pt x="164" y="100"/>
                  </a:lnTo>
                  <a:lnTo>
                    <a:pt x="164" y="100"/>
                  </a:lnTo>
                  <a:close/>
                  <a:moveTo>
                    <a:pt x="172" y="106"/>
                  </a:moveTo>
                  <a:lnTo>
                    <a:pt x="168" y="108"/>
                  </a:lnTo>
                  <a:lnTo>
                    <a:pt x="168" y="108"/>
                  </a:lnTo>
                  <a:lnTo>
                    <a:pt x="168" y="108"/>
                  </a:lnTo>
                  <a:lnTo>
                    <a:pt x="168" y="108"/>
                  </a:lnTo>
                  <a:lnTo>
                    <a:pt x="166" y="106"/>
                  </a:lnTo>
                  <a:lnTo>
                    <a:pt x="166" y="106"/>
                  </a:lnTo>
                  <a:lnTo>
                    <a:pt x="168" y="106"/>
                  </a:lnTo>
                  <a:lnTo>
                    <a:pt x="172" y="104"/>
                  </a:lnTo>
                  <a:lnTo>
                    <a:pt x="172" y="104"/>
                  </a:lnTo>
                  <a:lnTo>
                    <a:pt x="172" y="104"/>
                  </a:lnTo>
                  <a:lnTo>
                    <a:pt x="172" y="104"/>
                  </a:lnTo>
                  <a:lnTo>
                    <a:pt x="172" y="106"/>
                  </a:lnTo>
                  <a:lnTo>
                    <a:pt x="172" y="106"/>
                  </a:lnTo>
                  <a:lnTo>
                    <a:pt x="172" y="106"/>
                  </a:lnTo>
                  <a:lnTo>
                    <a:pt x="172" y="106"/>
                  </a:lnTo>
                  <a:close/>
                  <a:moveTo>
                    <a:pt x="180" y="98"/>
                  </a:moveTo>
                  <a:lnTo>
                    <a:pt x="174" y="100"/>
                  </a:lnTo>
                  <a:lnTo>
                    <a:pt x="174" y="100"/>
                  </a:lnTo>
                  <a:lnTo>
                    <a:pt x="174" y="100"/>
                  </a:lnTo>
                  <a:lnTo>
                    <a:pt x="174" y="100"/>
                  </a:lnTo>
                  <a:lnTo>
                    <a:pt x="174" y="98"/>
                  </a:lnTo>
                  <a:lnTo>
                    <a:pt x="174" y="98"/>
                  </a:lnTo>
                  <a:lnTo>
                    <a:pt x="174" y="98"/>
                  </a:lnTo>
                  <a:lnTo>
                    <a:pt x="180" y="98"/>
                  </a:lnTo>
                  <a:lnTo>
                    <a:pt x="180" y="98"/>
                  </a:lnTo>
                  <a:lnTo>
                    <a:pt x="180" y="98"/>
                  </a:lnTo>
                  <a:lnTo>
                    <a:pt x="180" y="98"/>
                  </a:lnTo>
                  <a:lnTo>
                    <a:pt x="180" y="98"/>
                  </a:lnTo>
                  <a:lnTo>
                    <a:pt x="180" y="98"/>
                  </a:lnTo>
                  <a:lnTo>
                    <a:pt x="180" y="98"/>
                  </a:lnTo>
                  <a:close/>
                  <a:moveTo>
                    <a:pt x="182" y="92"/>
                  </a:moveTo>
                  <a:lnTo>
                    <a:pt x="182" y="92"/>
                  </a:lnTo>
                  <a:lnTo>
                    <a:pt x="182" y="92"/>
                  </a:lnTo>
                  <a:lnTo>
                    <a:pt x="182" y="92"/>
                  </a:lnTo>
                  <a:lnTo>
                    <a:pt x="182" y="92"/>
                  </a:lnTo>
                  <a:lnTo>
                    <a:pt x="182" y="90"/>
                  </a:lnTo>
                  <a:lnTo>
                    <a:pt x="182" y="90"/>
                  </a:lnTo>
                  <a:lnTo>
                    <a:pt x="188" y="90"/>
                  </a:lnTo>
                  <a:lnTo>
                    <a:pt x="188" y="90"/>
                  </a:lnTo>
                  <a:lnTo>
                    <a:pt x="188" y="90"/>
                  </a:lnTo>
                  <a:lnTo>
                    <a:pt x="188" y="90"/>
                  </a:lnTo>
                  <a:lnTo>
                    <a:pt x="188" y="92"/>
                  </a:lnTo>
                  <a:lnTo>
                    <a:pt x="188" y="92"/>
                  </a:lnTo>
                  <a:lnTo>
                    <a:pt x="182" y="92"/>
                  </a:lnTo>
                  <a:lnTo>
                    <a:pt x="182" y="92"/>
                  </a:lnTo>
                  <a:close/>
                  <a:moveTo>
                    <a:pt x="184" y="98"/>
                  </a:moveTo>
                  <a:lnTo>
                    <a:pt x="184" y="98"/>
                  </a:lnTo>
                  <a:lnTo>
                    <a:pt x="184" y="98"/>
                  </a:lnTo>
                  <a:lnTo>
                    <a:pt x="184" y="98"/>
                  </a:lnTo>
                  <a:lnTo>
                    <a:pt x="184" y="96"/>
                  </a:lnTo>
                  <a:lnTo>
                    <a:pt x="184" y="96"/>
                  </a:lnTo>
                  <a:lnTo>
                    <a:pt x="190" y="96"/>
                  </a:lnTo>
                  <a:lnTo>
                    <a:pt x="190" y="96"/>
                  </a:lnTo>
                  <a:lnTo>
                    <a:pt x="190" y="96"/>
                  </a:lnTo>
                  <a:lnTo>
                    <a:pt x="190" y="96"/>
                  </a:lnTo>
                  <a:lnTo>
                    <a:pt x="190" y="98"/>
                  </a:lnTo>
                  <a:lnTo>
                    <a:pt x="190" y="98"/>
                  </a:lnTo>
                  <a:lnTo>
                    <a:pt x="184" y="98"/>
                  </a:lnTo>
                  <a:lnTo>
                    <a:pt x="184" y="98"/>
                  </a:lnTo>
                  <a:lnTo>
                    <a:pt x="184" y="98"/>
                  </a:lnTo>
                  <a:close/>
                  <a:moveTo>
                    <a:pt x="192" y="104"/>
                  </a:moveTo>
                  <a:lnTo>
                    <a:pt x="186" y="104"/>
                  </a:lnTo>
                  <a:lnTo>
                    <a:pt x="186" y="104"/>
                  </a:lnTo>
                  <a:lnTo>
                    <a:pt x="186" y="104"/>
                  </a:lnTo>
                  <a:lnTo>
                    <a:pt x="186" y="102"/>
                  </a:lnTo>
                  <a:lnTo>
                    <a:pt x="186" y="102"/>
                  </a:lnTo>
                  <a:lnTo>
                    <a:pt x="186" y="102"/>
                  </a:lnTo>
                  <a:lnTo>
                    <a:pt x="192" y="102"/>
                  </a:lnTo>
                  <a:lnTo>
                    <a:pt x="192" y="102"/>
                  </a:lnTo>
                  <a:lnTo>
                    <a:pt x="192" y="102"/>
                  </a:lnTo>
                  <a:lnTo>
                    <a:pt x="192" y="102"/>
                  </a:lnTo>
                  <a:lnTo>
                    <a:pt x="192" y="102"/>
                  </a:lnTo>
                  <a:lnTo>
                    <a:pt x="192" y="104"/>
                  </a:lnTo>
                  <a:lnTo>
                    <a:pt x="192" y="104"/>
                  </a:lnTo>
                  <a:lnTo>
                    <a:pt x="192" y="104"/>
                  </a:lnTo>
                  <a:close/>
                  <a:moveTo>
                    <a:pt x="194" y="96"/>
                  </a:moveTo>
                  <a:lnTo>
                    <a:pt x="194" y="96"/>
                  </a:lnTo>
                  <a:lnTo>
                    <a:pt x="194" y="96"/>
                  </a:lnTo>
                  <a:lnTo>
                    <a:pt x="194" y="96"/>
                  </a:lnTo>
                  <a:lnTo>
                    <a:pt x="194" y="96"/>
                  </a:lnTo>
                  <a:lnTo>
                    <a:pt x="194" y="96"/>
                  </a:lnTo>
                  <a:lnTo>
                    <a:pt x="198" y="94"/>
                  </a:lnTo>
                  <a:lnTo>
                    <a:pt x="200" y="94"/>
                  </a:lnTo>
                  <a:lnTo>
                    <a:pt x="200" y="94"/>
                  </a:lnTo>
                  <a:lnTo>
                    <a:pt x="200" y="96"/>
                  </a:lnTo>
                  <a:lnTo>
                    <a:pt x="200" y="96"/>
                  </a:lnTo>
                  <a:lnTo>
                    <a:pt x="200" y="96"/>
                  </a:lnTo>
                  <a:lnTo>
                    <a:pt x="200" y="96"/>
                  </a:lnTo>
                  <a:lnTo>
                    <a:pt x="194" y="96"/>
                  </a:lnTo>
                  <a:lnTo>
                    <a:pt x="194" y="96"/>
                  </a:lnTo>
                  <a:lnTo>
                    <a:pt x="194" y="96"/>
                  </a:lnTo>
                  <a:close/>
                  <a:moveTo>
                    <a:pt x="200" y="102"/>
                  </a:moveTo>
                  <a:lnTo>
                    <a:pt x="196" y="102"/>
                  </a:lnTo>
                  <a:lnTo>
                    <a:pt x="196" y="102"/>
                  </a:lnTo>
                  <a:lnTo>
                    <a:pt x="196" y="102"/>
                  </a:lnTo>
                  <a:lnTo>
                    <a:pt x="194" y="102"/>
                  </a:lnTo>
                  <a:lnTo>
                    <a:pt x="194" y="102"/>
                  </a:lnTo>
                  <a:lnTo>
                    <a:pt x="196" y="102"/>
                  </a:lnTo>
                  <a:lnTo>
                    <a:pt x="200" y="100"/>
                  </a:lnTo>
                  <a:lnTo>
                    <a:pt x="200" y="100"/>
                  </a:lnTo>
                  <a:lnTo>
                    <a:pt x="200" y="100"/>
                  </a:lnTo>
                  <a:lnTo>
                    <a:pt x="202" y="102"/>
                  </a:lnTo>
                  <a:lnTo>
                    <a:pt x="202" y="102"/>
                  </a:lnTo>
                  <a:lnTo>
                    <a:pt x="200" y="102"/>
                  </a:lnTo>
                  <a:lnTo>
                    <a:pt x="200" y="102"/>
                  </a:lnTo>
                  <a:close/>
                  <a:moveTo>
                    <a:pt x="200" y="90"/>
                  </a:moveTo>
                  <a:lnTo>
                    <a:pt x="200" y="90"/>
                  </a:lnTo>
                  <a:lnTo>
                    <a:pt x="200" y="88"/>
                  </a:lnTo>
                  <a:lnTo>
                    <a:pt x="200" y="88"/>
                  </a:lnTo>
                  <a:lnTo>
                    <a:pt x="200" y="88"/>
                  </a:lnTo>
                  <a:lnTo>
                    <a:pt x="208" y="88"/>
                  </a:lnTo>
                  <a:lnTo>
                    <a:pt x="208" y="86"/>
                  </a:lnTo>
                  <a:lnTo>
                    <a:pt x="208" y="88"/>
                  </a:lnTo>
                  <a:lnTo>
                    <a:pt x="208" y="88"/>
                  </a:lnTo>
                  <a:lnTo>
                    <a:pt x="208" y="88"/>
                  </a:lnTo>
                  <a:lnTo>
                    <a:pt x="208" y="88"/>
                  </a:lnTo>
                  <a:lnTo>
                    <a:pt x="208" y="88"/>
                  </a:lnTo>
                  <a:lnTo>
                    <a:pt x="202" y="90"/>
                  </a:lnTo>
                  <a:lnTo>
                    <a:pt x="200" y="90"/>
                  </a:lnTo>
                  <a:lnTo>
                    <a:pt x="200" y="90"/>
                  </a:lnTo>
                  <a:close/>
                  <a:moveTo>
                    <a:pt x="202" y="96"/>
                  </a:moveTo>
                  <a:lnTo>
                    <a:pt x="202" y="96"/>
                  </a:lnTo>
                  <a:lnTo>
                    <a:pt x="202" y="94"/>
                  </a:lnTo>
                  <a:lnTo>
                    <a:pt x="202" y="94"/>
                  </a:lnTo>
                  <a:lnTo>
                    <a:pt x="202" y="94"/>
                  </a:lnTo>
                  <a:lnTo>
                    <a:pt x="208" y="94"/>
                  </a:lnTo>
                  <a:lnTo>
                    <a:pt x="210" y="94"/>
                  </a:lnTo>
                  <a:lnTo>
                    <a:pt x="210" y="94"/>
                  </a:lnTo>
                  <a:lnTo>
                    <a:pt x="210" y="94"/>
                  </a:lnTo>
                  <a:lnTo>
                    <a:pt x="210" y="94"/>
                  </a:lnTo>
                  <a:lnTo>
                    <a:pt x="210" y="94"/>
                  </a:lnTo>
                  <a:lnTo>
                    <a:pt x="202" y="96"/>
                  </a:lnTo>
                  <a:lnTo>
                    <a:pt x="202" y="96"/>
                  </a:lnTo>
                  <a:lnTo>
                    <a:pt x="202" y="96"/>
                  </a:lnTo>
                  <a:close/>
                  <a:moveTo>
                    <a:pt x="210" y="100"/>
                  </a:moveTo>
                  <a:lnTo>
                    <a:pt x="204" y="102"/>
                  </a:lnTo>
                  <a:lnTo>
                    <a:pt x="204" y="102"/>
                  </a:lnTo>
                  <a:lnTo>
                    <a:pt x="204" y="102"/>
                  </a:lnTo>
                  <a:lnTo>
                    <a:pt x="204" y="100"/>
                  </a:lnTo>
                  <a:lnTo>
                    <a:pt x="204" y="100"/>
                  </a:lnTo>
                  <a:lnTo>
                    <a:pt x="204" y="100"/>
                  </a:lnTo>
                  <a:lnTo>
                    <a:pt x="210" y="100"/>
                  </a:lnTo>
                  <a:lnTo>
                    <a:pt x="210" y="100"/>
                  </a:lnTo>
                  <a:lnTo>
                    <a:pt x="210" y="100"/>
                  </a:lnTo>
                  <a:lnTo>
                    <a:pt x="210" y="100"/>
                  </a:lnTo>
                  <a:lnTo>
                    <a:pt x="210" y="100"/>
                  </a:lnTo>
                  <a:lnTo>
                    <a:pt x="210" y="100"/>
                  </a:lnTo>
                  <a:lnTo>
                    <a:pt x="210" y="100"/>
                  </a:lnTo>
                  <a:lnTo>
                    <a:pt x="210" y="100"/>
                  </a:lnTo>
                  <a:close/>
                  <a:moveTo>
                    <a:pt x="212" y="88"/>
                  </a:moveTo>
                  <a:lnTo>
                    <a:pt x="212" y="88"/>
                  </a:lnTo>
                  <a:lnTo>
                    <a:pt x="210" y="86"/>
                  </a:lnTo>
                  <a:lnTo>
                    <a:pt x="210" y="86"/>
                  </a:lnTo>
                  <a:lnTo>
                    <a:pt x="212" y="86"/>
                  </a:lnTo>
                  <a:lnTo>
                    <a:pt x="216" y="86"/>
                  </a:lnTo>
                  <a:lnTo>
                    <a:pt x="216" y="86"/>
                  </a:lnTo>
                  <a:lnTo>
                    <a:pt x="216" y="86"/>
                  </a:lnTo>
                  <a:lnTo>
                    <a:pt x="216" y="86"/>
                  </a:lnTo>
                  <a:lnTo>
                    <a:pt x="216" y="88"/>
                  </a:lnTo>
                  <a:lnTo>
                    <a:pt x="216" y="88"/>
                  </a:lnTo>
                  <a:lnTo>
                    <a:pt x="212" y="88"/>
                  </a:lnTo>
                  <a:lnTo>
                    <a:pt x="212" y="88"/>
                  </a:lnTo>
                  <a:lnTo>
                    <a:pt x="212" y="88"/>
                  </a:lnTo>
                  <a:close/>
                  <a:moveTo>
                    <a:pt x="212" y="94"/>
                  </a:moveTo>
                  <a:lnTo>
                    <a:pt x="212" y="94"/>
                  </a:lnTo>
                  <a:lnTo>
                    <a:pt x="212" y="94"/>
                  </a:lnTo>
                  <a:lnTo>
                    <a:pt x="212" y="92"/>
                  </a:lnTo>
                  <a:lnTo>
                    <a:pt x="212" y="92"/>
                  </a:lnTo>
                  <a:lnTo>
                    <a:pt x="216" y="92"/>
                  </a:lnTo>
                  <a:lnTo>
                    <a:pt x="216" y="92"/>
                  </a:lnTo>
                  <a:lnTo>
                    <a:pt x="216" y="92"/>
                  </a:lnTo>
                  <a:lnTo>
                    <a:pt x="218" y="94"/>
                  </a:lnTo>
                  <a:lnTo>
                    <a:pt x="218" y="94"/>
                  </a:lnTo>
                  <a:lnTo>
                    <a:pt x="218" y="94"/>
                  </a:lnTo>
                  <a:lnTo>
                    <a:pt x="216" y="94"/>
                  </a:lnTo>
                  <a:lnTo>
                    <a:pt x="212" y="94"/>
                  </a:lnTo>
                  <a:lnTo>
                    <a:pt x="212" y="94"/>
                  </a:lnTo>
                  <a:lnTo>
                    <a:pt x="212" y="94"/>
                  </a:lnTo>
                  <a:close/>
                  <a:moveTo>
                    <a:pt x="218" y="100"/>
                  </a:moveTo>
                  <a:lnTo>
                    <a:pt x="214" y="100"/>
                  </a:lnTo>
                  <a:lnTo>
                    <a:pt x="214" y="100"/>
                  </a:lnTo>
                  <a:lnTo>
                    <a:pt x="214" y="100"/>
                  </a:lnTo>
                  <a:lnTo>
                    <a:pt x="214" y="100"/>
                  </a:lnTo>
                  <a:lnTo>
                    <a:pt x="214" y="98"/>
                  </a:lnTo>
                  <a:lnTo>
                    <a:pt x="214" y="98"/>
                  </a:lnTo>
                  <a:lnTo>
                    <a:pt x="218" y="98"/>
                  </a:lnTo>
                  <a:lnTo>
                    <a:pt x="218" y="98"/>
                  </a:lnTo>
                  <a:lnTo>
                    <a:pt x="218" y="98"/>
                  </a:lnTo>
                  <a:lnTo>
                    <a:pt x="218" y="100"/>
                  </a:lnTo>
                  <a:lnTo>
                    <a:pt x="218" y="100"/>
                  </a:lnTo>
                  <a:lnTo>
                    <a:pt x="218" y="100"/>
                  </a:lnTo>
                  <a:lnTo>
                    <a:pt x="218" y="100"/>
                  </a:lnTo>
                  <a:close/>
                  <a:moveTo>
                    <a:pt x="220" y="86"/>
                  </a:moveTo>
                  <a:lnTo>
                    <a:pt x="218" y="86"/>
                  </a:lnTo>
                  <a:lnTo>
                    <a:pt x="218" y="86"/>
                  </a:lnTo>
                  <a:lnTo>
                    <a:pt x="218" y="86"/>
                  </a:lnTo>
                  <a:lnTo>
                    <a:pt x="218" y="86"/>
                  </a:lnTo>
                  <a:lnTo>
                    <a:pt x="218" y="86"/>
                  </a:lnTo>
                  <a:lnTo>
                    <a:pt x="218" y="86"/>
                  </a:lnTo>
                  <a:lnTo>
                    <a:pt x="224" y="84"/>
                  </a:lnTo>
                  <a:lnTo>
                    <a:pt x="224" y="84"/>
                  </a:lnTo>
                  <a:lnTo>
                    <a:pt x="224" y="84"/>
                  </a:lnTo>
                  <a:lnTo>
                    <a:pt x="224" y="84"/>
                  </a:lnTo>
                  <a:lnTo>
                    <a:pt x="224" y="86"/>
                  </a:lnTo>
                  <a:lnTo>
                    <a:pt x="226" y="86"/>
                  </a:lnTo>
                  <a:lnTo>
                    <a:pt x="224" y="86"/>
                  </a:lnTo>
                  <a:lnTo>
                    <a:pt x="220" y="86"/>
                  </a:lnTo>
                  <a:lnTo>
                    <a:pt x="220" y="86"/>
                  </a:lnTo>
                  <a:close/>
                  <a:moveTo>
                    <a:pt x="220" y="94"/>
                  </a:moveTo>
                  <a:lnTo>
                    <a:pt x="220" y="94"/>
                  </a:lnTo>
                  <a:lnTo>
                    <a:pt x="220" y="92"/>
                  </a:lnTo>
                  <a:lnTo>
                    <a:pt x="220" y="92"/>
                  </a:lnTo>
                  <a:lnTo>
                    <a:pt x="220" y="92"/>
                  </a:lnTo>
                  <a:lnTo>
                    <a:pt x="220" y="92"/>
                  </a:lnTo>
                  <a:lnTo>
                    <a:pt x="226" y="92"/>
                  </a:lnTo>
                  <a:lnTo>
                    <a:pt x="226" y="92"/>
                  </a:lnTo>
                  <a:lnTo>
                    <a:pt x="226" y="92"/>
                  </a:lnTo>
                  <a:lnTo>
                    <a:pt x="226" y="92"/>
                  </a:lnTo>
                  <a:lnTo>
                    <a:pt x="226" y="92"/>
                  </a:lnTo>
                  <a:lnTo>
                    <a:pt x="226" y="92"/>
                  </a:lnTo>
                  <a:lnTo>
                    <a:pt x="220" y="94"/>
                  </a:lnTo>
                  <a:lnTo>
                    <a:pt x="220" y="94"/>
                  </a:lnTo>
                  <a:lnTo>
                    <a:pt x="220" y="94"/>
                  </a:lnTo>
                  <a:close/>
                  <a:moveTo>
                    <a:pt x="222" y="100"/>
                  </a:moveTo>
                  <a:lnTo>
                    <a:pt x="222" y="100"/>
                  </a:lnTo>
                  <a:lnTo>
                    <a:pt x="222" y="98"/>
                  </a:lnTo>
                  <a:lnTo>
                    <a:pt x="222" y="98"/>
                  </a:lnTo>
                  <a:lnTo>
                    <a:pt x="222" y="98"/>
                  </a:lnTo>
                  <a:lnTo>
                    <a:pt x="222" y="98"/>
                  </a:lnTo>
                  <a:lnTo>
                    <a:pt x="228" y="98"/>
                  </a:lnTo>
                  <a:lnTo>
                    <a:pt x="228" y="98"/>
                  </a:lnTo>
                  <a:lnTo>
                    <a:pt x="228" y="98"/>
                  </a:lnTo>
                  <a:lnTo>
                    <a:pt x="228" y="98"/>
                  </a:lnTo>
                  <a:lnTo>
                    <a:pt x="228" y="98"/>
                  </a:lnTo>
                  <a:lnTo>
                    <a:pt x="228" y="98"/>
                  </a:lnTo>
                  <a:lnTo>
                    <a:pt x="228" y="98"/>
                  </a:lnTo>
                  <a:lnTo>
                    <a:pt x="222" y="100"/>
                  </a:lnTo>
                  <a:lnTo>
                    <a:pt x="222" y="100"/>
                  </a:lnTo>
                  <a:lnTo>
                    <a:pt x="222" y="100"/>
                  </a:lnTo>
                  <a:close/>
                  <a:moveTo>
                    <a:pt x="236" y="92"/>
                  </a:moveTo>
                  <a:lnTo>
                    <a:pt x="230" y="92"/>
                  </a:lnTo>
                  <a:lnTo>
                    <a:pt x="228" y="92"/>
                  </a:lnTo>
                  <a:lnTo>
                    <a:pt x="228" y="92"/>
                  </a:lnTo>
                  <a:lnTo>
                    <a:pt x="228" y="92"/>
                  </a:lnTo>
                  <a:lnTo>
                    <a:pt x="228" y="90"/>
                  </a:lnTo>
                  <a:lnTo>
                    <a:pt x="230" y="90"/>
                  </a:lnTo>
                  <a:lnTo>
                    <a:pt x="236" y="90"/>
                  </a:lnTo>
                  <a:lnTo>
                    <a:pt x="236" y="90"/>
                  </a:lnTo>
                  <a:lnTo>
                    <a:pt x="236" y="90"/>
                  </a:lnTo>
                  <a:lnTo>
                    <a:pt x="236" y="90"/>
                  </a:lnTo>
                  <a:lnTo>
                    <a:pt x="236" y="92"/>
                  </a:lnTo>
                  <a:lnTo>
                    <a:pt x="236" y="92"/>
                  </a:lnTo>
                  <a:lnTo>
                    <a:pt x="236" y="92"/>
                  </a:lnTo>
                  <a:close/>
                  <a:moveTo>
                    <a:pt x="236" y="96"/>
                  </a:moveTo>
                  <a:lnTo>
                    <a:pt x="238" y="96"/>
                  </a:lnTo>
                  <a:lnTo>
                    <a:pt x="238" y="96"/>
                  </a:lnTo>
                  <a:lnTo>
                    <a:pt x="238" y="98"/>
                  </a:lnTo>
                  <a:lnTo>
                    <a:pt x="238" y="98"/>
                  </a:lnTo>
                  <a:lnTo>
                    <a:pt x="238" y="98"/>
                  </a:lnTo>
                  <a:lnTo>
                    <a:pt x="232" y="98"/>
                  </a:lnTo>
                  <a:lnTo>
                    <a:pt x="232" y="98"/>
                  </a:lnTo>
                  <a:lnTo>
                    <a:pt x="232" y="98"/>
                  </a:lnTo>
                  <a:lnTo>
                    <a:pt x="230" y="98"/>
                  </a:lnTo>
                  <a:lnTo>
                    <a:pt x="230" y="96"/>
                  </a:lnTo>
                  <a:lnTo>
                    <a:pt x="232" y="96"/>
                  </a:lnTo>
                  <a:lnTo>
                    <a:pt x="236" y="96"/>
                  </a:lnTo>
                  <a:lnTo>
                    <a:pt x="236" y="96"/>
                  </a:lnTo>
                  <a:close/>
                  <a:moveTo>
                    <a:pt x="236" y="84"/>
                  </a:moveTo>
                  <a:lnTo>
                    <a:pt x="228" y="86"/>
                  </a:lnTo>
                  <a:lnTo>
                    <a:pt x="228" y="86"/>
                  </a:lnTo>
                  <a:lnTo>
                    <a:pt x="228" y="86"/>
                  </a:lnTo>
                  <a:lnTo>
                    <a:pt x="228" y="84"/>
                  </a:lnTo>
                  <a:lnTo>
                    <a:pt x="228" y="84"/>
                  </a:lnTo>
                  <a:lnTo>
                    <a:pt x="228" y="84"/>
                  </a:lnTo>
                  <a:lnTo>
                    <a:pt x="234" y="84"/>
                  </a:lnTo>
                  <a:lnTo>
                    <a:pt x="236" y="84"/>
                  </a:lnTo>
                  <a:lnTo>
                    <a:pt x="236" y="84"/>
                  </a:lnTo>
                  <a:lnTo>
                    <a:pt x="236" y="84"/>
                  </a:lnTo>
                  <a:lnTo>
                    <a:pt x="236" y="84"/>
                  </a:lnTo>
                  <a:lnTo>
                    <a:pt x="236" y="84"/>
                  </a:lnTo>
                  <a:lnTo>
                    <a:pt x="236" y="84"/>
                  </a:lnTo>
                  <a:close/>
                  <a:moveTo>
                    <a:pt x="222" y="106"/>
                  </a:moveTo>
                  <a:lnTo>
                    <a:pt x="222" y="106"/>
                  </a:lnTo>
                  <a:lnTo>
                    <a:pt x="222" y="106"/>
                  </a:lnTo>
                  <a:lnTo>
                    <a:pt x="222" y="104"/>
                  </a:lnTo>
                  <a:lnTo>
                    <a:pt x="222" y="104"/>
                  </a:lnTo>
                  <a:lnTo>
                    <a:pt x="222" y="104"/>
                  </a:lnTo>
                  <a:lnTo>
                    <a:pt x="222" y="104"/>
                  </a:lnTo>
                  <a:lnTo>
                    <a:pt x="222" y="104"/>
                  </a:lnTo>
                  <a:lnTo>
                    <a:pt x="228" y="104"/>
                  </a:lnTo>
                  <a:lnTo>
                    <a:pt x="228" y="104"/>
                  </a:lnTo>
                  <a:lnTo>
                    <a:pt x="228" y="104"/>
                  </a:lnTo>
                  <a:lnTo>
                    <a:pt x="230" y="104"/>
                  </a:lnTo>
                  <a:lnTo>
                    <a:pt x="230" y="104"/>
                  </a:lnTo>
                  <a:lnTo>
                    <a:pt x="228" y="104"/>
                  </a:lnTo>
                  <a:lnTo>
                    <a:pt x="228" y="104"/>
                  </a:lnTo>
                  <a:lnTo>
                    <a:pt x="222" y="106"/>
                  </a:lnTo>
                  <a:lnTo>
                    <a:pt x="222" y="106"/>
                  </a:lnTo>
                  <a:close/>
                  <a:moveTo>
                    <a:pt x="232" y="110"/>
                  </a:moveTo>
                  <a:lnTo>
                    <a:pt x="228" y="110"/>
                  </a:lnTo>
                  <a:lnTo>
                    <a:pt x="228" y="110"/>
                  </a:lnTo>
                  <a:lnTo>
                    <a:pt x="228" y="110"/>
                  </a:lnTo>
                  <a:lnTo>
                    <a:pt x="228" y="110"/>
                  </a:lnTo>
                  <a:lnTo>
                    <a:pt x="228" y="110"/>
                  </a:lnTo>
                  <a:lnTo>
                    <a:pt x="228" y="110"/>
                  </a:lnTo>
                  <a:lnTo>
                    <a:pt x="230" y="110"/>
                  </a:lnTo>
                  <a:lnTo>
                    <a:pt x="232" y="110"/>
                  </a:lnTo>
                  <a:lnTo>
                    <a:pt x="232" y="110"/>
                  </a:lnTo>
                  <a:lnTo>
                    <a:pt x="232" y="110"/>
                  </a:lnTo>
                  <a:lnTo>
                    <a:pt x="232" y="110"/>
                  </a:lnTo>
                  <a:lnTo>
                    <a:pt x="232" y="110"/>
                  </a:lnTo>
                  <a:lnTo>
                    <a:pt x="232" y="110"/>
                  </a:lnTo>
                  <a:lnTo>
                    <a:pt x="232" y="110"/>
                  </a:lnTo>
                  <a:close/>
                  <a:moveTo>
                    <a:pt x="232" y="104"/>
                  </a:moveTo>
                  <a:lnTo>
                    <a:pt x="232" y="104"/>
                  </a:lnTo>
                  <a:lnTo>
                    <a:pt x="232" y="104"/>
                  </a:lnTo>
                  <a:lnTo>
                    <a:pt x="232" y="102"/>
                  </a:lnTo>
                  <a:lnTo>
                    <a:pt x="232" y="102"/>
                  </a:lnTo>
                  <a:lnTo>
                    <a:pt x="232" y="102"/>
                  </a:lnTo>
                  <a:lnTo>
                    <a:pt x="238" y="102"/>
                  </a:lnTo>
                  <a:lnTo>
                    <a:pt x="238" y="102"/>
                  </a:lnTo>
                  <a:lnTo>
                    <a:pt x="238" y="104"/>
                  </a:lnTo>
                  <a:lnTo>
                    <a:pt x="238" y="104"/>
                  </a:lnTo>
                  <a:lnTo>
                    <a:pt x="238" y="104"/>
                  </a:lnTo>
                  <a:lnTo>
                    <a:pt x="238" y="104"/>
                  </a:lnTo>
                  <a:lnTo>
                    <a:pt x="232" y="104"/>
                  </a:lnTo>
                  <a:lnTo>
                    <a:pt x="232" y="104"/>
                  </a:lnTo>
                  <a:lnTo>
                    <a:pt x="232" y="104"/>
                  </a:lnTo>
                  <a:close/>
                  <a:moveTo>
                    <a:pt x="244" y="90"/>
                  </a:moveTo>
                  <a:lnTo>
                    <a:pt x="240" y="90"/>
                  </a:lnTo>
                  <a:lnTo>
                    <a:pt x="238" y="92"/>
                  </a:lnTo>
                  <a:lnTo>
                    <a:pt x="238" y="90"/>
                  </a:lnTo>
                  <a:lnTo>
                    <a:pt x="238" y="90"/>
                  </a:lnTo>
                  <a:lnTo>
                    <a:pt x="238" y="90"/>
                  </a:lnTo>
                  <a:lnTo>
                    <a:pt x="238" y="90"/>
                  </a:lnTo>
                  <a:lnTo>
                    <a:pt x="242" y="90"/>
                  </a:lnTo>
                  <a:lnTo>
                    <a:pt x="244" y="90"/>
                  </a:lnTo>
                  <a:lnTo>
                    <a:pt x="244" y="90"/>
                  </a:lnTo>
                  <a:lnTo>
                    <a:pt x="244" y="90"/>
                  </a:lnTo>
                  <a:lnTo>
                    <a:pt x="244" y="90"/>
                  </a:lnTo>
                  <a:lnTo>
                    <a:pt x="244" y="90"/>
                  </a:lnTo>
                  <a:lnTo>
                    <a:pt x="244" y="90"/>
                  </a:lnTo>
                  <a:close/>
                  <a:moveTo>
                    <a:pt x="244" y="96"/>
                  </a:moveTo>
                  <a:lnTo>
                    <a:pt x="244" y="96"/>
                  </a:lnTo>
                  <a:lnTo>
                    <a:pt x="244" y="96"/>
                  </a:lnTo>
                  <a:lnTo>
                    <a:pt x="244" y="96"/>
                  </a:lnTo>
                  <a:lnTo>
                    <a:pt x="244" y="98"/>
                  </a:lnTo>
                  <a:lnTo>
                    <a:pt x="244" y="98"/>
                  </a:lnTo>
                  <a:lnTo>
                    <a:pt x="240" y="98"/>
                  </a:lnTo>
                  <a:lnTo>
                    <a:pt x="240" y="98"/>
                  </a:lnTo>
                  <a:lnTo>
                    <a:pt x="240" y="98"/>
                  </a:lnTo>
                  <a:lnTo>
                    <a:pt x="240" y="96"/>
                  </a:lnTo>
                  <a:lnTo>
                    <a:pt x="240" y="96"/>
                  </a:lnTo>
                  <a:lnTo>
                    <a:pt x="240" y="96"/>
                  </a:lnTo>
                  <a:lnTo>
                    <a:pt x="240" y="96"/>
                  </a:lnTo>
                  <a:lnTo>
                    <a:pt x="244" y="96"/>
                  </a:lnTo>
                  <a:lnTo>
                    <a:pt x="244" y="96"/>
                  </a:lnTo>
                  <a:close/>
                  <a:moveTo>
                    <a:pt x="242" y="84"/>
                  </a:moveTo>
                  <a:lnTo>
                    <a:pt x="238" y="84"/>
                  </a:lnTo>
                  <a:lnTo>
                    <a:pt x="238" y="84"/>
                  </a:lnTo>
                  <a:lnTo>
                    <a:pt x="238" y="84"/>
                  </a:lnTo>
                  <a:lnTo>
                    <a:pt x="238" y="84"/>
                  </a:lnTo>
                  <a:lnTo>
                    <a:pt x="238" y="84"/>
                  </a:lnTo>
                  <a:lnTo>
                    <a:pt x="238" y="84"/>
                  </a:lnTo>
                  <a:lnTo>
                    <a:pt x="242" y="82"/>
                  </a:lnTo>
                  <a:lnTo>
                    <a:pt x="242" y="82"/>
                  </a:lnTo>
                  <a:lnTo>
                    <a:pt x="242" y="82"/>
                  </a:lnTo>
                  <a:lnTo>
                    <a:pt x="242" y="84"/>
                  </a:lnTo>
                  <a:lnTo>
                    <a:pt x="242" y="84"/>
                  </a:lnTo>
                  <a:lnTo>
                    <a:pt x="242" y="84"/>
                  </a:lnTo>
                  <a:lnTo>
                    <a:pt x="242" y="84"/>
                  </a:lnTo>
                  <a:close/>
                  <a:moveTo>
                    <a:pt x="234" y="110"/>
                  </a:moveTo>
                  <a:lnTo>
                    <a:pt x="234" y="110"/>
                  </a:lnTo>
                  <a:lnTo>
                    <a:pt x="234" y="110"/>
                  </a:lnTo>
                  <a:lnTo>
                    <a:pt x="232" y="110"/>
                  </a:lnTo>
                  <a:lnTo>
                    <a:pt x="232" y="108"/>
                  </a:lnTo>
                  <a:lnTo>
                    <a:pt x="234" y="108"/>
                  </a:lnTo>
                  <a:lnTo>
                    <a:pt x="234" y="108"/>
                  </a:lnTo>
                  <a:lnTo>
                    <a:pt x="236" y="108"/>
                  </a:lnTo>
                  <a:lnTo>
                    <a:pt x="236" y="108"/>
                  </a:lnTo>
                  <a:lnTo>
                    <a:pt x="236" y="110"/>
                  </a:lnTo>
                  <a:lnTo>
                    <a:pt x="236" y="110"/>
                  </a:lnTo>
                  <a:lnTo>
                    <a:pt x="236" y="110"/>
                  </a:lnTo>
                  <a:lnTo>
                    <a:pt x="236" y="110"/>
                  </a:lnTo>
                  <a:lnTo>
                    <a:pt x="236" y="110"/>
                  </a:lnTo>
                  <a:lnTo>
                    <a:pt x="236" y="110"/>
                  </a:lnTo>
                  <a:lnTo>
                    <a:pt x="236" y="110"/>
                  </a:lnTo>
                  <a:lnTo>
                    <a:pt x="234" y="110"/>
                  </a:lnTo>
                  <a:lnTo>
                    <a:pt x="234" y="110"/>
                  </a:lnTo>
                  <a:close/>
                  <a:moveTo>
                    <a:pt x="246" y="108"/>
                  </a:moveTo>
                  <a:lnTo>
                    <a:pt x="246" y="108"/>
                  </a:lnTo>
                  <a:lnTo>
                    <a:pt x="242" y="110"/>
                  </a:lnTo>
                  <a:lnTo>
                    <a:pt x="242" y="112"/>
                  </a:lnTo>
                  <a:lnTo>
                    <a:pt x="242" y="112"/>
                  </a:lnTo>
                  <a:lnTo>
                    <a:pt x="236" y="118"/>
                  </a:lnTo>
                  <a:lnTo>
                    <a:pt x="236" y="118"/>
                  </a:lnTo>
                  <a:lnTo>
                    <a:pt x="236" y="118"/>
                  </a:lnTo>
                  <a:lnTo>
                    <a:pt x="236" y="118"/>
                  </a:lnTo>
                  <a:lnTo>
                    <a:pt x="240" y="110"/>
                  </a:lnTo>
                  <a:lnTo>
                    <a:pt x="244" y="106"/>
                  </a:lnTo>
                  <a:lnTo>
                    <a:pt x="244" y="106"/>
                  </a:lnTo>
                  <a:lnTo>
                    <a:pt x="244" y="106"/>
                  </a:lnTo>
                  <a:lnTo>
                    <a:pt x="244" y="106"/>
                  </a:lnTo>
                  <a:lnTo>
                    <a:pt x="250" y="102"/>
                  </a:lnTo>
                  <a:lnTo>
                    <a:pt x="254" y="100"/>
                  </a:lnTo>
                  <a:lnTo>
                    <a:pt x="254" y="98"/>
                  </a:lnTo>
                  <a:lnTo>
                    <a:pt x="256" y="98"/>
                  </a:lnTo>
                  <a:lnTo>
                    <a:pt x="256" y="98"/>
                  </a:lnTo>
                  <a:lnTo>
                    <a:pt x="254" y="102"/>
                  </a:lnTo>
                  <a:lnTo>
                    <a:pt x="252" y="104"/>
                  </a:lnTo>
                  <a:lnTo>
                    <a:pt x="246" y="108"/>
                  </a:lnTo>
                  <a:lnTo>
                    <a:pt x="246" y="108"/>
                  </a:lnTo>
                  <a:close/>
                  <a:moveTo>
                    <a:pt x="246" y="88"/>
                  </a:moveTo>
                  <a:lnTo>
                    <a:pt x="246" y="88"/>
                  </a:lnTo>
                  <a:lnTo>
                    <a:pt x="248" y="88"/>
                  </a:lnTo>
                  <a:lnTo>
                    <a:pt x="248" y="88"/>
                  </a:lnTo>
                  <a:lnTo>
                    <a:pt x="248" y="88"/>
                  </a:lnTo>
                  <a:lnTo>
                    <a:pt x="248" y="88"/>
                  </a:lnTo>
                  <a:lnTo>
                    <a:pt x="248" y="90"/>
                  </a:lnTo>
                  <a:lnTo>
                    <a:pt x="248" y="90"/>
                  </a:lnTo>
                  <a:lnTo>
                    <a:pt x="246" y="90"/>
                  </a:lnTo>
                  <a:lnTo>
                    <a:pt x="246" y="90"/>
                  </a:lnTo>
                  <a:lnTo>
                    <a:pt x="246" y="90"/>
                  </a:lnTo>
                  <a:lnTo>
                    <a:pt x="246" y="90"/>
                  </a:lnTo>
                  <a:lnTo>
                    <a:pt x="246" y="88"/>
                  </a:lnTo>
                  <a:lnTo>
                    <a:pt x="246" y="88"/>
                  </a:lnTo>
                  <a:close/>
                  <a:moveTo>
                    <a:pt x="250" y="88"/>
                  </a:moveTo>
                  <a:lnTo>
                    <a:pt x="250" y="88"/>
                  </a:lnTo>
                  <a:lnTo>
                    <a:pt x="252" y="86"/>
                  </a:lnTo>
                  <a:lnTo>
                    <a:pt x="252" y="86"/>
                  </a:lnTo>
                  <a:lnTo>
                    <a:pt x="252" y="86"/>
                  </a:lnTo>
                  <a:lnTo>
                    <a:pt x="254" y="88"/>
                  </a:lnTo>
                  <a:lnTo>
                    <a:pt x="256" y="88"/>
                  </a:lnTo>
                  <a:lnTo>
                    <a:pt x="254" y="88"/>
                  </a:lnTo>
                  <a:lnTo>
                    <a:pt x="252" y="90"/>
                  </a:lnTo>
                  <a:lnTo>
                    <a:pt x="252" y="90"/>
                  </a:lnTo>
                  <a:lnTo>
                    <a:pt x="252" y="90"/>
                  </a:lnTo>
                  <a:lnTo>
                    <a:pt x="250" y="88"/>
                  </a:lnTo>
                  <a:lnTo>
                    <a:pt x="250" y="88"/>
                  </a:lnTo>
                  <a:lnTo>
                    <a:pt x="250" y="88"/>
                  </a:lnTo>
                  <a:close/>
                  <a:moveTo>
                    <a:pt x="250" y="84"/>
                  </a:moveTo>
                  <a:lnTo>
                    <a:pt x="250" y="84"/>
                  </a:lnTo>
                  <a:lnTo>
                    <a:pt x="250" y="84"/>
                  </a:lnTo>
                  <a:lnTo>
                    <a:pt x="250" y="84"/>
                  </a:lnTo>
                  <a:lnTo>
                    <a:pt x="246" y="84"/>
                  </a:lnTo>
                  <a:lnTo>
                    <a:pt x="246" y="84"/>
                  </a:lnTo>
                  <a:lnTo>
                    <a:pt x="246" y="84"/>
                  </a:lnTo>
                  <a:lnTo>
                    <a:pt x="246" y="82"/>
                  </a:lnTo>
                  <a:lnTo>
                    <a:pt x="246" y="82"/>
                  </a:lnTo>
                  <a:lnTo>
                    <a:pt x="246" y="82"/>
                  </a:lnTo>
                  <a:lnTo>
                    <a:pt x="246" y="82"/>
                  </a:lnTo>
                  <a:lnTo>
                    <a:pt x="250" y="80"/>
                  </a:lnTo>
                  <a:lnTo>
                    <a:pt x="250" y="80"/>
                  </a:lnTo>
                  <a:lnTo>
                    <a:pt x="256" y="80"/>
                  </a:lnTo>
                  <a:lnTo>
                    <a:pt x="256" y="78"/>
                  </a:lnTo>
                  <a:lnTo>
                    <a:pt x="256" y="78"/>
                  </a:lnTo>
                  <a:lnTo>
                    <a:pt x="244" y="80"/>
                  </a:lnTo>
                  <a:lnTo>
                    <a:pt x="234" y="80"/>
                  </a:lnTo>
                  <a:lnTo>
                    <a:pt x="226" y="80"/>
                  </a:lnTo>
                  <a:lnTo>
                    <a:pt x="226" y="80"/>
                  </a:lnTo>
                  <a:lnTo>
                    <a:pt x="226" y="80"/>
                  </a:lnTo>
                  <a:lnTo>
                    <a:pt x="226" y="78"/>
                  </a:lnTo>
                  <a:lnTo>
                    <a:pt x="226" y="78"/>
                  </a:lnTo>
                  <a:lnTo>
                    <a:pt x="226" y="78"/>
                  </a:lnTo>
                  <a:lnTo>
                    <a:pt x="258" y="74"/>
                  </a:lnTo>
                  <a:lnTo>
                    <a:pt x="258" y="74"/>
                  </a:lnTo>
                  <a:lnTo>
                    <a:pt x="258" y="74"/>
                  </a:lnTo>
                  <a:lnTo>
                    <a:pt x="260" y="76"/>
                  </a:lnTo>
                  <a:lnTo>
                    <a:pt x="262" y="78"/>
                  </a:lnTo>
                  <a:lnTo>
                    <a:pt x="262" y="78"/>
                  </a:lnTo>
                  <a:lnTo>
                    <a:pt x="262" y="78"/>
                  </a:lnTo>
                  <a:lnTo>
                    <a:pt x="262" y="78"/>
                  </a:lnTo>
                  <a:lnTo>
                    <a:pt x="260" y="80"/>
                  </a:lnTo>
                  <a:lnTo>
                    <a:pt x="258" y="84"/>
                  </a:lnTo>
                  <a:lnTo>
                    <a:pt x="258" y="84"/>
                  </a:lnTo>
                  <a:lnTo>
                    <a:pt x="254" y="84"/>
                  </a:lnTo>
                  <a:lnTo>
                    <a:pt x="250" y="84"/>
                  </a:lnTo>
                  <a:lnTo>
                    <a:pt x="250" y="84"/>
                  </a:lnTo>
                  <a:close/>
                  <a:moveTo>
                    <a:pt x="248" y="120"/>
                  </a:moveTo>
                  <a:lnTo>
                    <a:pt x="250" y="120"/>
                  </a:lnTo>
                  <a:lnTo>
                    <a:pt x="250" y="120"/>
                  </a:lnTo>
                  <a:lnTo>
                    <a:pt x="250" y="120"/>
                  </a:lnTo>
                  <a:lnTo>
                    <a:pt x="250" y="120"/>
                  </a:lnTo>
                  <a:lnTo>
                    <a:pt x="250" y="120"/>
                  </a:lnTo>
                  <a:lnTo>
                    <a:pt x="250" y="122"/>
                  </a:lnTo>
                  <a:lnTo>
                    <a:pt x="250" y="122"/>
                  </a:lnTo>
                  <a:lnTo>
                    <a:pt x="248" y="122"/>
                  </a:lnTo>
                  <a:lnTo>
                    <a:pt x="246" y="122"/>
                  </a:lnTo>
                  <a:lnTo>
                    <a:pt x="246" y="122"/>
                  </a:lnTo>
                  <a:lnTo>
                    <a:pt x="246" y="122"/>
                  </a:lnTo>
                  <a:lnTo>
                    <a:pt x="248" y="120"/>
                  </a:lnTo>
                  <a:lnTo>
                    <a:pt x="248" y="120"/>
                  </a:lnTo>
                  <a:close/>
                  <a:moveTo>
                    <a:pt x="244" y="120"/>
                  </a:moveTo>
                  <a:lnTo>
                    <a:pt x="244" y="120"/>
                  </a:lnTo>
                  <a:lnTo>
                    <a:pt x="244" y="120"/>
                  </a:lnTo>
                  <a:lnTo>
                    <a:pt x="246" y="120"/>
                  </a:lnTo>
                  <a:lnTo>
                    <a:pt x="246" y="120"/>
                  </a:lnTo>
                  <a:lnTo>
                    <a:pt x="246" y="122"/>
                  </a:lnTo>
                  <a:lnTo>
                    <a:pt x="246" y="122"/>
                  </a:lnTo>
                  <a:lnTo>
                    <a:pt x="246" y="122"/>
                  </a:lnTo>
                  <a:lnTo>
                    <a:pt x="244" y="122"/>
                  </a:lnTo>
                  <a:lnTo>
                    <a:pt x="244" y="122"/>
                  </a:lnTo>
                  <a:lnTo>
                    <a:pt x="244" y="122"/>
                  </a:lnTo>
                  <a:lnTo>
                    <a:pt x="242" y="122"/>
                  </a:lnTo>
                  <a:lnTo>
                    <a:pt x="242" y="122"/>
                  </a:lnTo>
                  <a:lnTo>
                    <a:pt x="242" y="122"/>
                  </a:lnTo>
                  <a:lnTo>
                    <a:pt x="244" y="120"/>
                  </a:lnTo>
                  <a:lnTo>
                    <a:pt x="244" y="120"/>
                  </a:lnTo>
                  <a:close/>
                  <a:moveTo>
                    <a:pt x="98" y="150"/>
                  </a:moveTo>
                  <a:lnTo>
                    <a:pt x="98" y="150"/>
                  </a:lnTo>
                  <a:lnTo>
                    <a:pt x="118" y="150"/>
                  </a:lnTo>
                  <a:lnTo>
                    <a:pt x="132" y="152"/>
                  </a:lnTo>
                  <a:lnTo>
                    <a:pt x="144" y="154"/>
                  </a:lnTo>
                  <a:lnTo>
                    <a:pt x="144" y="154"/>
                  </a:lnTo>
                  <a:lnTo>
                    <a:pt x="120" y="152"/>
                  </a:lnTo>
                  <a:lnTo>
                    <a:pt x="108" y="152"/>
                  </a:lnTo>
                  <a:lnTo>
                    <a:pt x="96" y="152"/>
                  </a:lnTo>
                  <a:lnTo>
                    <a:pt x="76" y="150"/>
                  </a:lnTo>
                  <a:lnTo>
                    <a:pt x="76" y="150"/>
                  </a:lnTo>
                  <a:lnTo>
                    <a:pt x="52" y="148"/>
                  </a:lnTo>
                  <a:lnTo>
                    <a:pt x="40" y="144"/>
                  </a:lnTo>
                  <a:lnTo>
                    <a:pt x="32" y="142"/>
                  </a:lnTo>
                  <a:lnTo>
                    <a:pt x="32" y="140"/>
                  </a:lnTo>
                  <a:lnTo>
                    <a:pt x="32" y="140"/>
                  </a:lnTo>
                  <a:lnTo>
                    <a:pt x="58" y="146"/>
                  </a:lnTo>
                  <a:lnTo>
                    <a:pt x="78" y="150"/>
                  </a:lnTo>
                  <a:lnTo>
                    <a:pt x="98" y="150"/>
                  </a:lnTo>
                  <a:lnTo>
                    <a:pt x="98" y="150"/>
                  </a:lnTo>
                  <a:close/>
                  <a:moveTo>
                    <a:pt x="350" y="128"/>
                  </a:moveTo>
                  <a:lnTo>
                    <a:pt x="354" y="130"/>
                  </a:lnTo>
                  <a:lnTo>
                    <a:pt x="354" y="130"/>
                  </a:lnTo>
                  <a:lnTo>
                    <a:pt x="354" y="130"/>
                  </a:lnTo>
                  <a:lnTo>
                    <a:pt x="354" y="130"/>
                  </a:lnTo>
                  <a:lnTo>
                    <a:pt x="354" y="130"/>
                  </a:lnTo>
                  <a:lnTo>
                    <a:pt x="350" y="130"/>
                  </a:lnTo>
                  <a:lnTo>
                    <a:pt x="350" y="130"/>
                  </a:lnTo>
                  <a:lnTo>
                    <a:pt x="350" y="130"/>
                  </a:lnTo>
                  <a:lnTo>
                    <a:pt x="348" y="130"/>
                  </a:lnTo>
                  <a:lnTo>
                    <a:pt x="350" y="128"/>
                  </a:lnTo>
                  <a:lnTo>
                    <a:pt x="350" y="128"/>
                  </a:lnTo>
                  <a:close/>
                  <a:moveTo>
                    <a:pt x="340" y="128"/>
                  </a:moveTo>
                  <a:lnTo>
                    <a:pt x="346" y="128"/>
                  </a:lnTo>
                  <a:lnTo>
                    <a:pt x="346" y="128"/>
                  </a:lnTo>
                  <a:lnTo>
                    <a:pt x="348" y="128"/>
                  </a:lnTo>
                  <a:lnTo>
                    <a:pt x="348" y="130"/>
                  </a:lnTo>
                  <a:lnTo>
                    <a:pt x="348" y="130"/>
                  </a:lnTo>
                  <a:lnTo>
                    <a:pt x="348" y="130"/>
                  </a:lnTo>
                  <a:lnTo>
                    <a:pt x="346" y="130"/>
                  </a:lnTo>
                  <a:lnTo>
                    <a:pt x="340" y="130"/>
                  </a:lnTo>
                  <a:lnTo>
                    <a:pt x="340" y="130"/>
                  </a:lnTo>
                  <a:lnTo>
                    <a:pt x="340" y="130"/>
                  </a:lnTo>
                  <a:lnTo>
                    <a:pt x="340" y="130"/>
                  </a:lnTo>
                  <a:lnTo>
                    <a:pt x="340" y="128"/>
                  </a:lnTo>
                  <a:lnTo>
                    <a:pt x="340" y="128"/>
                  </a:lnTo>
                  <a:close/>
                  <a:moveTo>
                    <a:pt x="332" y="128"/>
                  </a:moveTo>
                  <a:lnTo>
                    <a:pt x="332" y="128"/>
                  </a:lnTo>
                  <a:lnTo>
                    <a:pt x="338" y="128"/>
                  </a:lnTo>
                  <a:lnTo>
                    <a:pt x="338" y="128"/>
                  </a:lnTo>
                  <a:lnTo>
                    <a:pt x="338" y="130"/>
                  </a:lnTo>
                  <a:lnTo>
                    <a:pt x="338" y="130"/>
                  </a:lnTo>
                  <a:lnTo>
                    <a:pt x="338" y="130"/>
                  </a:lnTo>
                  <a:lnTo>
                    <a:pt x="336" y="130"/>
                  </a:lnTo>
                  <a:lnTo>
                    <a:pt x="332" y="130"/>
                  </a:lnTo>
                  <a:lnTo>
                    <a:pt x="332" y="130"/>
                  </a:lnTo>
                  <a:lnTo>
                    <a:pt x="332" y="128"/>
                  </a:lnTo>
                  <a:lnTo>
                    <a:pt x="332" y="128"/>
                  </a:lnTo>
                  <a:lnTo>
                    <a:pt x="332" y="128"/>
                  </a:lnTo>
                  <a:close/>
                  <a:moveTo>
                    <a:pt x="322" y="130"/>
                  </a:moveTo>
                  <a:lnTo>
                    <a:pt x="322" y="130"/>
                  </a:lnTo>
                  <a:lnTo>
                    <a:pt x="324" y="128"/>
                  </a:lnTo>
                  <a:lnTo>
                    <a:pt x="328" y="128"/>
                  </a:lnTo>
                  <a:lnTo>
                    <a:pt x="328" y="128"/>
                  </a:lnTo>
                  <a:lnTo>
                    <a:pt x="330" y="130"/>
                  </a:lnTo>
                  <a:lnTo>
                    <a:pt x="328" y="130"/>
                  </a:lnTo>
                  <a:lnTo>
                    <a:pt x="324" y="130"/>
                  </a:lnTo>
                  <a:lnTo>
                    <a:pt x="322" y="130"/>
                  </a:lnTo>
                  <a:lnTo>
                    <a:pt x="322" y="130"/>
                  </a:lnTo>
                  <a:lnTo>
                    <a:pt x="322" y="130"/>
                  </a:lnTo>
                  <a:lnTo>
                    <a:pt x="322" y="130"/>
                  </a:lnTo>
                  <a:close/>
                  <a:moveTo>
                    <a:pt x="314" y="130"/>
                  </a:moveTo>
                  <a:lnTo>
                    <a:pt x="314" y="130"/>
                  </a:lnTo>
                  <a:lnTo>
                    <a:pt x="320" y="128"/>
                  </a:lnTo>
                  <a:lnTo>
                    <a:pt x="320" y="130"/>
                  </a:lnTo>
                  <a:lnTo>
                    <a:pt x="320" y="130"/>
                  </a:lnTo>
                  <a:lnTo>
                    <a:pt x="314" y="130"/>
                  </a:lnTo>
                  <a:lnTo>
                    <a:pt x="314" y="130"/>
                  </a:lnTo>
                  <a:lnTo>
                    <a:pt x="314" y="130"/>
                  </a:lnTo>
                  <a:lnTo>
                    <a:pt x="314" y="130"/>
                  </a:lnTo>
                  <a:lnTo>
                    <a:pt x="314" y="130"/>
                  </a:lnTo>
                  <a:lnTo>
                    <a:pt x="314" y="130"/>
                  </a:lnTo>
                  <a:lnTo>
                    <a:pt x="314" y="130"/>
                  </a:lnTo>
                  <a:close/>
                  <a:moveTo>
                    <a:pt x="308" y="128"/>
                  </a:moveTo>
                  <a:lnTo>
                    <a:pt x="312" y="128"/>
                  </a:lnTo>
                  <a:lnTo>
                    <a:pt x="312" y="130"/>
                  </a:lnTo>
                  <a:lnTo>
                    <a:pt x="312" y="130"/>
                  </a:lnTo>
                  <a:lnTo>
                    <a:pt x="312" y="130"/>
                  </a:lnTo>
                  <a:lnTo>
                    <a:pt x="312" y="130"/>
                  </a:lnTo>
                  <a:lnTo>
                    <a:pt x="312" y="130"/>
                  </a:lnTo>
                  <a:lnTo>
                    <a:pt x="308" y="130"/>
                  </a:lnTo>
                  <a:lnTo>
                    <a:pt x="308" y="130"/>
                  </a:lnTo>
                  <a:lnTo>
                    <a:pt x="306" y="130"/>
                  </a:lnTo>
                  <a:lnTo>
                    <a:pt x="306" y="130"/>
                  </a:lnTo>
                  <a:lnTo>
                    <a:pt x="306" y="130"/>
                  </a:lnTo>
                  <a:lnTo>
                    <a:pt x="308" y="128"/>
                  </a:lnTo>
                  <a:lnTo>
                    <a:pt x="308" y="128"/>
                  </a:lnTo>
                  <a:close/>
                  <a:moveTo>
                    <a:pt x="300" y="128"/>
                  </a:moveTo>
                  <a:lnTo>
                    <a:pt x="300" y="128"/>
                  </a:lnTo>
                  <a:lnTo>
                    <a:pt x="304" y="128"/>
                  </a:lnTo>
                  <a:lnTo>
                    <a:pt x="304" y="128"/>
                  </a:lnTo>
                  <a:lnTo>
                    <a:pt x="306" y="130"/>
                  </a:lnTo>
                  <a:lnTo>
                    <a:pt x="306" y="130"/>
                  </a:lnTo>
                  <a:lnTo>
                    <a:pt x="306" y="130"/>
                  </a:lnTo>
                  <a:lnTo>
                    <a:pt x="304" y="130"/>
                  </a:lnTo>
                  <a:lnTo>
                    <a:pt x="304" y="130"/>
                  </a:lnTo>
                  <a:lnTo>
                    <a:pt x="300" y="130"/>
                  </a:lnTo>
                  <a:lnTo>
                    <a:pt x="300" y="130"/>
                  </a:lnTo>
                  <a:lnTo>
                    <a:pt x="300" y="128"/>
                  </a:lnTo>
                  <a:lnTo>
                    <a:pt x="300" y="128"/>
                  </a:lnTo>
                  <a:lnTo>
                    <a:pt x="300" y="128"/>
                  </a:lnTo>
                  <a:lnTo>
                    <a:pt x="300" y="128"/>
                  </a:lnTo>
                  <a:close/>
                  <a:moveTo>
                    <a:pt x="236" y="126"/>
                  </a:moveTo>
                  <a:lnTo>
                    <a:pt x="236" y="126"/>
                  </a:lnTo>
                  <a:lnTo>
                    <a:pt x="236" y="128"/>
                  </a:lnTo>
                  <a:lnTo>
                    <a:pt x="236" y="128"/>
                  </a:lnTo>
                  <a:lnTo>
                    <a:pt x="236" y="128"/>
                  </a:lnTo>
                  <a:lnTo>
                    <a:pt x="236" y="130"/>
                  </a:lnTo>
                  <a:lnTo>
                    <a:pt x="236" y="130"/>
                  </a:lnTo>
                  <a:lnTo>
                    <a:pt x="236" y="130"/>
                  </a:lnTo>
                  <a:lnTo>
                    <a:pt x="218" y="124"/>
                  </a:lnTo>
                  <a:lnTo>
                    <a:pt x="208" y="120"/>
                  </a:lnTo>
                  <a:lnTo>
                    <a:pt x="208" y="120"/>
                  </a:lnTo>
                  <a:lnTo>
                    <a:pt x="208" y="120"/>
                  </a:lnTo>
                  <a:lnTo>
                    <a:pt x="208" y="120"/>
                  </a:lnTo>
                  <a:lnTo>
                    <a:pt x="208" y="118"/>
                  </a:lnTo>
                  <a:lnTo>
                    <a:pt x="208" y="118"/>
                  </a:lnTo>
                  <a:lnTo>
                    <a:pt x="218" y="122"/>
                  </a:lnTo>
                  <a:lnTo>
                    <a:pt x="228" y="126"/>
                  </a:lnTo>
                  <a:lnTo>
                    <a:pt x="236" y="126"/>
                  </a:lnTo>
                  <a:lnTo>
                    <a:pt x="236" y="126"/>
                  </a:lnTo>
                  <a:close/>
                  <a:moveTo>
                    <a:pt x="230" y="128"/>
                  </a:moveTo>
                  <a:lnTo>
                    <a:pt x="230" y="128"/>
                  </a:lnTo>
                  <a:lnTo>
                    <a:pt x="230" y="130"/>
                  </a:lnTo>
                  <a:lnTo>
                    <a:pt x="230" y="130"/>
                  </a:lnTo>
                  <a:lnTo>
                    <a:pt x="228" y="130"/>
                  </a:lnTo>
                  <a:lnTo>
                    <a:pt x="228" y="130"/>
                  </a:lnTo>
                  <a:lnTo>
                    <a:pt x="218" y="130"/>
                  </a:lnTo>
                  <a:lnTo>
                    <a:pt x="202" y="130"/>
                  </a:lnTo>
                  <a:lnTo>
                    <a:pt x="202" y="130"/>
                  </a:lnTo>
                  <a:lnTo>
                    <a:pt x="202" y="128"/>
                  </a:lnTo>
                  <a:lnTo>
                    <a:pt x="202" y="128"/>
                  </a:lnTo>
                  <a:lnTo>
                    <a:pt x="202" y="128"/>
                  </a:lnTo>
                  <a:lnTo>
                    <a:pt x="228" y="128"/>
                  </a:lnTo>
                  <a:lnTo>
                    <a:pt x="228" y="128"/>
                  </a:lnTo>
                  <a:lnTo>
                    <a:pt x="228" y="128"/>
                  </a:lnTo>
                  <a:lnTo>
                    <a:pt x="230" y="128"/>
                  </a:lnTo>
                  <a:lnTo>
                    <a:pt x="230" y="128"/>
                  </a:lnTo>
                  <a:close/>
                  <a:moveTo>
                    <a:pt x="202" y="114"/>
                  </a:moveTo>
                  <a:lnTo>
                    <a:pt x="202" y="114"/>
                  </a:lnTo>
                  <a:lnTo>
                    <a:pt x="214" y="118"/>
                  </a:lnTo>
                  <a:lnTo>
                    <a:pt x="214" y="118"/>
                  </a:lnTo>
                  <a:lnTo>
                    <a:pt x="214" y="118"/>
                  </a:lnTo>
                  <a:lnTo>
                    <a:pt x="210" y="118"/>
                  </a:lnTo>
                  <a:lnTo>
                    <a:pt x="202" y="116"/>
                  </a:lnTo>
                  <a:lnTo>
                    <a:pt x="202" y="114"/>
                  </a:lnTo>
                  <a:lnTo>
                    <a:pt x="202" y="114"/>
                  </a:lnTo>
                  <a:close/>
                  <a:moveTo>
                    <a:pt x="184" y="122"/>
                  </a:moveTo>
                  <a:lnTo>
                    <a:pt x="184" y="122"/>
                  </a:lnTo>
                  <a:lnTo>
                    <a:pt x="184" y="122"/>
                  </a:lnTo>
                  <a:lnTo>
                    <a:pt x="184" y="122"/>
                  </a:lnTo>
                  <a:lnTo>
                    <a:pt x="184" y="122"/>
                  </a:lnTo>
                  <a:lnTo>
                    <a:pt x="220" y="124"/>
                  </a:lnTo>
                  <a:lnTo>
                    <a:pt x="220" y="124"/>
                  </a:lnTo>
                  <a:lnTo>
                    <a:pt x="220" y="126"/>
                  </a:lnTo>
                  <a:lnTo>
                    <a:pt x="220" y="126"/>
                  </a:lnTo>
                  <a:lnTo>
                    <a:pt x="220" y="126"/>
                  </a:lnTo>
                  <a:lnTo>
                    <a:pt x="220" y="126"/>
                  </a:lnTo>
                  <a:lnTo>
                    <a:pt x="220" y="126"/>
                  </a:lnTo>
                  <a:lnTo>
                    <a:pt x="220" y="126"/>
                  </a:lnTo>
                  <a:lnTo>
                    <a:pt x="184" y="124"/>
                  </a:lnTo>
                  <a:lnTo>
                    <a:pt x="184" y="124"/>
                  </a:lnTo>
                  <a:lnTo>
                    <a:pt x="184" y="124"/>
                  </a:lnTo>
                  <a:lnTo>
                    <a:pt x="184" y="124"/>
                  </a:lnTo>
                  <a:lnTo>
                    <a:pt x="184" y="122"/>
                  </a:lnTo>
                  <a:lnTo>
                    <a:pt x="184" y="122"/>
                  </a:lnTo>
                  <a:lnTo>
                    <a:pt x="184" y="122"/>
                  </a:lnTo>
                  <a:close/>
                  <a:moveTo>
                    <a:pt x="198" y="130"/>
                  </a:moveTo>
                  <a:lnTo>
                    <a:pt x="198" y="130"/>
                  </a:lnTo>
                  <a:lnTo>
                    <a:pt x="198" y="130"/>
                  </a:lnTo>
                  <a:lnTo>
                    <a:pt x="194" y="130"/>
                  </a:lnTo>
                  <a:lnTo>
                    <a:pt x="194" y="130"/>
                  </a:lnTo>
                  <a:lnTo>
                    <a:pt x="192" y="130"/>
                  </a:lnTo>
                  <a:lnTo>
                    <a:pt x="192" y="130"/>
                  </a:lnTo>
                  <a:lnTo>
                    <a:pt x="192" y="130"/>
                  </a:lnTo>
                  <a:lnTo>
                    <a:pt x="194" y="128"/>
                  </a:lnTo>
                  <a:lnTo>
                    <a:pt x="198" y="128"/>
                  </a:lnTo>
                  <a:lnTo>
                    <a:pt x="198" y="128"/>
                  </a:lnTo>
                  <a:lnTo>
                    <a:pt x="198" y="130"/>
                  </a:lnTo>
                  <a:lnTo>
                    <a:pt x="198" y="130"/>
                  </a:lnTo>
                  <a:close/>
                  <a:moveTo>
                    <a:pt x="192" y="128"/>
                  </a:moveTo>
                  <a:lnTo>
                    <a:pt x="192" y="128"/>
                  </a:lnTo>
                  <a:lnTo>
                    <a:pt x="190" y="130"/>
                  </a:lnTo>
                  <a:lnTo>
                    <a:pt x="190" y="130"/>
                  </a:lnTo>
                  <a:lnTo>
                    <a:pt x="186" y="130"/>
                  </a:lnTo>
                  <a:lnTo>
                    <a:pt x="186" y="128"/>
                  </a:lnTo>
                  <a:lnTo>
                    <a:pt x="186" y="128"/>
                  </a:lnTo>
                  <a:lnTo>
                    <a:pt x="186" y="126"/>
                  </a:lnTo>
                  <a:lnTo>
                    <a:pt x="186" y="126"/>
                  </a:lnTo>
                  <a:lnTo>
                    <a:pt x="190" y="128"/>
                  </a:lnTo>
                  <a:lnTo>
                    <a:pt x="190" y="128"/>
                  </a:lnTo>
                  <a:lnTo>
                    <a:pt x="190" y="128"/>
                  </a:lnTo>
                  <a:lnTo>
                    <a:pt x="192" y="128"/>
                  </a:lnTo>
                  <a:lnTo>
                    <a:pt x="192" y="128"/>
                  </a:lnTo>
                  <a:close/>
                  <a:moveTo>
                    <a:pt x="178" y="124"/>
                  </a:moveTo>
                  <a:lnTo>
                    <a:pt x="178" y="124"/>
                  </a:lnTo>
                  <a:lnTo>
                    <a:pt x="178" y="124"/>
                  </a:lnTo>
                  <a:lnTo>
                    <a:pt x="182" y="126"/>
                  </a:lnTo>
                  <a:lnTo>
                    <a:pt x="182" y="126"/>
                  </a:lnTo>
                  <a:lnTo>
                    <a:pt x="184" y="126"/>
                  </a:lnTo>
                  <a:lnTo>
                    <a:pt x="184" y="126"/>
                  </a:lnTo>
                  <a:lnTo>
                    <a:pt x="182" y="128"/>
                  </a:lnTo>
                  <a:lnTo>
                    <a:pt x="178" y="126"/>
                  </a:lnTo>
                  <a:lnTo>
                    <a:pt x="178" y="126"/>
                  </a:lnTo>
                  <a:lnTo>
                    <a:pt x="178" y="126"/>
                  </a:lnTo>
                  <a:lnTo>
                    <a:pt x="178" y="126"/>
                  </a:lnTo>
                  <a:lnTo>
                    <a:pt x="178" y="126"/>
                  </a:lnTo>
                  <a:lnTo>
                    <a:pt x="178" y="124"/>
                  </a:lnTo>
                  <a:lnTo>
                    <a:pt x="178" y="124"/>
                  </a:lnTo>
                  <a:close/>
                  <a:moveTo>
                    <a:pt x="170" y="124"/>
                  </a:moveTo>
                  <a:lnTo>
                    <a:pt x="174" y="124"/>
                  </a:lnTo>
                  <a:lnTo>
                    <a:pt x="174" y="124"/>
                  </a:lnTo>
                  <a:lnTo>
                    <a:pt x="174" y="124"/>
                  </a:lnTo>
                  <a:lnTo>
                    <a:pt x="172" y="126"/>
                  </a:lnTo>
                  <a:lnTo>
                    <a:pt x="170" y="124"/>
                  </a:lnTo>
                  <a:lnTo>
                    <a:pt x="170" y="124"/>
                  </a:lnTo>
                  <a:lnTo>
                    <a:pt x="168" y="124"/>
                  </a:lnTo>
                  <a:lnTo>
                    <a:pt x="168" y="124"/>
                  </a:lnTo>
                  <a:lnTo>
                    <a:pt x="168" y="124"/>
                  </a:lnTo>
                  <a:lnTo>
                    <a:pt x="168" y="124"/>
                  </a:lnTo>
                  <a:lnTo>
                    <a:pt x="170" y="124"/>
                  </a:lnTo>
                  <a:lnTo>
                    <a:pt x="170" y="124"/>
                  </a:lnTo>
                  <a:close/>
                  <a:moveTo>
                    <a:pt x="160" y="122"/>
                  </a:moveTo>
                  <a:lnTo>
                    <a:pt x="166" y="122"/>
                  </a:lnTo>
                  <a:lnTo>
                    <a:pt x="166" y="122"/>
                  </a:lnTo>
                  <a:lnTo>
                    <a:pt x="166" y="124"/>
                  </a:lnTo>
                  <a:lnTo>
                    <a:pt x="166" y="124"/>
                  </a:lnTo>
                  <a:lnTo>
                    <a:pt x="164" y="124"/>
                  </a:lnTo>
                  <a:lnTo>
                    <a:pt x="160" y="122"/>
                  </a:lnTo>
                  <a:lnTo>
                    <a:pt x="158" y="122"/>
                  </a:lnTo>
                  <a:lnTo>
                    <a:pt x="158" y="122"/>
                  </a:lnTo>
                  <a:lnTo>
                    <a:pt x="160" y="122"/>
                  </a:lnTo>
                  <a:lnTo>
                    <a:pt x="160" y="122"/>
                  </a:lnTo>
                  <a:lnTo>
                    <a:pt x="160" y="122"/>
                  </a:lnTo>
                  <a:close/>
                  <a:moveTo>
                    <a:pt x="152" y="120"/>
                  </a:moveTo>
                  <a:lnTo>
                    <a:pt x="154" y="120"/>
                  </a:lnTo>
                  <a:lnTo>
                    <a:pt x="154" y="120"/>
                  </a:lnTo>
                  <a:lnTo>
                    <a:pt x="156" y="122"/>
                  </a:lnTo>
                  <a:lnTo>
                    <a:pt x="156" y="122"/>
                  </a:lnTo>
                  <a:lnTo>
                    <a:pt x="154" y="122"/>
                  </a:lnTo>
                  <a:lnTo>
                    <a:pt x="154" y="122"/>
                  </a:lnTo>
                  <a:lnTo>
                    <a:pt x="150" y="120"/>
                  </a:lnTo>
                  <a:lnTo>
                    <a:pt x="150" y="120"/>
                  </a:lnTo>
                  <a:lnTo>
                    <a:pt x="150" y="120"/>
                  </a:lnTo>
                  <a:lnTo>
                    <a:pt x="150" y="120"/>
                  </a:lnTo>
                  <a:lnTo>
                    <a:pt x="152" y="120"/>
                  </a:lnTo>
                  <a:lnTo>
                    <a:pt x="152" y="120"/>
                  </a:lnTo>
                  <a:close/>
                  <a:moveTo>
                    <a:pt x="144" y="118"/>
                  </a:moveTo>
                  <a:lnTo>
                    <a:pt x="148" y="120"/>
                  </a:lnTo>
                  <a:lnTo>
                    <a:pt x="148" y="120"/>
                  </a:lnTo>
                  <a:lnTo>
                    <a:pt x="148" y="120"/>
                  </a:lnTo>
                  <a:lnTo>
                    <a:pt x="148" y="120"/>
                  </a:lnTo>
                  <a:lnTo>
                    <a:pt x="148" y="120"/>
                  </a:lnTo>
                  <a:lnTo>
                    <a:pt x="148" y="120"/>
                  </a:lnTo>
                  <a:lnTo>
                    <a:pt x="144" y="120"/>
                  </a:lnTo>
                  <a:lnTo>
                    <a:pt x="144" y="120"/>
                  </a:lnTo>
                  <a:lnTo>
                    <a:pt x="144" y="120"/>
                  </a:lnTo>
                  <a:lnTo>
                    <a:pt x="144" y="120"/>
                  </a:lnTo>
                  <a:lnTo>
                    <a:pt x="144" y="120"/>
                  </a:lnTo>
                  <a:lnTo>
                    <a:pt x="144" y="120"/>
                  </a:lnTo>
                  <a:lnTo>
                    <a:pt x="144" y="118"/>
                  </a:lnTo>
                  <a:lnTo>
                    <a:pt x="144" y="118"/>
                  </a:lnTo>
                  <a:close/>
                  <a:moveTo>
                    <a:pt x="140" y="118"/>
                  </a:moveTo>
                  <a:lnTo>
                    <a:pt x="142" y="118"/>
                  </a:lnTo>
                  <a:lnTo>
                    <a:pt x="144" y="118"/>
                  </a:lnTo>
                  <a:lnTo>
                    <a:pt x="144" y="118"/>
                  </a:lnTo>
                  <a:lnTo>
                    <a:pt x="142" y="120"/>
                  </a:lnTo>
                  <a:lnTo>
                    <a:pt x="138" y="120"/>
                  </a:lnTo>
                  <a:lnTo>
                    <a:pt x="138" y="120"/>
                  </a:lnTo>
                  <a:lnTo>
                    <a:pt x="138" y="118"/>
                  </a:lnTo>
                  <a:lnTo>
                    <a:pt x="138" y="118"/>
                  </a:lnTo>
                  <a:lnTo>
                    <a:pt x="140" y="118"/>
                  </a:lnTo>
                  <a:lnTo>
                    <a:pt x="140" y="118"/>
                  </a:lnTo>
                  <a:close/>
                  <a:moveTo>
                    <a:pt x="80" y="120"/>
                  </a:moveTo>
                  <a:lnTo>
                    <a:pt x="80" y="120"/>
                  </a:lnTo>
                  <a:lnTo>
                    <a:pt x="80" y="120"/>
                  </a:lnTo>
                  <a:lnTo>
                    <a:pt x="86" y="118"/>
                  </a:lnTo>
                  <a:lnTo>
                    <a:pt x="96" y="116"/>
                  </a:lnTo>
                  <a:lnTo>
                    <a:pt x="118" y="118"/>
                  </a:lnTo>
                  <a:lnTo>
                    <a:pt x="140" y="122"/>
                  </a:lnTo>
                  <a:lnTo>
                    <a:pt x="158" y="126"/>
                  </a:lnTo>
                  <a:lnTo>
                    <a:pt x="156" y="126"/>
                  </a:lnTo>
                  <a:lnTo>
                    <a:pt x="156" y="126"/>
                  </a:lnTo>
                  <a:lnTo>
                    <a:pt x="134" y="122"/>
                  </a:lnTo>
                  <a:lnTo>
                    <a:pt x="118" y="120"/>
                  </a:lnTo>
                  <a:lnTo>
                    <a:pt x="118" y="120"/>
                  </a:lnTo>
                  <a:lnTo>
                    <a:pt x="98" y="120"/>
                  </a:lnTo>
                  <a:lnTo>
                    <a:pt x="80" y="120"/>
                  </a:lnTo>
                  <a:lnTo>
                    <a:pt x="80" y="120"/>
                  </a:lnTo>
                  <a:close/>
                  <a:moveTo>
                    <a:pt x="128" y="134"/>
                  </a:moveTo>
                  <a:lnTo>
                    <a:pt x="128" y="134"/>
                  </a:lnTo>
                  <a:lnTo>
                    <a:pt x="114" y="132"/>
                  </a:lnTo>
                  <a:lnTo>
                    <a:pt x="98" y="130"/>
                  </a:lnTo>
                  <a:lnTo>
                    <a:pt x="98" y="130"/>
                  </a:lnTo>
                  <a:lnTo>
                    <a:pt x="98" y="130"/>
                  </a:lnTo>
                  <a:lnTo>
                    <a:pt x="104" y="130"/>
                  </a:lnTo>
                  <a:lnTo>
                    <a:pt x="112" y="130"/>
                  </a:lnTo>
                  <a:lnTo>
                    <a:pt x="128" y="132"/>
                  </a:lnTo>
                  <a:lnTo>
                    <a:pt x="130" y="132"/>
                  </a:lnTo>
                  <a:lnTo>
                    <a:pt x="130" y="132"/>
                  </a:lnTo>
                  <a:lnTo>
                    <a:pt x="146" y="134"/>
                  </a:lnTo>
                  <a:lnTo>
                    <a:pt x="164" y="134"/>
                  </a:lnTo>
                  <a:lnTo>
                    <a:pt x="164" y="136"/>
                  </a:lnTo>
                  <a:lnTo>
                    <a:pt x="164" y="136"/>
                  </a:lnTo>
                  <a:lnTo>
                    <a:pt x="150" y="136"/>
                  </a:lnTo>
                  <a:lnTo>
                    <a:pt x="128" y="134"/>
                  </a:lnTo>
                  <a:lnTo>
                    <a:pt x="128" y="134"/>
                  </a:lnTo>
                  <a:close/>
                  <a:moveTo>
                    <a:pt x="194" y="136"/>
                  </a:moveTo>
                  <a:lnTo>
                    <a:pt x="194" y="136"/>
                  </a:lnTo>
                  <a:lnTo>
                    <a:pt x="192" y="136"/>
                  </a:lnTo>
                  <a:lnTo>
                    <a:pt x="194" y="136"/>
                  </a:lnTo>
                  <a:lnTo>
                    <a:pt x="194" y="136"/>
                  </a:lnTo>
                  <a:lnTo>
                    <a:pt x="206" y="138"/>
                  </a:lnTo>
                  <a:lnTo>
                    <a:pt x="206" y="138"/>
                  </a:lnTo>
                  <a:lnTo>
                    <a:pt x="208" y="138"/>
                  </a:lnTo>
                  <a:lnTo>
                    <a:pt x="208" y="138"/>
                  </a:lnTo>
                  <a:lnTo>
                    <a:pt x="224" y="138"/>
                  </a:lnTo>
                  <a:lnTo>
                    <a:pt x="238" y="138"/>
                  </a:lnTo>
                  <a:lnTo>
                    <a:pt x="262" y="136"/>
                  </a:lnTo>
                  <a:lnTo>
                    <a:pt x="268" y="134"/>
                  </a:lnTo>
                  <a:lnTo>
                    <a:pt x="268" y="134"/>
                  </a:lnTo>
                  <a:lnTo>
                    <a:pt x="278" y="132"/>
                  </a:lnTo>
                  <a:lnTo>
                    <a:pt x="278" y="132"/>
                  </a:lnTo>
                  <a:lnTo>
                    <a:pt x="282" y="132"/>
                  </a:lnTo>
                  <a:lnTo>
                    <a:pt x="282" y="132"/>
                  </a:lnTo>
                  <a:lnTo>
                    <a:pt x="278" y="130"/>
                  </a:lnTo>
                  <a:lnTo>
                    <a:pt x="278" y="130"/>
                  </a:lnTo>
                  <a:lnTo>
                    <a:pt x="264" y="132"/>
                  </a:lnTo>
                  <a:lnTo>
                    <a:pt x="242" y="134"/>
                  </a:lnTo>
                  <a:lnTo>
                    <a:pt x="216" y="136"/>
                  </a:lnTo>
                  <a:lnTo>
                    <a:pt x="190" y="134"/>
                  </a:lnTo>
                  <a:lnTo>
                    <a:pt x="190" y="134"/>
                  </a:lnTo>
                  <a:lnTo>
                    <a:pt x="118" y="128"/>
                  </a:lnTo>
                  <a:lnTo>
                    <a:pt x="96" y="126"/>
                  </a:lnTo>
                  <a:lnTo>
                    <a:pt x="82" y="128"/>
                  </a:lnTo>
                  <a:lnTo>
                    <a:pt x="82" y="126"/>
                  </a:lnTo>
                  <a:lnTo>
                    <a:pt x="82" y="126"/>
                  </a:lnTo>
                  <a:lnTo>
                    <a:pt x="92" y="124"/>
                  </a:lnTo>
                  <a:lnTo>
                    <a:pt x="106" y="124"/>
                  </a:lnTo>
                  <a:lnTo>
                    <a:pt x="122" y="126"/>
                  </a:lnTo>
                  <a:lnTo>
                    <a:pt x="138" y="126"/>
                  </a:lnTo>
                  <a:lnTo>
                    <a:pt x="138" y="126"/>
                  </a:lnTo>
                  <a:lnTo>
                    <a:pt x="212" y="134"/>
                  </a:lnTo>
                  <a:lnTo>
                    <a:pt x="212" y="134"/>
                  </a:lnTo>
                  <a:lnTo>
                    <a:pt x="244" y="132"/>
                  </a:lnTo>
                  <a:lnTo>
                    <a:pt x="276" y="128"/>
                  </a:lnTo>
                  <a:lnTo>
                    <a:pt x="276" y="128"/>
                  </a:lnTo>
                  <a:lnTo>
                    <a:pt x="274" y="128"/>
                  </a:lnTo>
                  <a:lnTo>
                    <a:pt x="274" y="128"/>
                  </a:lnTo>
                  <a:lnTo>
                    <a:pt x="274" y="128"/>
                  </a:lnTo>
                  <a:lnTo>
                    <a:pt x="274" y="128"/>
                  </a:lnTo>
                  <a:lnTo>
                    <a:pt x="274" y="126"/>
                  </a:lnTo>
                  <a:lnTo>
                    <a:pt x="274" y="126"/>
                  </a:lnTo>
                  <a:lnTo>
                    <a:pt x="276" y="126"/>
                  </a:lnTo>
                  <a:lnTo>
                    <a:pt x="276" y="126"/>
                  </a:lnTo>
                  <a:lnTo>
                    <a:pt x="276" y="126"/>
                  </a:lnTo>
                  <a:lnTo>
                    <a:pt x="282" y="130"/>
                  </a:lnTo>
                  <a:lnTo>
                    <a:pt x="290" y="132"/>
                  </a:lnTo>
                  <a:lnTo>
                    <a:pt x="306" y="134"/>
                  </a:lnTo>
                  <a:lnTo>
                    <a:pt x="306" y="134"/>
                  </a:lnTo>
                  <a:lnTo>
                    <a:pt x="362" y="136"/>
                  </a:lnTo>
                  <a:lnTo>
                    <a:pt x="362" y="138"/>
                  </a:lnTo>
                  <a:lnTo>
                    <a:pt x="362" y="138"/>
                  </a:lnTo>
                  <a:lnTo>
                    <a:pt x="362" y="138"/>
                  </a:lnTo>
                  <a:lnTo>
                    <a:pt x="362" y="138"/>
                  </a:lnTo>
                  <a:lnTo>
                    <a:pt x="332" y="138"/>
                  </a:lnTo>
                  <a:lnTo>
                    <a:pt x="306" y="138"/>
                  </a:lnTo>
                  <a:lnTo>
                    <a:pt x="306" y="138"/>
                  </a:lnTo>
                  <a:lnTo>
                    <a:pt x="290" y="134"/>
                  </a:lnTo>
                  <a:lnTo>
                    <a:pt x="284" y="132"/>
                  </a:lnTo>
                  <a:lnTo>
                    <a:pt x="284" y="132"/>
                  </a:lnTo>
                  <a:lnTo>
                    <a:pt x="260" y="138"/>
                  </a:lnTo>
                  <a:lnTo>
                    <a:pt x="240" y="140"/>
                  </a:lnTo>
                  <a:lnTo>
                    <a:pt x="220" y="140"/>
                  </a:lnTo>
                  <a:lnTo>
                    <a:pt x="194" y="136"/>
                  </a:lnTo>
                  <a:lnTo>
                    <a:pt x="194" y="136"/>
                  </a:lnTo>
                  <a:close/>
                </a:path>
              </a:pathLst>
            </a:custGeom>
            <a:solidFill>
              <a:srgbClr val="0049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pic>
        <p:nvPicPr>
          <p:cNvPr id="615" name="Picture 311" descr="\\SOOFA\Clients\NICE\2012.06\Yotam\Logo\BT_Logo.p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9252947" y="1440054"/>
            <a:ext cx="808399" cy="448661"/>
          </a:xfrm>
          <a:prstGeom prst="rect">
            <a:avLst/>
          </a:prstGeom>
          <a:noFill/>
          <a:extLst>
            <a:ext uri="{909E8E84-426E-40DD-AFC4-6F175D3DCCD1}">
              <a14:hiddenFill xmlns:a14="http://schemas.microsoft.com/office/drawing/2010/main">
                <a:solidFill>
                  <a:srgbClr val="FFFFFF"/>
                </a:solidFill>
              </a14:hiddenFill>
            </a:ext>
          </a:extLst>
        </p:spPr>
      </p:pic>
      <p:pic>
        <p:nvPicPr>
          <p:cNvPr id="616" name="Picture 312" descr="\\SOOFA\Clients\NICE\2012.07\Karen.Inbar\Assets\orange.wmf"/>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0412947" y="3131913"/>
            <a:ext cx="386748" cy="386748"/>
          </a:xfrm>
          <a:prstGeom prst="rect">
            <a:avLst/>
          </a:prstGeom>
          <a:noFill/>
          <a:extLst>
            <a:ext uri="{909E8E84-426E-40DD-AFC4-6F175D3DCCD1}">
              <a14:hiddenFill xmlns:a14="http://schemas.microsoft.com/office/drawing/2010/main">
                <a:solidFill>
                  <a:srgbClr val="FFFFFF"/>
                </a:solidFill>
              </a14:hiddenFill>
            </a:ext>
          </a:extLst>
        </p:spPr>
      </p:pic>
      <p:pic>
        <p:nvPicPr>
          <p:cNvPr id="617" name="Picture 563" descr="\\SOOFA\Clients\NICE\2010.10\Assaf.Aloni\at&amp;t.pn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173594" y="1481304"/>
            <a:ext cx="1003019" cy="365100"/>
          </a:xfrm>
          <a:prstGeom prst="rect">
            <a:avLst/>
          </a:prstGeom>
          <a:noFill/>
          <a:extLst>
            <a:ext uri="{909E8E84-426E-40DD-AFC4-6F175D3DCCD1}">
              <a14:hiddenFill xmlns:a14="http://schemas.microsoft.com/office/drawing/2010/main">
                <a:solidFill>
                  <a:srgbClr val="FFFFFF"/>
                </a:solidFill>
              </a14:hiddenFill>
            </a:ext>
          </a:extLst>
        </p:spPr>
      </p:pic>
      <p:grpSp>
        <p:nvGrpSpPr>
          <p:cNvPr id="618" name="Group 617"/>
          <p:cNvGrpSpPr/>
          <p:nvPr/>
        </p:nvGrpSpPr>
        <p:grpSpPr>
          <a:xfrm>
            <a:off x="11232335" y="1291768"/>
            <a:ext cx="494362" cy="657089"/>
            <a:chOff x="3173413" y="712788"/>
            <a:chExt cx="2797175" cy="3717925"/>
          </a:xfrm>
        </p:grpSpPr>
        <p:sp>
          <p:nvSpPr>
            <p:cNvPr id="619" name="Freeform 637"/>
            <p:cNvSpPr>
              <a:spLocks noEditPoints="1"/>
            </p:cNvSpPr>
            <p:nvPr/>
          </p:nvSpPr>
          <p:spPr bwMode="auto">
            <a:xfrm>
              <a:off x="4954588" y="712788"/>
              <a:ext cx="473075" cy="692150"/>
            </a:xfrm>
            <a:custGeom>
              <a:avLst/>
              <a:gdLst>
                <a:gd name="T0" fmla="*/ 2 w 298"/>
                <a:gd name="T1" fmla="*/ 0 h 436"/>
                <a:gd name="T2" fmla="*/ 0 w 298"/>
                <a:gd name="T3" fmla="*/ 432 h 436"/>
                <a:gd name="T4" fmla="*/ 58 w 298"/>
                <a:gd name="T5" fmla="*/ 384 h 436"/>
                <a:gd name="T6" fmla="*/ 70 w 298"/>
                <a:gd name="T7" fmla="*/ 400 h 436"/>
                <a:gd name="T8" fmla="*/ 90 w 298"/>
                <a:gd name="T9" fmla="*/ 416 h 436"/>
                <a:gd name="T10" fmla="*/ 100 w 298"/>
                <a:gd name="T11" fmla="*/ 422 h 436"/>
                <a:gd name="T12" fmla="*/ 128 w 298"/>
                <a:gd name="T13" fmla="*/ 434 h 436"/>
                <a:gd name="T14" fmla="*/ 160 w 298"/>
                <a:gd name="T15" fmla="*/ 436 h 436"/>
                <a:gd name="T16" fmla="*/ 176 w 298"/>
                <a:gd name="T17" fmla="*/ 436 h 436"/>
                <a:gd name="T18" fmla="*/ 206 w 298"/>
                <a:gd name="T19" fmla="*/ 428 h 436"/>
                <a:gd name="T20" fmla="*/ 234 w 298"/>
                <a:gd name="T21" fmla="*/ 416 h 436"/>
                <a:gd name="T22" fmla="*/ 258 w 298"/>
                <a:gd name="T23" fmla="*/ 396 h 436"/>
                <a:gd name="T24" fmla="*/ 268 w 298"/>
                <a:gd name="T25" fmla="*/ 382 h 436"/>
                <a:gd name="T26" fmla="*/ 286 w 298"/>
                <a:gd name="T27" fmla="*/ 354 h 436"/>
                <a:gd name="T28" fmla="*/ 294 w 298"/>
                <a:gd name="T29" fmla="*/ 326 h 436"/>
                <a:gd name="T30" fmla="*/ 298 w 298"/>
                <a:gd name="T31" fmla="*/ 290 h 436"/>
                <a:gd name="T32" fmla="*/ 298 w 298"/>
                <a:gd name="T33" fmla="*/ 268 h 436"/>
                <a:gd name="T34" fmla="*/ 296 w 298"/>
                <a:gd name="T35" fmla="*/ 224 h 436"/>
                <a:gd name="T36" fmla="*/ 286 w 298"/>
                <a:gd name="T37" fmla="*/ 192 h 436"/>
                <a:gd name="T38" fmla="*/ 274 w 298"/>
                <a:gd name="T39" fmla="*/ 168 h 436"/>
                <a:gd name="T40" fmla="*/ 262 w 298"/>
                <a:gd name="T41" fmla="*/ 152 h 436"/>
                <a:gd name="T42" fmla="*/ 238 w 298"/>
                <a:gd name="T43" fmla="*/ 132 h 436"/>
                <a:gd name="T44" fmla="*/ 214 w 298"/>
                <a:gd name="T45" fmla="*/ 118 h 436"/>
                <a:gd name="T46" fmla="*/ 188 w 298"/>
                <a:gd name="T47" fmla="*/ 112 h 436"/>
                <a:gd name="T48" fmla="*/ 162 w 298"/>
                <a:gd name="T49" fmla="*/ 112 h 436"/>
                <a:gd name="T50" fmla="*/ 118 w 298"/>
                <a:gd name="T51" fmla="*/ 118 h 436"/>
                <a:gd name="T52" fmla="*/ 88 w 298"/>
                <a:gd name="T53" fmla="*/ 132 h 436"/>
                <a:gd name="T54" fmla="*/ 70 w 298"/>
                <a:gd name="T55" fmla="*/ 150 h 436"/>
                <a:gd name="T56" fmla="*/ 60 w 298"/>
                <a:gd name="T57" fmla="*/ 0 h 436"/>
                <a:gd name="T58" fmla="*/ 238 w 298"/>
                <a:gd name="T59" fmla="*/ 272 h 436"/>
                <a:gd name="T60" fmla="*/ 234 w 298"/>
                <a:gd name="T61" fmla="*/ 314 h 436"/>
                <a:gd name="T62" fmla="*/ 218 w 298"/>
                <a:gd name="T63" fmla="*/ 352 h 436"/>
                <a:gd name="T64" fmla="*/ 200 w 298"/>
                <a:gd name="T65" fmla="*/ 376 h 436"/>
                <a:gd name="T66" fmla="*/ 182 w 298"/>
                <a:gd name="T67" fmla="*/ 388 h 436"/>
                <a:gd name="T68" fmla="*/ 160 w 298"/>
                <a:gd name="T69" fmla="*/ 394 h 436"/>
                <a:gd name="T70" fmla="*/ 146 w 298"/>
                <a:gd name="T71" fmla="*/ 394 h 436"/>
                <a:gd name="T72" fmla="*/ 118 w 298"/>
                <a:gd name="T73" fmla="*/ 390 h 436"/>
                <a:gd name="T74" fmla="*/ 96 w 298"/>
                <a:gd name="T75" fmla="*/ 378 h 436"/>
                <a:gd name="T76" fmla="*/ 80 w 298"/>
                <a:gd name="T77" fmla="*/ 362 h 436"/>
                <a:gd name="T78" fmla="*/ 70 w 298"/>
                <a:gd name="T79" fmla="*/ 342 h 436"/>
                <a:gd name="T80" fmla="*/ 60 w 298"/>
                <a:gd name="T81" fmla="*/ 302 h 436"/>
                <a:gd name="T82" fmla="*/ 60 w 298"/>
                <a:gd name="T83" fmla="*/ 276 h 436"/>
                <a:gd name="T84" fmla="*/ 64 w 298"/>
                <a:gd name="T85" fmla="*/ 228 h 436"/>
                <a:gd name="T86" fmla="*/ 76 w 298"/>
                <a:gd name="T87" fmla="*/ 196 h 436"/>
                <a:gd name="T88" fmla="*/ 88 w 298"/>
                <a:gd name="T89" fmla="*/ 176 h 436"/>
                <a:gd name="T90" fmla="*/ 108 w 298"/>
                <a:gd name="T91" fmla="*/ 160 h 436"/>
                <a:gd name="T92" fmla="*/ 134 w 298"/>
                <a:gd name="T93" fmla="*/ 152 h 436"/>
                <a:gd name="T94" fmla="*/ 150 w 298"/>
                <a:gd name="T95" fmla="*/ 152 h 436"/>
                <a:gd name="T96" fmla="*/ 176 w 298"/>
                <a:gd name="T97" fmla="*/ 156 h 436"/>
                <a:gd name="T98" fmla="*/ 198 w 298"/>
                <a:gd name="T99" fmla="*/ 166 h 436"/>
                <a:gd name="T100" fmla="*/ 212 w 298"/>
                <a:gd name="T101" fmla="*/ 182 h 436"/>
                <a:gd name="T102" fmla="*/ 224 w 298"/>
                <a:gd name="T103" fmla="*/ 200 h 436"/>
                <a:gd name="T104" fmla="*/ 234 w 298"/>
                <a:gd name="T105" fmla="*/ 240 h 436"/>
                <a:gd name="T106" fmla="*/ 238 w 298"/>
                <a:gd name="T107" fmla="*/ 272 h 4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98" h="436">
                  <a:moveTo>
                    <a:pt x="60" y="0"/>
                  </a:moveTo>
                  <a:lnTo>
                    <a:pt x="2" y="0"/>
                  </a:lnTo>
                  <a:lnTo>
                    <a:pt x="2" y="376"/>
                  </a:lnTo>
                  <a:lnTo>
                    <a:pt x="0" y="432"/>
                  </a:lnTo>
                  <a:lnTo>
                    <a:pt x="58" y="432"/>
                  </a:lnTo>
                  <a:lnTo>
                    <a:pt x="58" y="384"/>
                  </a:lnTo>
                  <a:lnTo>
                    <a:pt x="58" y="384"/>
                  </a:lnTo>
                  <a:lnTo>
                    <a:pt x="70" y="400"/>
                  </a:lnTo>
                  <a:lnTo>
                    <a:pt x="78" y="408"/>
                  </a:lnTo>
                  <a:lnTo>
                    <a:pt x="90" y="416"/>
                  </a:lnTo>
                  <a:lnTo>
                    <a:pt x="90" y="416"/>
                  </a:lnTo>
                  <a:lnTo>
                    <a:pt x="100" y="422"/>
                  </a:lnTo>
                  <a:lnTo>
                    <a:pt x="110" y="428"/>
                  </a:lnTo>
                  <a:lnTo>
                    <a:pt x="128" y="434"/>
                  </a:lnTo>
                  <a:lnTo>
                    <a:pt x="146" y="436"/>
                  </a:lnTo>
                  <a:lnTo>
                    <a:pt x="160" y="436"/>
                  </a:lnTo>
                  <a:lnTo>
                    <a:pt x="160" y="436"/>
                  </a:lnTo>
                  <a:lnTo>
                    <a:pt x="176" y="436"/>
                  </a:lnTo>
                  <a:lnTo>
                    <a:pt x="190" y="434"/>
                  </a:lnTo>
                  <a:lnTo>
                    <a:pt x="206" y="428"/>
                  </a:lnTo>
                  <a:lnTo>
                    <a:pt x="220" y="424"/>
                  </a:lnTo>
                  <a:lnTo>
                    <a:pt x="234" y="416"/>
                  </a:lnTo>
                  <a:lnTo>
                    <a:pt x="248" y="406"/>
                  </a:lnTo>
                  <a:lnTo>
                    <a:pt x="258" y="396"/>
                  </a:lnTo>
                  <a:lnTo>
                    <a:pt x="268" y="382"/>
                  </a:lnTo>
                  <a:lnTo>
                    <a:pt x="268" y="382"/>
                  </a:lnTo>
                  <a:lnTo>
                    <a:pt x="280" y="364"/>
                  </a:lnTo>
                  <a:lnTo>
                    <a:pt x="286" y="354"/>
                  </a:lnTo>
                  <a:lnTo>
                    <a:pt x="290" y="340"/>
                  </a:lnTo>
                  <a:lnTo>
                    <a:pt x="294" y="326"/>
                  </a:lnTo>
                  <a:lnTo>
                    <a:pt x="296" y="310"/>
                  </a:lnTo>
                  <a:lnTo>
                    <a:pt x="298" y="290"/>
                  </a:lnTo>
                  <a:lnTo>
                    <a:pt x="298" y="268"/>
                  </a:lnTo>
                  <a:lnTo>
                    <a:pt x="298" y="268"/>
                  </a:lnTo>
                  <a:lnTo>
                    <a:pt x="298" y="244"/>
                  </a:lnTo>
                  <a:lnTo>
                    <a:pt x="296" y="224"/>
                  </a:lnTo>
                  <a:lnTo>
                    <a:pt x="292" y="206"/>
                  </a:lnTo>
                  <a:lnTo>
                    <a:pt x="286" y="192"/>
                  </a:lnTo>
                  <a:lnTo>
                    <a:pt x="280" y="178"/>
                  </a:lnTo>
                  <a:lnTo>
                    <a:pt x="274" y="168"/>
                  </a:lnTo>
                  <a:lnTo>
                    <a:pt x="262" y="152"/>
                  </a:lnTo>
                  <a:lnTo>
                    <a:pt x="262" y="152"/>
                  </a:lnTo>
                  <a:lnTo>
                    <a:pt x="250" y="140"/>
                  </a:lnTo>
                  <a:lnTo>
                    <a:pt x="238" y="132"/>
                  </a:lnTo>
                  <a:lnTo>
                    <a:pt x="226" y="124"/>
                  </a:lnTo>
                  <a:lnTo>
                    <a:pt x="214" y="118"/>
                  </a:lnTo>
                  <a:lnTo>
                    <a:pt x="200" y="116"/>
                  </a:lnTo>
                  <a:lnTo>
                    <a:pt x="188" y="112"/>
                  </a:lnTo>
                  <a:lnTo>
                    <a:pt x="162" y="112"/>
                  </a:lnTo>
                  <a:lnTo>
                    <a:pt x="162" y="112"/>
                  </a:lnTo>
                  <a:lnTo>
                    <a:pt x="138" y="112"/>
                  </a:lnTo>
                  <a:lnTo>
                    <a:pt x="118" y="118"/>
                  </a:lnTo>
                  <a:lnTo>
                    <a:pt x="102" y="124"/>
                  </a:lnTo>
                  <a:lnTo>
                    <a:pt x="88" y="132"/>
                  </a:lnTo>
                  <a:lnTo>
                    <a:pt x="78" y="142"/>
                  </a:lnTo>
                  <a:lnTo>
                    <a:pt x="70" y="150"/>
                  </a:lnTo>
                  <a:lnTo>
                    <a:pt x="60" y="164"/>
                  </a:lnTo>
                  <a:lnTo>
                    <a:pt x="60" y="0"/>
                  </a:lnTo>
                  <a:close/>
                  <a:moveTo>
                    <a:pt x="238" y="272"/>
                  </a:moveTo>
                  <a:lnTo>
                    <a:pt x="238" y="272"/>
                  </a:lnTo>
                  <a:lnTo>
                    <a:pt x="236" y="292"/>
                  </a:lnTo>
                  <a:lnTo>
                    <a:pt x="234" y="314"/>
                  </a:lnTo>
                  <a:lnTo>
                    <a:pt x="228" y="334"/>
                  </a:lnTo>
                  <a:lnTo>
                    <a:pt x="218" y="352"/>
                  </a:lnTo>
                  <a:lnTo>
                    <a:pt x="208" y="370"/>
                  </a:lnTo>
                  <a:lnTo>
                    <a:pt x="200" y="376"/>
                  </a:lnTo>
                  <a:lnTo>
                    <a:pt x="192" y="382"/>
                  </a:lnTo>
                  <a:lnTo>
                    <a:pt x="182" y="388"/>
                  </a:lnTo>
                  <a:lnTo>
                    <a:pt x="172" y="390"/>
                  </a:lnTo>
                  <a:lnTo>
                    <a:pt x="160" y="394"/>
                  </a:lnTo>
                  <a:lnTo>
                    <a:pt x="146" y="394"/>
                  </a:lnTo>
                  <a:lnTo>
                    <a:pt x="146" y="394"/>
                  </a:lnTo>
                  <a:lnTo>
                    <a:pt x="132" y="394"/>
                  </a:lnTo>
                  <a:lnTo>
                    <a:pt x="118" y="390"/>
                  </a:lnTo>
                  <a:lnTo>
                    <a:pt x="106" y="384"/>
                  </a:lnTo>
                  <a:lnTo>
                    <a:pt x="96" y="378"/>
                  </a:lnTo>
                  <a:lnTo>
                    <a:pt x="88" y="370"/>
                  </a:lnTo>
                  <a:lnTo>
                    <a:pt x="80" y="362"/>
                  </a:lnTo>
                  <a:lnTo>
                    <a:pt x="76" y="352"/>
                  </a:lnTo>
                  <a:lnTo>
                    <a:pt x="70" y="342"/>
                  </a:lnTo>
                  <a:lnTo>
                    <a:pt x="64" y="322"/>
                  </a:lnTo>
                  <a:lnTo>
                    <a:pt x="60" y="302"/>
                  </a:lnTo>
                  <a:lnTo>
                    <a:pt x="60" y="276"/>
                  </a:lnTo>
                  <a:lnTo>
                    <a:pt x="60" y="276"/>
                  </a:lnTo>
                  <a:lnTo>
                    <a:pt x="60" y="248"/>
                  </a:lnTo>
                  <a:lnTo>
                    <a:pt x="64" y="228"/>
                  </a:lnTo>
                  <a:lnTo>
                    <a:pt x="70" y="206"/>
                  </a:lnTo>
                  <a:lnTo>
                    <a:pt x="76" y="196"/>
                  </a:lnTo>
                  <a:lnTo>
                    <a:pt x="82" y="186"/>
                  </a:lnTo>
                  <a:lnTo>
                    <a:pt x="88" y="176"/>
                  </a:lnTo>
                  <a:lnTo>
                    <a:pt x="98" y="168"/>
                  </a:lnTo>
                  <a:lnTo>
                    <a:pt x="108" y="160"/>
                  </a:lnTo>
                  <a:lnTo>
                    <a:pt x="120" y="156"/>
                  </a:lnTo>
                  <a:lnTo>
                    <a:pt x="134" y="152"/>
                  </a:lnTo>
                  <a:lnTo>
                    <a:pt x="150" y="152"/>
                  </a:lnTo>
                  <a:lnTo>
                    <a:pt x="150" y="152"/>
                  </a:lnTo>
                  <a:lnTo>
                    <a:pt x="164" y="152"/>
                  </a:lnTo>
                  <a:lnTo>
                    <a:pt x="176" y="156"/>
                  </a:lnTo>
                  <a:lnTo>
                    <a:pt x="188" y="160"/>
                  </a:lnTo>
                  <a:lnTo>
                    <a:pt x="198" y="166"/>
                  </a:lnTo>
                  <a:lnTo>
                    <a:pt x="206" y="174"/>
                  </a:lnTo>
                  <a:lnTo>
                    <a:pt x="212" y="182"/>
                  </a:lnTo>
                  <a:lnTo>
                    <a:pt x="218" y="190"/>
                  </a:lnTo>
                  <a:lnTo>
                    <a:pt x="224" y="200"/>
                  </a:lnTo>
                  <a:lnTo>
                    <a:pt x="230" y="220"/>
                  </a:lnTo>
                  <a:lnTo>
                    <a:pt x="234" y="240"/>
                  </a:lnTo>
                  <a:lnTo>
                    <a:pt x="236" y="258"/>
                  </a:lnTo>
                  <a:lnTo>
                    <a:pt x="238" y="272"/>
                  </a:lnTo>
                  <a:lnTo>
                    <a:pt x="238" y="272"/>
                  </a:lnTo>
                  <a:close/>
                </a:path>
              </a:pathLst>
            </a:custGeom>
            <a:solidFill>
              <a:srgbClr val="3871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l" rtl="0"/>
              <a:endParaRPr lang="en-GB"/>
            </a:p>
          </p:txBody>
        </p:sp>
        <p:sp>
          <p:nvSpPr>
            <p:cNvPr id="620" name="Freeform 638"/>
            <p:cNvSpPr>
              <a:spLocks/>
            </p:cNvSpPr>
            <p:nvPr/>
          </p:nvSpPr>
          <p:spPr bwMode="auto">
            <a:xfrm>
              <a:off x="4954588" y="712788"/>
              <a:ext cx="473075" cy="692150"/>
            </a:xfrm>
            <a:custGeom>
              <a:avLst/>
              <a:gdLst>
                <a:gd name="T0" fmla="*/ 60 w 298"/>
                <a:gd name="T1" fmla="*/ 0 h 436"/>
                <a:gd name="T2" fmla="*/ 2 w 298"/>
                <a:gd name="T3" fmla="*/ 0 h 436"/>
                <a:gd name="T4" fmla="*/ 2 w 298"/>
                <a:gd name="T5" fmla="*/ 376 h 436"/>
                <a:gd name="T6" fmla="*/ 0 w 298"/>
                <a:gd name="T7" fmla="*/ 432 h 436"/>
                <a:gd name="T8" fmla="*/ 58 w 298"/>
                <a:gd name="T9" fmla="*/ 432 h 436"/>
                <a:gd name="T10" fmla="*/ 58 w 298"/>
                <a:gd name="T11" fmla="*/ 384 h 436"/>
                <a:gd name="T12" fmla="*/ 58 w 298"/>
                <a:gd name="T13" fmla="*/ 384 h 436"/>
                <a:gd name="T14" fmla="*/ 70 w 298"/>
                <a:gd name="T15" fmla="*/ 400 h 436"/>
                <a:gd name="T16" fmla="*/ 78 w 298"/>
                <a:gd name="T17" fmla="*/ 408 h 436"/>
                <a:gd name="T18" fmla="*/ 90 w 298"/>
                <a:gd name="T19" fmla="*/ 416 h 436"/>
                <a:gd name="T20" fmla="*/ 90 w 298"/>
                <a:gd name="T21" fmla="*/ 416 h 436"/>
                <a:gd name="T22" fmla="*/ 100 w 298"/>
                <a:gd name="T23" fmla="*/ 422 h 436"/>
                <a:gd name="T24" fmla="*/ 110 w 298"/>
                <a:gd name="T25" fmla="*/ 428 h 436"/>
                <a:gd name="T26" fmla="*/ 128 w 298"/>
                <a:gd name="T27" fmla="*/ 434 h 436"/>
                <a:gd name="T28" fmla="*/ 146 w 298"/>
                <a:gd name="T29" fmla="*/ 436 h 436"/>
                <a:gd name="T30" fmla="*/ 160 w 298"/>
                <a:gd name="T31" fmla="*/ 436 h 436"/>
                <a:gd name="T32" fmla="*/ 160 w 298"/>
                <a:gd name="T33" fmla="*/ 436 h 436"/>
                <a:gd name="T34" fmla="*/ 176 w 298"/>
                <a:gd name="T35" fmla="*/ 436 h 436"/>
                <a:gd name="T36" fmla="*/ 190 w 298"/>
                <a:gd name="T37" fmla="*/ 434 h 436"/>
                <a:gd name="T38" fmla="*/ 206 w 298"/>
                <a:gd name="T39" fmla="*/ 428 h 436"/>
                <a:gd name="T40" fmla="*/ 220 w 298"/>
                <a:gd name="T41" fmla="*/ 424 h 436"/>
                <a:gd name="T42" fmla="*/ 234 w 298"/>
                <a:gd name="T43" fmla="*/ 416 h 436"/>
                <a:gd name="T44" fmla="*/ 248 w 298"/>
                <a:gd name="T45" fmla="*/ 406 h 436"/>
                <a:gd name="T46" fmla="*/ 258 w 298"/>
                <a:gd name="T47" fmla="*/ 396 h 436"/>
                <a:gd name="T48" fmla="*/ 268 w 298"/>
                <a:gd name="T49" fmla="*/ 382 h 436"/>
                <a:gd name="T50" fmla="*/ 268 w 298"/>
                <a:gd name="T51" fmla="*/ 382 h 436"/>
                <a:gd name="T52" fmla="*/ 280 w 298"/>
                <a:gd name="T53" fmla="*/ 364 h 436"/>
                <a:gd name="T54" fmla="*/ 286 w 298"/>
                <a:gd name="T55" fmla="*/ 354 h 436"/>
                <a:gd name="T56" fmla="*/ 290 w 298"/>
                <a:gd name="T57" fmla="*/ 340 h 436"/>
                <a:gd name="T58" fmla="*/ 294 w 298"/>
                <a:gd name="T59" fmla="*/ 326 h 436"/>
                <a:gd name="T60" fmla="*/ 296 w 298"/>
                <a:gd name="T61" fmla="*/ 310 h 436"/>
                <a:gd name="T62" fmla="*/ 298 w 298"/>
                <a:gd name="T63" fmla="*/ 290 h 436"/>
                <a:gd name="T64" fmla="*/ 298 w 298"/>
                <a:gd name="T65" fmla="*/ 268 h 436"/>
                <a:gd name="T66" fmla="*/ 298 w 298"/>
                <a:gd name="T67" fmla="*/ 268 h 436"/>
                <a:gd name="T68" fmla="*/ 298 w 298"/>
                <a:gd name="T69" fmla="*/ 244 h 436"/>
                <a:gd name="T70" fmla="*/ 296 w 298"/>
                <a:gd name="T71" fmla="*/ 224 h 436"/>
                <a:gd name="T72" fmla="*/ 292 w 298"/>
                <a:gd name="T73" fmla="*/ 206 h 436"/>
                <a:gd name="T74" fmla="*/ 286 w 298"/>
                <a:gd name="T75" fmla="*/ 192 h 436"/>
                <a:gd name="T76" fmla="*/ 280 w 298"/>
                <a:gd name="T77" fmla="*/ 178 h 436"/>
                <a:gd name="T78" fmla="*/ 274 w 298"/>
                <a:gd name="T79" fmla="*/ 168 h 436"/>
                <a:gd name="T80" fmla="*/ 262 w 298"/>
                <a:gd name="T81" fmla="*/ 152 h 436"/>
                <a:gd name="T82" fmla="*/ 262 w 298"/>
                <a:gd name="T83" fmla="*/ 152 h 436"/>
                <a:gd name="T84" fmla="*/ 250 w 298"/>
                <a:gd name="T85" fmla="*/ 140 h 436"/>
                <a:gd name="T86" fmla="*/ 238 w 298"/>
                <a:gd name="T87" fmla="*/ 132 h 436"/>
                <a:gd name="T88" fmla="*/ 226 w 298"/>
                <a:gd name="T89" fmla="*/ 124 h 436"/>
                <a:gd name="T90" fmla="*/ 214 w 298"/>
                <a:gd name="T91" fmla="*/ 118 h 436"/>
                <a:gd name="T92" fmla="*/ 200 w 298"/>
                <a:gd name="T93" fmla="*/ 116 h 436"/>
                <a:gd name="T94" fmla="*/ 188 w 298"/>
                <a:gd name="T95" fmla="*/ 112 h 436"/>
                <a:gd name="T96" fmla="*/ 162 w 298"/>
                <a:gd name="T97" fmla="*/ 112 h 436"/>
                <a:gd name="T98" fmla="*/ 162 w 298"/>
                <a:gd name="T99" fmla="*/ 112 h 436"/>
                <a:gd name="T100" fmla="*/ 138 w 298"/>
                <a:gd name="T101" fmla="*/ 112 h 436"/>
                <a:gd name="T102" fmla="*/ 118 w 298"/>
                <a:gd name="T103" fmla="*/ 118 h 436"/>
                <a:gd name="T104" fmla="*/ 102 w 298"/>
                <a:gd name="T105" fmla="*/ 124 h 436"/>
                <a:gd name="T106" fmla="*/ 88 w 298"/>
                <a:gd name="T107" fmla="*/ 132 h 436"/>
                <a:gd name="T108" fmla="*/ 78 w 298"/>
                <a:gd name="T109" fmla="*/ 142 h 436"/>
                <a:gd name="T110" fmla="*/ 70 w 298"/>
                <a:gd name="T111" fmla="*/ 150 h 436"/>
                <a:gd name="T112" fmla="*/ 60 w 298"/>
                <a:gd name="T113" fmla="*/ 164 h 436"/>
                <a:gd name="T114" fmla="*/ 60 w 298"/>
                <a:gd name="T115" fmla="*/ 0 h 4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98" h="436">
                  <a:moveTo>
                    <a:pt x="60" y="0"/>
                  </a:moveTo>
                  <a:lnTo>
                    <a:pt x="2" y="0"/>
                  </a:lnTo>
                  <a:lnTo>
                    <a:pt x="2" y="376"/>
                  </a:lnTo>
                  <a:lnTo>
                    <a:pt x="0" y="432"/>
                  </a:lnTo>
                  <a:lnTo>
                    <a:pt x="58" y="432"/>
                  </a:lnTo>
                  <a:lnTo>
                    <a:pt x="58" y="384"/>
                  </a:lnTo>
                  <a:lnTo>
                    <a:pt x="58" y="384"/>
                  </a:lnTo>
                  <a:lnTo>
                    <a:pt x="70" y="400"/>
                  </a:lnTo>
                  <a:lnTo>
                    <a:pt x="78" y="408"/>
                  </a:lnTo>
                  <a:lnTo>
                    <a:pt x="90" y="416"/>
                  </a:lnTo>
                  <a:lnTo>
                    <a:pt x="90" y="416"/>
                  </a:lnTo>
                  <a:lnTo>
                    <a:pt x="100" y="422"/>
                  </a:lnTo>
                  <a:lnTo>
                    <a:pt x="110" y="428"/>
                  </a:lnTo>
                  <a:lnTo>
                    <a:pt x="128" y="434"/>
                  </a:lnTo>
                  <a:lnTo>
                    <a:pt x="146" y="436"/>
                  </a:lnTo>
                  <a:lnTo>
                    <a:pt x="160" y="436"/>
                  </a:lnTo>
                  <a:lnTo>
                    <a:pt x="160" y="436"/>
                  </a:lnTo>
                  <a:lnTo>
                    <a:pt x="176" y="436"/>
                  </a:lnTo>
                  <a:lnTo>
                    <a:pt x="190" y="434"/>
                  </a:lnTo>
                  <a:lnTo>
                    <a:pt x="206" y="428"/>
                  </a:lnTo>
                  <a:lnTo>
                    <a:pt x="220" y="424"/>
                  </a:lnTo>
                  <a:lnTo>
                    <a:pt x="234" y="416"/>
                  </a:lnTo>
                  <a:lnTo>
                    <a:pt x="248" y="406"/>
                  </a:lnTo>
                  <a:lnTo>
                    <a:pt x="258" y="396"/>
                  </a:lnTo>
                  <a:lnTo>
                    <a:pt x="268" y="382"/>
                  </a:lnTo>
                  <a:lnTo>
                    <a:pt x="268" y="382"/>
                  </a:lnTo>
                  <a:lnTo>
                    <a:pt x="280" y="364"/>
                  </a:lnTo>
                  <a:lnTo>
                    <a:pt x="286" y="354"/>
                  </a:lnTo>
                  <a:lnTo>
                    <a:pt x="290" y="340"/>
                  </a:lnTo>
                  <a:lnTo>
                    <a:pt x="294" y="326"/>
                  </a:lnTo>
                  <a:lnTo>
                    <a:pt x="296" y="310"/>
                  </a:lnTo>
                  <a:lnTo>
                    <a:pt x="298" y="290"/>
                  </a:lnTo>
                  <a:lnTo>
                    <a:pt x="298" y="268"/>
                  </a:lnTo>
                  <a:lnTo>
                    <a:pt x="298" y="268"/>
                  </a:lnTo>
                  <a:lnTo>
                    <a:pt x="298" y="244"/>
                  </a:lnTo>
                  <a:lnTo>
                    <a:pt x="296" y="224"/>
                  </a:lnTo>
                  <a:lnTo>
                    <a:pt x="292" y="206"/>
                  </a:lnTo>
                  <a:lnTo>
                    <a:pt x="286" y="192"/>
                  </a:lnTo>
                  <a:lnTo>
                    <a:pt x="280" y="178"/>
                  </a:lnTo>
                  <a:lnTo>
                    <a:pt x="274" y="168"/>
                  </a:lnTo>
                  <a:lnTo>
                    <a:pt x="262" y="152"/>
                  </a:lnTo>
                  <a:lnTo>
                    <a:pt x="262" y="152"/>
                  </a:lnTo>
                  <a:lnTo>
                    <a:pt x="250" y="140"/>
                  </a:lnTo>
                  <a:lnTo>
                    <a:pt x="238" y="132"/>
                  </a:lnTo>
                  <a:lnTo>
                    <a:pt x="226" y="124"/>
                  </a:lnTo>
                  <a:lnTo>
                    <a:pt x="214" y="118"/>
                  </a:lnTo>
                  <a:lnTo>
                    <a:pt x="200" y="116"/>
                  </a:lnTo>
                  <a:lnTo>
                    <a:pt x="188" y="112"/>
                  </a:lnTo>
                  <a:lnTo>
                    <a:pt x="162" y="112"/>
                  </a:lnTo>
                  <a:lnTo>
                    <a:pt x="162" y="112"/>
                  </a:lnTo>
                  <a:lnTo>
                    <a:pt x="138" y="112"/>
                  </a:lnTo>
                  <a:lnTo>
                    <a:pt x="118" y="118"/>
                  </a:lnTo>
                  <a:lnTo>
                    <a:pt x="102" y="124"/>
                  </a:lnTo>
                  <a:lnTo>
                    <a:pt x="88" y="132"/>
                  </a:lnTo>
                  <a:lnTo>
                    <a:pt x="78" y="142"/>
                  </a:lnTo>
                  <a:lnTo>
                    <a:pt x="70" y="150"/>
                  </a:lnTo>
                  <a:lnTo>
                    <a:pt x="60" y="164"/>
                  </a:lnTo>
                  <a:lnTo>
                    <a:pt x="6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l" rtl="0"/>
              <a:endParaRPr lang="en-GB"/>
            </a:p>
          </p:txBody>
        </p:sp>
        <p:sp>
          <p:nvSpPr>
            <p:cNvPr id="621" name="Freeform 639"/>
            <p:cNvSpPr>
              <a:spLocks/>
            </p:cNvSpPr>
            <p:nvPr/>
          </p:nvSpPr>
          <p:spPr bwMode="auto">
            <a:xfrm>
              <a:off x="5049838" y="954088"/>
              <a:ext cx="282575" cy="384175"/>
            </a:xfrm>
            <a:custGeom>
              <a:avLst/>
              <a:gdLst>
                <a:gd name="T0" fmla="*/ 178 w 178"/>
                <a:gd name="T1" fmla="*/ 120 h 242"/>
                <a:gd name="T2" fmla="*/ 178 w 178"/>
                <a:gd name="T3" fmla="*/ 120 h 242"/>
                <a:gd name="T4" fmla="*/ 176 w 178"/>
                <a:gd name="T5" fmla="*/ 140 h 242"/>
                <a:gd name="T6" fmla="*/ 174 w 178"/>
                <a:gd name="T7" fmla="*/ 162 h 242"/>
                <a:gd name="T8" fmla="*/ 168 w 178"/>
                <a:gd name="T9" fmla="*/ 182 h 242"/>
                <a:gd name="T10" fmla="*/ 158 w 178"/>
                <a:gd name="T11" fmla="*/ 200 h 242"/>
                <a:gd name="T12" fmla="*/ 148 w 178"/>
                <a:gd name="T13" fmla="*/ 218 h 242"/>
                <a:gd name="T14" fmla="*/ 140 w 178"/>
                <a:gd name="T15" fmla="*/ 224 h 242"/>
                <a:gd name="T16" fmla="*/ 132 w 178"/>
                <a:gd name="T17" fmla="*/ 230 h 242"/>
                <a:gd name="T18" fmla="*/ 122 w 178"/>
                <a:gd name="T19" fmla="*/ 236 h 242"/>
                <a:gd name="T20" fmla="*/ 112 w 178"/>
                <a:gd name="T21" fmla="*/ 238 h 242"/>
                <a:gd name="T22" fmla="*/ 100 w 178"/>
                <a:gd name="T23" fmla="*/ 242 h 242"/>
                <a:gd name="T24" fmla="*/ 86 w 178"/>
                <a:gd name="T25" fmla="*/ 242 h 242"/>
                <a:gd name="T26" fmla="*/ 86 w 178"/>
                <a:gd name="T27" fmla="*/ 242 h 242"/>
                <a:gd name="T28" fmla="*/ 72 w 178"/>
                <a:gd name="T29" fmla="*/ 242 h 242"/>
                <a:gd name="T30" fmla="*/ 58 w 178"/>
                <a:gd name="T31" fmla="*/ 238 h 242"/>
                <a:gd name="T32" fmla="*/ 46 w 178"/>
                <a:gd name="T33" fmla="*/ 232 h 242"/>
                <a:gd name="T34" fmla="*/ 36 w 178"/>
                <a:gd name="T35" fmla="*/ 226 h 242"/>
                <a:gd name="T36" fmla="*/ 28 w 178"/>
                <a:gd name="T37" fmla="*/ 218 h 242"/>
                <a:gd name="T38" fmla="*/ 20 w 178"/>
                <a:gd name="T39" fmla="*/ 210 h 242"/>
                <a:gd name="T40" fmla="*/ 16 w 178"/>
                <a:gd name="T41" fmla="*/ 200 h 242"/>
                <a:gd name="T42" fmla="*/ 10 w 178"/>
                <a:gd name="T43" fmla="*/ 190 h 242"/>
                <a:gd name="T44" fmla="*/ 4 w 178"/>
                <a:gd name="T45" fmla="*/ 170 h 242"/>
                <a:gd name="T46" fmla="*/ 0 w 178"/>
                <a:gd name="T47" fmla="*/ 150 h 242"/>
                <a:gd name="T48" fmla="*/ 0 w 178"/>
                <a:gd name="T49" fmla="*/ 124 h 242"/>
                <a:gd name="T50" fmla="*/ 0 w 178"/>
                <a:gd name="T51" fmla="*/ 124 h 242"/>
                <a:gd name="T52" fmla="*/ 0 w 178"/>
                <a:gd name="T53" fmla="*/ 96 h 242"/>
                <a:gd name="T54" fmla="*/ 4 w 178"/>
                <a:gd name="T55" fmla="*/ 76 h 242"/>
                <a:gd name="T56" fmla="*/ 10 w 178"/>
                <a:gd name="T57" fmla="*/ 54 h 242"/>
                <a:gd name="T58" fmla="*/ 16 w 178"/>
                <a:gd name="T59" fmla="*/ 44 h 242"/>
                <a:gd name="T60" fmla="*/ 22 w 178"/>
                <a:gd name="T61" fmla="*/ 34 h 242"/>
                <a:gd name="T62" fmla="*/ 28 w 178"/>
                <a:gd name="T63" fmla="*/ 24 h 242"/>
                <a:gd name="T64" fmla="*/ 38 w 178"/>
                <a:gd name="T65" fmla="*/ 16 h 242"/>
                <a:gd name="T66" fmla="*/ 48 w 178"/>
                <a:gd name="T67" fmla="*/ 8 h 242"/>
                <a:gd name="T68" fmla="*/ 60 w 178"/>
                <a:gd name="T69" fmla="*/ 4 h 242"/>
                <a:gd name="T70" fmla="*/ 74 w 178"/>
                <a:gd name="T71" fmla="*/ 0 h 242"/>
                <a:gd name="T72" fmla="*/ 90 w 178"/>
                <a:gd name="T73" fmla="*/ 0 h 242"/>
                <a:gd name="T74" fmla="*/ 90 w 178"/>
                <a:gd name="T75" fmla="*/ 0 h 242"/>
                <a:gd name="T76" fmla="*/ 104 w 178"/>
                <a:gd name="T77" fmla="*/ 0 h 242"/>
                <a:gd name="T78" fmla="*/ 116 w 178"/>
                <a:gd name="T79" fmla="*/ 4 h 242"/>
                <a:gd name="T80" fmla="*/ 128 w 178"/>
                <a:gd name="T81" fmla="*/ 8 h 242"/>
                <a:gd name="T82" fmla="*/ 138 w 178"/>
                <a:gd name="T83" fmla="*/ 14 h 242"/>
                <a:gd name="T84" fmla="*/ 146 w 178"/>
                <a:gd name="T85" fmla="*/ 22 h 242"/>
                <a:gd name="T86" fmla="*/ 152 w 178"/>
                <a:gd name="T87" fmla="*/ 30 h 242"/>
                <a:gd name="T88" fmla="*/ 158 w 178"/>
                <a:gd name="T89" fmla="*/ 38 h 242"/>
                <a:gd name="T90" fmla="*/ 164 w 178"/>
                <a:gd name="T91" fmla="*/ 48 h 242"/>
                <a:gd name="T92" fmla="*/ 170 w 178"/>
                <a:gd name="T93" fmla="*/ 68 h 242"/>
                <a:gd name="T94" fmla="*/ 174 w 178"/>
                <a:gd name="T95" fmla="*/ 88 h 242"/>
                <a:gd name="T96" fmla="*/ 176 w 178"/>
                <a:gd name="T97" fmla="*/ 106 h 242"/>
                <a:gd name="T98" fmla="*/ 178 w 178"/>
                <a:gd name="T99" fmla="*/ 120 h 242"/>
                <a:gd name="T100" fmla="*/ 178 w 178"/>
                <a:gd name="T101" fmla="*/ 120 h 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78" h="242">
                  <a:moveTo>
                    <a:pt x="178" y="120"/>
                  </a:moveTo>
                  <a:lnTo>
                    <a:pt x="178" y="120"/>
                  </a:lnTo>
                  <a:lnTo>
                    <a:pt x="176" y="140"/>
                  </a:lnTo>
                  <a:lnTo>
                    <a:pt x="174" y="162"/>
                  </a:lnTo>
                  <a:lnTo>
                    <a:pt x="168" y="182"/>
                  </a:lnTo>
                  <a:lnTo>
                    <a:pt x="158" y="200"/>
                  </a:lnTo>
                  <a:lnTo>
                    <a:pt x="148" y="218"/>
                  </a:lnTo>
                  <a:lnTo>
                    <a:pt x="140" y="224"/>
                  </a:lnTo>
                  <a:lnTo>
                    <a:pt x="132" y="230"/>
                  </a:lnTo>
                  <a:lnTo>
                    <a:pt x="122" y="236"/>
                  </a:lnTo>
                  <a:lnTo>
                    <a:pt x="112" y="238"/>
                  </a:lnTo>
                  <a:lnTo>
                    <a:pt x="100" y="242"/>
                  </a:lnTo>
                  <a:lnTo>
                    <a:pt x="86" y="242"/>
                  </a:lnTo>
                  <a:lnTo>
                    <a:pt x="86" y="242"/>
                  </a:lnTo>
                  <a:lnTo>
                    <a:pt x="72" y="242"/>
                  </a:lnTo>
                  <a:lnTo>
                    <a:pt x="58" y="238"/>
                  </a:lnTo>
                  <a:lnTo>
                    <a:pt x="46" y="232"/>
                  </a:lnTo>
                  <a:lnTo>
                    <a:pt x="36" y="226"/>
                  </a:lnTo>
                  <a:lnTo>
                    <a:pt x="28" y="218"/>
                  </a:lnTo>
                  <a:lnTo>
                    <a:pt x="20" y="210"/>
                  </a:lnTo>
                  <a:lnTo>
                    <a:pt x="16" y="200"/>
                  </a:lnTo>
                  <a:lnTo>
                    <a:pt x="10" y="190"/>
                  </a:lnTo>
                  <a:lnTo>
                    <a:pt x="4" y="170"/>
                  </a:lnTo>
                  <a:lnTo>
                    <a:pt x="0" y="150"/>
                  </a:lnTo>
                  <a:lnTo>
                    <a:pt x="0" y="124"/>
                  </a:lnTo>
                  <a:lnTo>
                    <a:pt x="0" y="124"/>
                  </a:lnTo>
                  <a:lnTo>
                    <a:pt x="0" y="96"/>
                  </a:lnTo>
                  <a:lnTo>
                    <a:pt x="4" y="76"/>
                  </a:lnTo>
                  <a:lnTo>
                    <a:pt x="10" y="54"/>
                  </a:lnTo>
                  <a:lnTo>
                    <a:pt x="16" y="44"/>
                  </a:lnTo>
                  <a:lnTo>
                    <a:pt x="22" y="34"/>
                  </a:lnTo>
                  <a:lnTo>
                    <a:pt x="28" y="24"/>
                  </a:lnTo>
                  <a:lnTo>
                    <a:pt x="38" y="16"/>
                  </a:lnTo>
                  <a:lnTo>
                    <a:pt x="48" y="8"/>
                  </a:lnTo>
                  <a:lnTo>
                    <a:pt x="60" y="4"/>
                  </a:lnTo>
                  <a:lnTo>
                    <a:pt x="74" y="0"/>
                  </a:lnTo>
                  <a:lnTo>
                    <a:pt x="90" y="0"/>
                  </a:lnTo>
                  <a:lnTo>
                    <a:pt x="90" y="0"/>
                  </a:lnTo>
                  <a:lnTo>
                    <a:pt x="104" y="0"/>
                  </a:lnTo>
                  <a:lnTo>
                    <a:pt x="116" y="4"/>
                  </a:lnTo>
                  <a:lnTo>
                    <a:pt x="128" y="8"/>
                  </a:lnTo>
                  <a:lnTo>
                    <a:pt x="138" y="14"/>
                  </a:lnTo>
                  <a:lnTo>
                    <a:pt x="146" y="22"/>
                  </a:lnTo>
                  <a:lnTo>
                    <a:pt x="152" y="30"/>
                  </a:lnTo>
                  <a:lnTo>
                    <a:pt x="158" y="38"/>
                  </a:lnTo>
                  <a:lnTo>
                    <a:pt x="164" y="48"/>
                  </a:lnTo>
                  <a:lnTo>
                    <a:pt x="170" y="68"/>
                  </a:lnTo>
                  <a:lnTo>
                    <a:pt x="174" y="88"/>
                  </a:lnTo>
                  <a:lnTo>
                    <a:pt x="176" y="106"/>
                  </a:lnTo>
                  <a:lnTo>
                    <a:pt x="178" y="120"/>
                  </a:lnTo>
                  <a:lnTo>
                    <a:pt x="178" y="12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l" rtl="0"/>
              <a:endParaRPr lang="en-GB"/>
            </a:p>
          </p:txBody>
        </p:sp>
        <p:sp>
          <p:nvSpPr>
            <p:cNvPr id="622" name="Freeform 640"/>
            <p:cNvSpPr>
              <a:spLocks noEditPoints="1"/>
            </p:cNvSpPr>
            <p:nvPr/>
          </p:nvSpPr>
          <p:spPr bwMode="auto">
            <a:xfrm>
              <a:off x="5497513" y="893763"/>
              <a:ext cx="473075" cy="695325"/>
            </a:xfrm>
            <a:custGeom>
              <a:avLst/>
              <a:gdLst>
                <a:gd name="T0" fmla="*/ 60 w 298"/>
                <a:gd name="T1" fmla="*/ 438 h 438"/>
                <a:gd name="T2" fmla="*/ 60 w 298"/>
                <a:gd name="T3" fmla="*/ 284 h 438"/>
                <a:gd name="T4" fmla="*/ 76 w 298"/>
                <a:gd name="T5" fmla="*/ 302 h 438"/>
                <a:gd name="T6" fmla="*/ 96 w 298"/>
                <a:gd name="T7" fmla="*/ 316 h 438"/>
                <a:gd name="T8" fmla="*/ 124 w 298"/>
                <a:gd name="T9" fmla="*/ 326 h 438"/>
                <a:gd name="T10" fmla="*/ 156 w 298"/>
                <a:gd name="T11" fmla="*/ 330 h 438"/>
                <a:gd name="T12" fmla="*/ 170 w 298"/>
                <a:gd name="T13" fmla="*/ 330 h 438"/>
                <a:gd name="T14" fmla="*/ 196 w 298"/>
                <a:gd name="T15" fmla="*/ 324 h 438"/>
                <a:gd name="T16" fmla="*/ 222 w 298"/>
                <a:gd name="T17" fmla="*/ 314 h 438"/>
                <a:gd name="T18" fmla="*/ 244 w 298"/>
                <a:gd name="T19" fmla="*/ 300 h 438"/>
                <a:gd name="T20" fmla="*/ 264 w 298"/>
                <a:gd name="T21" fmla="*/ 278 h 438"/>
                <a:gd name="T22" fmla="*/ 280 w 298"/>
                <a:gd name="T23" fmla="*/ 252 h 438"/>
                <a:gd name="T24" fmla="*/ 292 w 298"/>
                <a:gd name="T25" fmla="*/ 222 h 438"/>
                <a:gd name="T26" fmla="*/ 298 w 298"/>
                <a:gd name="T27" fmla="*/ 184 h 438"/>
                <a:gd name="T28" fmla="*/ 298 w 298"/>
                <a:gd name="T29" fmla="*/ 162 h 438"/>
                <a:gd name="T30" fmla="*/ 296 w 298"/>
                <a:gd name="T31" fmla="*/ 122 h 438"/>
                <a:gd name="T32" fmla="*/ 288 w 298"/>
                <a:gd name="T33" fmla="*/ 88 h 438"/>
                <a:gd name="T34" fmla="*/ 274 w 298"/>
                <a:gd name="T35" fmla="*/ 60 h 438"/>
                <a:gd name="T36" fmla="*/ 258 w 298"/>
                <a:gd name="T37" fmla="*/ 38 h 438"/>
                <a:gd name="T38" fmla="*/ 238 w 298"/>
                <a:gd name="T39" fmla="*/ 22 h 438"/>
                <a:gd name="T40" fmla="*/ 216 w 298"/>
                <a:gd name="T41" fmla="*/ 10 h 438"/>
                <a:gd name="T42" fmla="*/ 192 w 298"/>
                <a:gd name="T43" fmla="*/ 2 h 438"/>
                <a:gd name="T44" fmla="*/ 166 w 298"/>
                <a:gd name="T45" fmla="*/ 0 h 438"/>
                <a:gd name="T46" fmla="*/ 130 w 298"/>
                <a:gd name="T47" fmla="*/ 6 h 438"/>
                <a:gd name="T48" fmla="*/ 100 w 298"/>
                <a:gd name="T49" fmla="*/ 18 h 438"/>
                <a:gd name="T50" fmla="*/ 72 w 298"/>
                <a:gd name="T51" fmla="*/ 40 h 438"/>
                <a:gd name="T52" fmla="*/ 58 w 298"/>
                <a:gd name="T53" fmla="*/ 6 h 438"/>
                <a:gd name="T54" fmla="*/ 0 w 298"/>
                <a:gd name="T55" fmla="*/ 6 h 438"/>
                <a:gd name="T56" fmla="*/ 2 w 298"/>
                <a:gd name="T57" fmla="*/ 438 h 438"/>
                <a:gd name="T58" fmla="*/ 58 w 298"/>
                <a:gd name="T59" fmla="*/ 172 h 438"/>
                <a:gd name="T60" fmla="*/ 60 w 298"/>
                <a:gd name="T61" fmla="*/ 140 h 438"/>
                <a:gd name="T62" fmla="*/ 70 w 298"/>
                <a:gd name="T63" fmla="*/ 96 h 438"/>
                <a:gd name="T64" fmla="*/ 80 w 298"/>
                <a:gd name="T65" fmla="*/ 76 h 438"/>
                <a:gd name="T66" fmla="*/ 98 w 298"/>
                <a:gd name="T67" fmla="*/ 60 h 438"/>
                <a:gd name="T68" fmla="*/ 120 w 298"/>
                <a:gd name="T69" fmla="*/ 48 h 438"/>
                <a:gd name="T70" fmla="*/ 152 w 298"/>
                <a:gd name="T71" fmla="*/ 44 h 438"/>
                <a:gd name="T72" fmla="*/ 164 w 298"/>
                <a:gd name="T73" fmla="*/ 44 h 438"/>
                <a:gd name="T74" fmla="*/ 184 w 298"/>
                <a:gd name="T75" fmla="*/ 50 h 438"/>
                <a:gd name="T76" fmla="*/ 202 w 298"/>
                <a:gd name="T77" fmla="*/ 60 h 438"/>
                <a:gd name="T78" fmla="*/ 220 w 298"/>
                <a:gd name="T79" fmla="*/ 80 h 438"/>
                <a:gd name="T80" fmla="*/ 234 w 298"/>
                <a:gd name="T81" fmla="*/ 118 h 438"/>
                <a:gd name="T82" fmla="*/ 238 w 298"/>
                <a:gd name="T83" fmla="*/ 158 h 438"/>
                <a:gd name="T84" fmla="*/ 236 w 298"/>
                <a:gd name="T85" fmla="*/ 180 h 438"/>
                <a:gd name="T86" fmla="*/ 230 w 298"/>
                <a:gd name="T87" fmla="*/ 218 h 438"/>
                <a:gd name="T88" fmla="*/ 220 w 298"/>
                <a:gd name="T89" fmla="*/ 244 h 438"/>
                <a:gd name="T90" fmla="*/ 212 w 298"/>
                <a:gd name="T91" fmla="*/ 256 h 438"/>
                <a:gd name="T92" fmla="*/ 194 w 298"/>
                <a:gd name="T93" fmla="*/ 272 h 438"/>
                <a:gd name="T94" fmla="*/ 176 w 298"/>
                <a:gd name="T95" fmla="*/ 282 h 438"/>
                <a:gd name="T96" fmla="*/ 146 w 298"/>
                <a:gd name="T97" fmla="*/ 286 h 438"/>
                <a:gd name="T98" fmla="*/ 130 w 298"/>
                <a:gd name="T99" fmla="*/ 286 h 438"/>
                <a:gd name="T100" fmla="*/ 106 w 298"/>
                <a:gd name="T101" fmla="*/ 280 h 438"/>
                <a:gd name="T102" fmla="*/ 88 w 298"/>
                <a:gd name="T103" fmla="*/ 268 h 438"/>
                <a:gd name="T104" fmla="*/ 76 w 298"/>
                <a:gd name="T105" fmla="*/ 252 h 438"/>
                <a:gd name="T106" fmla="*/ 64 w 298"/>
                <a:gd name="T107" fmla="*/ 224 h 438"/>
                <a:gd name="T108" fmla="*/ 58 w 298"/>
                <a:gd name="T109" fmla="*/ 186 h 438"/>
                <a:gd name="T110" fmla="*/ 58 w 298"/>
                <a:gd name="T111" fmla="*/ 172 h 4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98" h="438">
                  <a:moveTo>
                    <a:pt x="2" y="438"/>
                  </a:moveTo>
                  <a:lnTo>
                    <a:pt x="60" y="438"/>
                  </a:lnTo>
                  <a:lnTo>
                    <a:pt x="60" y="284"/>
                  </a:lnTo>
                  <a:lnTo>
                    <a:pt x="60" y="284"/>
                  </a:lnTo>
                  <a:lnTo>
                    <a:pt x="66" y="294"/>
                  </a:lnTo>
                  <a:lnTo>
                    <a:pt x="76" y="302"/>
                  </a:lnTo>
                  <a:lnTo>
                    <a:pt x="86" y="310"/>
                  </a:lnTo>
                  <a:lnTo>
                    <a:pt x="96" y="316"/>
                  </a:lnTo>
                  <a:lnTo>
                    <a:pt x="110" y="322"/>
                  </a:lnTo>
                  <a:lnTo>
                    <a:pt x="124" y="326"/>
                  </a:lnTo>
                  <a:lnTo>
                    <a:pt x="138" y="330"/>
                  </a:lnTo>
                  <a:lnTo>
                    <a:pt x="156" y="330"/>
                  </a:lnTo>
                  <a:lnTo>
                    <a:pt x="156" y="330"/>
                  </a:lnTo>
                  <a:lnTo>
                    <a:pt x="170" y="330"/>
                  </a:lnTo>
                  <a:lnTo>
                    <a:pt x="184" y="328"/>
                  </a:lnTo>
                  <a:lnTo>
                    <a:pt x="196" y="324"/>
                  </a:lnTo>
                  <a:lnTo>
                    <a:pt x="210" y="320"/>
                  </a:lnTo>
                  <a:lnTo>
                    <a:pt x="222" y="314"/>
                  </a:lnTo>
                  <a:lnTo>
                    <a:pt x="234" y="308"/>
                  </a:lnTo>
                  <a:lnTo>
                    <a:pt x="244" y="300"/>
                  </a:lnTo>
                  <a:lnTo>
                    <a:pt x="254" y="290"/>
                  </a:lnTo>
                  <a:lnTo>
                    <a:pt x="264" y="278"/>
                  </a:lnTo>
                  <a:lnTo>
                    <a:pt x="272" y="266"/>
                  </a:lnTo>
                  <a:lnTo>
                    <a:pt x="280" y="252"/>
                  </a:lnTo>
                  <a:lnTo>
                    <a:pt x="286" y="238"/>
                  </a:lnTo>
                  <a:lnTo>
                    <a:pt x="292" y="222"/>
                  </a:lnTo>
                  <a:lnTo>
                    <a:pt x="296" y="204"/>
                  </a:lnTo>
                  <a:lnTo>
                    <a:pt x="298" y="184"/>
                  </a:lnTo>
                  <a:lnTo>
                    <a:pt x="298" y="162"/>
                  </a:lnTo>
                  <a:lnTo>
                    <a:pt x="298" y="162"/>
                  </a:lnTo>
                  <a:lnTo>
                    <a:pt x="298" y="142"/>
                  </a:lnTo>
                  <a:lnTo>
                    <a:pt x="296" y="122"/>
                  </a:lnTo>
                  <a:lnTo>
                    <a:pt x="292" y="104"/>
                  </a:lnTo>
                  <a:lnTo>
                    <a:pt x="288" y="88"/>
                  </a:lnTo>
                  <a:lnTo>
                    <a:pt x="282" y="74"/>
                  </a:lnTo>
                  <a:lnTo>
                    <a:pt x="274" y="60"/>
                  </a:lnTo>
                  <a:lnTo>
                    <a:pt x="266" y="48"/>
                  </a:lnTo>
                  <a:lnTo>
                    <a:pt x="258" y="38"/>
                  </a:lnTo>
                  <a:lnTo>
                    <a:pt x="248" y="28"/>
                  </a:lnTo>
                  <a:lnTo>
                    <a:pt x="238" y="22"/>
                  </a:lnTo>
                  <a:lnTo>
                    <a:pt x="228" y="14"/>
                  </a:lnTo>
                  <a:lnTo>
                    <a:pt x="216" y="10"/>
                  </a:lnTo>
                  <a:lnTo>
                    <a:pt x="204" y="6"/>
                  </a:lnTo>
                  <a:lnTo>
                    <a:pt x="192" y="2"/>
                  </a:lnTo>
                  <a:lnTo>
                    <a:pt x="166" y="0"/>
                  </a:lnTo>
                  <a:lnTo>
                    <a:pt x="166" y="0"/>
                  </a:lnTo>
                  <a:lnTo>
                    <a:pt x="144" y="2"/>
                  </a:lnTo>
                  <a:lnTo>
                    <a:pt x="130" y="6"/>
                  </a:lnTo>
                  <a:lnTo>
                    <a:pt x="114" y="10"/>
                  </a:lnTo>
                  <a:lnTo>
                    <a:pt x="100" y="18"/>
                  </a:lnTo>
                  <a:lnTo>
                    <a:pt x="86" y="28"/>
                  </a:lnTo>
                  <a:lnTo>
                    <a:pt x="72" y="40"/>
                  </a:lnTo>
                  <a:lnTo>
                    <a:pt x="60" y="58"/>
                  </a:lnTo>
                  <a:lnTo>
                    <a:pt x="58" y="6"/>
                  </a:lnTo>
                  <a:lnTo>
                    <a:pt x="0" y="6"/>
                  </a:lnTo>
                  <a:lnTo>
                    <a:pt x="0" y="6"/>
                  </a:lnTo>
                  <a:lnTo>
                    <a:pt x="2" y="56"/>
                  </a:lnTo>
                  <a:lnTo>
                    <a:pt x="2" y="438"/>
                  </a:lnTo>
                  <a:close/>
                  <a:moveTo>
                    <a:pt x="58" y="172"/>
                  </a:moveTo>
                  <a:lnTo>
                    <a:pt x="58" y="172"/>
                  </a:lnTo>
                  <a:lnTo>
                    <a:pt x="58" y="158"/>
                  </a:lnTo>
                  <a:lnTo>
                    <a:pt x="60" y="140"/>
                  </a:lnTo>
                  <a:lnTo>
                    <a:pt x="62" y="118"/>
                  </a:lnTo>
                  <a:lnTo>
                    <a:pt x="70" y="96"/>
                  </a:lnTo>
                  <a:lnTo>
                    <a:pt x="74" y="86"/>
                  </a:lnTo>
                  <a:lnTo>
                    <a:pt x="80" y="76"/>
                  </a:lnTo>
                  <a:lnTo>
                    <a:pt x="88" y="68"/>
                  </a:lnTo>
                  <a:lnTo>
                    <a:pt x="98" y="60"/>
                  </a:lnTo>
                  <a:lnTo>
                    <a:pt x="108" y="54"/>
                  </a:lnTo>
                  <a:lnTo>
                    <a:pt x="120" y="48"/>
                  </a:lnTo>
                  <a:lnTo>
                    <a:pt x="134" y="46"/>
                  </a:lnTo>
                  <a:lnTo>
                    <a:pt x="152" y="44"/>
                  </a:lnTo>
                  <a:lnTo>
                    <a:pt x="152" y="44"/>
                  </a:lnTo>
                  <a:lnTo>
                    <a:pt x="164" y="44"/>
                  </a:lnTo>
                  <a:lnTo>
                    <a:pt x="174" y="46"/>
                  </a:lnTo>
                  <a:lnTo>
                    <a:pt x="184" y="50"/>
                  </a:lnTo>
                  <a:lnTo>
                    <a:pt x="194" y="54"/>
                  </a:lnTo>
                  <a:lnTo>
                    <a:pt x="202" y="60"/>
                  </a:lnTo>
                  <a:lnTo>
                    <a:pt x="208" y="66"/>
                  </a:lnTo>
                  <a:lnTo>
                    <a:pt x="220" y="80"/>
                  </a:lnTo>
                  <a:lnTo>
                    <a:pt x="228" y="98"/>
                  </a:lnTo>
                  <a:lnTo>
                    <a:pt x="234" y="118"/>
                  </a:lnTo>
                  <a:lnTo>
                    <a:pt x="236" y="138"/>
                  </a:lnTo>
                  <a:lnTo>
                    <a:pt x="238" y="158"/>
                  </a:lnTo>
                  <a:lnTo>
                    <a:pt x="238" y="158"/>
                  </a:lnTo>
                  <a:lnTo>
                    <a:pt x="236" y="180"/>
                  </a:lnTo>
                  <a:lnTo>
                    <a:pt x="232" y="204"/>
                  </a:lnTo>
                  <a:lnTo>
                    <a:pt x="230" y="218"/>
                  </a:lnTo>
                  <a:lnTo>
                    <a:pt x="226" y="232"/>
                  </a:lnTo>
                  <a:lnTo>
                    <a:pt x="220" y="244"/>
                  </a:lnTo>
                  <a:lnTo>
                    <a:pt x="212" y="256"/>
                  </a:lnTo>
                  <a:lnTo>
                    <a:pt x="212" y="256"/>
                  </a:lnTo>
                  <a:lnTo>
                    <a:pt x="204" y="266"/>
                  </a:lnTo>
                  <a:lnTo>
                    <a:pt x="194" y="272"/>
                  </a:lnTo>
                  <a:lnTo>
                    <a:pt x="186" y="278"/>
                  </a:lnTo>
                  <a:lnTo>
                    <a:pt x="176" y="282"/>
                  </a:lnTo>
                  <a:lnTo>
                    <a:pt x="160" y="286"/>
                  </a:lnTo>
                  <a:lnTo>
                    <a:pt x="146" y="286"/>
                  </a:lnTo>
                  <a:lnTo>
                    <a:pt x="146" y="286"/>
                  </a:lnTo>
                  <a:lnTo>
                    <a:pt x="130" y="286"/>
                  </a:lnTo>
                  <a:lnTo>
                    <a:pt x="118" y="284"/>
                  </a:lnTo>
                  <a:lnTo>
                    <a:pt x="106" y="280"/>
                  </a:lnTo>
                  <a:lnTo>
                    <a:pt x="98" y="274"/>
                  </a:lnTo>
                  <a:lnTo>
                    <a:pt x="88" y="268"/>
                  </a:lnTo>
                  <a:lnTo>
                    <a:pt x="82" y="260"/>
                  </a:lnTo>
                  <a:lnTo>
                    <a:pt x="76" y="252"/>
                  </a:lnTo>
                  <a:lnTo>
                    <a:pt x="70" y="244"/>
                  </a:lnTo>
                  <a:lnTo>
                    <a:pt x="64" y="224"/>
                  </a:lnTo>
                  <a:lnTo>
                    <a:pt x="60" y="206"/>
                  </a:lnTo>
                  <a:lnTo>
                    <a:pt x="58" y="186"/>
                  </a:lnTo>
                  <a:lnTo>
                    <a:pt x="58" y="172"/>
                  </a:lnTo>
                  <a:lnTo>
                    <a:pt x="58" y="172"/>
                  </a:lnTo>
                  <a:close/>
                </a:path>
              </a:pathLst>
            </a:custGeom>
            <a:solidFill>
              <a:srgbClr val="3871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l" rtl="0"/>
              <a:endParaRPr lang="en-GB"/>
            </a:p>
          </p:txBody>
        </p:sp>
        <p:sp>
          <p:nvSpPr>
            <p:cNvPr id="623" name="Freeform 641"/>
            <p:cNvSpPr>
              <a:spLocks/>
            </p:cNvSpPr>
            <p:nvPr/>
          </p:nvSpPr>
          <p:spPr bwMode="auto">
            <a:xfrm>
              <a:off x="5497513" y="893763"/>
              <a:ext cx="473075" cy="695325"/>
            </a:xfrm>
            <a:custGeom>
              <a:avLst/>
              <a:gdLst>
                <a:gd name="T0" fmla="*/ 2 w 298"/>
                <a:gd name="T1" fmla="*/ 438 h 438"/>
                <a:gd name="T2" fmla="*/ 60 w 298"/>
                <a:gd name="T3" fmla="*/ 438 h 438"/>
                <a:gd name="T4" fmla="*/ 60 w 298"/>
                <a:gd name="T5" fmla="*/ 284 h 438"/>
                <a:gd name="T6" fmla="*/ 60 w 298"/>
                <a:gd name="T7" fmla="*/ 284 h 438"/>
                <a:gd name="T8" fmla="*/ 66 w 298"/>
                <a:gd name="T9" fmla="*/ 294 h 438"/>
                <a:gd name="T10" fmla="*/ 76 w 298"/>
                <a:gd name="T11" fmla="*/ 302 h 438"/>
                <a:gd name="T12" fmla="*/ 86 w 298"/>
                <a:gd name="T13" fmla="*/ 310 h 438"/>
                <a:gd name="T14" fmla="*/ 96 w 298"/>
                <a:gd name="T15" fmla="*/ 316 h 438"/>
                <a:gd name="T16" fmla="*/ 110 w 298"/>
                <a:gd name="T17" fmla="*/ 322 h 438"/>
                <a:gd name="T18" fmla="*/ 124 w 298"/>
                <a:gd name="T19" fmla="*/ 326 h 438"/>
                <a:gd name="T20" fmla="*/ 138 w 298"/>
                <a:gd name="T21" fmla="*/ 330 h 438"/>
                <a:gd name="T22" fmla="*/ 156 w 298"/>
                <a:gd name="T23" fmla="*/ 330 h 438"/>
                <a:gd name="T24" fmla="*/ 156 w 298"/>
                <a:gd name="T25" fmla="*/ 330 h 438"/>
                <a:gd name="T26" fmla="*/ 170 w 298"/>
                <a:gd name="T27" fmla="*/ 330 h 438"/>
                <a:gd name="T28" fmla="*/ 184 w 298"/>
                <a:gd name="T29" fmla="*/ 328 h 438"/>
                <a:gd name="T30" fmla="*/ 196 w 298"/>
                <a:gd name="T31" fmla="*/ 324 h 438"/>
                <a:gd name="T32" fmla="*/ 210 w 298"/>
                <a:gd name="T33" fmla="*/ 320 h 438"/>
                <a:gd name="T34" fmla="*/ 222 w 298"/>
                <a:gd name="T35" fmla="*/ 314 h 438"/>
                <a:gd name="T36" fmla="*/ 234 w 298"/>
                <a:gd name="T37" fmla="*/ 308 h 438"/>
                <a:gd name="T38" fmla="*/ 244 w 298"/>
                <a:gd name="T39" fmla="*/ 300 h 438"/>
                <a:gd name="T40" fmla="*/ 254 w 298"/>
                <a:gd name="T41" fmla="*/ 290 h 438"/>
                <a:gd name="T42" fmla="*/ 264 w 298"/>
                <a:gd name="T43" fmla="*/ 278 h 438"/>
                <a:gd name="T44" fmla="*/ 272 w 298"/>
                <a:gd name="T45" fmla="*/ 266 h 438"/>
                <a:gd name="T46" fmla="*/ 280 w 298"/>
                <a:gd name="T47" fmla="*/ 252 h 438"/>
                <a:gd name="T48" fmla="*/ 286 w 298"/>
                <a:gd name="T49" fmla="*/ 238 h 438"/>
                <a:gd name="T50" fmla="*/ 292 w 298"/>
                <a:gd name="T51" fmla="*/ 222 h 438"/>
                <a:gd name="T52" fmla="*/ 296 w 298"/>
                <a:gd name="T53" fmla="*/ 204 h 438"/>
                <a:gd name="T54" fmla="*/ 298 w 298"/>
                <a:gd name="T55" fmla="*/ 184 h 438"/>
                <a:gd name="T56" fmla="*/ 298 w 298"/>
                <a:gd name="T57" fmla="*/ 162 h 438"/>
                <a:gd name="T58" fmla="*/ 298 w 298"/>
                <a:gd name="T59" fmla="*/ 162 h 438"/>
                <a:gd name="T60" fmla="*/ 298 w 298"/>
                <a:gd name="T61" fmla="*/ 142 h 438"/>
                <a:gd name="T62" fmla="*/ 296 w 298"/>
                <a:gd name="T63" fmla="*/ 122 h 438"/>
                <a:gd name="T64" fmla="*/ 292 w 298"/>
                <a:gd name="T65" fmla="*/ 104 h 438"/>
                <a:gd name="T66" fmla="*/ 288 w 298"/>
                <a:gd name="T67" fmla="*/ 88 h 438"/>
                <a:gd name="T68" fmla="*/ 282 w 298"/>
                <a:gd name="T69" fmla="*/ 74 h 438"/>
                <a:gd name="T70" fmla="*/ 274 w 298"/>
                <a:gd name="T71" fmla="*/ 60 h 438"/>
                <a:gd name="T72" fmla="*/ 266 w 298"/>
                <a:gd name="T73" fmla="*/ 48 h 438"/>
                <a:gd name="T74" fmla="*/ 258 w 298"/>
                <a:gd name="T75" fmla="*/ 38 h 438"/>
                <a:gd name="T76" fmla="*/ 248 w 298"/>
                <a:gd name="T77" fmla="*/ 28 h 438"/>
                <a:gd name="T78" fmla="*/ 238 w 298"/>
                <a:gd name="T79" fmla="*/ 22 h 438"/>
                <a:gd name="T80" fmla="*/ 228 w 298"/>
                <a:gd name="T81" fmla="*/ 14 h 438"/>
                <a:gd name="T82" fmla="*/ 216 w 298"/>
                <a:gd name="T83" fmla="*/ 10 h 438"/>
                <a:gd name="T84" fmla="*/ 204 w 298"/>
                <a:gd name="T85" fmla="*/ 6 h 438"/>
                <a:gd name="T86" fmla="*/ 192 w 298"/>
                <a:gd name="T87" fmla="*/ 2 h 438"/>
                <a:gd name="T88" fmla="*/ 166 w 298"/>
                <a:gd name="T89" fmla="*/ 0 h 438"/>
                <a:gd name="T90" fmla="*/ 166 w 298"/>
                <a:gd name="T91" fmla="*/ 0 h 438"/>
                <a:gd name="T92" fmla="*/ 144 w 298"/>
                <a:gd name="T93" fmla="*/ 2 h 438"/>
                <a:gd name="T94" fmla="*/ 130 w 298"/>
                <a:gd name="T95" fmla="*/ 6 h 438"/>
                <a:gd name="T96" fmla="*/ 114 w 298"/>
                <a:gd name="T97" fmla="*/ 10 h 438"/>
                <a:gd name="T98" fmla="*/ 100 w 298"/>
                <a:gd name="T99" fmla="*/ 18 h 438"/>
                <a:gd name="T100" fmla="*/ 86 w 298"/>
                <a:gd name="T101" fmla="*/ 28 h 438"/>
                <a:gd name="T102" fmla="*/ 72 w 298"/>
                <a:gd name="T103" fmla="*/ 40 h 438"/>
                <a:gd name="T104" fmla="*/ 60 w 298"/>
                <a:gd name="T105" fmla="*/ 58 h 438"/>
                <a:gd name="T106" fmla="*/ 58 w 298"/>
                <a:gd name="T107" fmla="*/ 6 h 438"/>
                <a:gd name="T108" fmla="*/ 0 w 298"/>
                <a:gd name="T109" fmla="*/ 6 h 438"/>
                <a:gd name="T110" fmla="*/ 0 w 298"/>
                <a:gd name="T111" fmla="*/ 6 h 438"/>
                <a:gd name="T112" fmla="*/ 2 w 298"/>
                <a:gd name="T113" fmla="*/ 56 h 438"/>
                <a:gd name="T114" fmla="*/ 2 w 298"/>
                <a:gd name="T115" fmla="*/ 438 h 4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98" h="438">
                  <a:moveTo>
                    <a:pt x="2" y="438"/>
                  </a:moveTo>
                  <a:lnTo>
                    <a:pt x="60" y="438"/>
                  </a:lnTo>
                  <a:lnTo>
                    <a:pt x="60" y="284"/>
                  </a:lnTo>
                  <a:lnTo>
                    <a:pt x="60" y="284"/>
                  </a:lnTo>
                  <a:lnTo>
                    <a:pt x="66" y="294"/>
                  </a:lnTo>
                  <a:lnTo>
                    <a:pt x="76" y="302"/>
                  </a:lnTo>
                  <a:lnTo>
                    <a:pt x="86" y="310"/>
                  </a:lnTo>
                  <a:lnTo>
                    <a:pt x="96" y="316"/>
                  </a:lnTo>
                  <a:lnTo>
                    <a:pt x="110" y="322"/>
                  </a:lnTo>
                  <a:lnTo>
                    <a:pt x="124" y="326"/>
                  </a:lnTo>
                  <a:lnTo>
                    <a:pt x="138" y="330"/>
                  </a:lnTo>
                  <a:lnTo>
                    <a:pt x="156" y="330"/>
                  </a:lnTo>
                  <a:lnTo>
                    <a:pt x="156" y="330"/>
                  </a:lnTo>
                  <a:lnTo>
                    <a:pt x="170" y="330"/>
                  </a:lnTo>
                  <a:lnTo>
                    <a:pt x="184" y="328"/>
                  </a:lnTo>
                  <a:lnTo>
                    <a:pt x="196" y="324"/>
                  </a:lnTo>
                  <a:lnTo>
                    <a:pt x="210" y="320"/>
                  </a:lnTo>
                  <a:lnTo>
                    <a:pt x="222" y="314"/>
                  </a:lnTo>
                  <a:lnTo>
                    <a:pt x="234" y="308"/>
                  </a:lnTo>
                  <a:lnTo>
                    <a:pt x="244" y="300"/>
                  </a:lnTo>
                  <a:lnTo>
                    <a:pt x="254" y="290"/>
                  </a:lnTo>
                  <a:lnTo>
                    <a:pt x="264" y="278"/>
                  </a:lnTo>
                  <a:lnTo>
                    <a:pt x="272" y="266"/>
                  </a:lnTo>
                  <a:lnTo>
                    <a:pt x="280" y="252"/>
                  </a:lnTo>
                  <a:lnTo>
                    <a:pt x="286" y="238"/>
                  </a:lnTo>
                  <a:lnTo>
                    <a:pt x="292" y="222"/>
                  </a:lnTo>
                  <a:lnTo>
                    <a:pt x="296" y="204"/>
                  </a:lnTo>
                  <a:lnTo>
                    <a:pt x="298" y="184"/>
                  </a:lnTo>
                  <a:lnTo>
                    <a:pt x="298" y="162"/>
                  </a:lnTo>
                  <a:lnTo>
                    <a:pt x="298" y="162"/>
                  </a:lnTo>
                  <a:lnTo>
                    <a:pt x="298" y="142"/>
                  </a:lnTo>
                  <a:lnTo>
                    <a:pt x="296" y="122"/>
                  </a:lnTo>
                  <a:lnTo>
                    <a:pt x="292" y="104"/>
                  </a:lnTo>
                  <a:lnTo>
                    <a:pt x="288" y="88"/>
                  </a:lnTo>
                  <a:lnTo>
                    <a:pt x="282" y="74"/>
                  </a:lnTo>
                  <a:lnTo>
                    <a:pt x="274" y="60"/>
                  </a:lnTo>
                  <a:lnTo>
                    <a:pt x="266" y="48"/>
                  </a:lnTo>
                  <a:lnTo>
                    <a:pt x="258" y="38"/>
                  </a:lnTo>
                  <a:lnTo>
                    <a:pt x="248" y="28"/>
                  </a:lnTo>
                  <a:lnTo>
                    <a:pt x="238" y="22"/>
                  </a:lnTo>
                  <a:lnTo>
                    <a:pt x="228" y="14"/>
                  </a:lnTo>
                  <a:lnTo>
                    <a:pt x="216" y="10"/>
                  </a:lnTo>
                  <a:lnTo>
                    <a:pt x="204" y="6"/>
                  </a:lnTo>
                  <a:lnTo>
                    <a:pt x="192" y="2"/>
                  </a:lnTo>
                  <a:lnTo>
                    <a:pt x="166" y="0"/>
                  </a:lnTo>
                  <a:lnTo>
                    <a:pt x="166" y="0"/>
                  </a:lnTo>
                  <a:lnTo>
                    <a:pt x="144" y="2"/>
                  </a:lnTo>
                  <a:lnTo>
                    <a:pt x="130" y="6"/>
                  </a:lnTo>
                  <a:lnTo>
                    <a:pt x="114" y="10"/>
                  </a:lnTo>
                  <a:lnTo>
                    <a:pt x="100" y="18"/>
                  </a:lnTo>
                  <a:lnTo>
                    <a:pt x="86" y="28"/>
                  </a:lnTo>
                  <a:lnTo>
                    <a:pt x="72" y="40"/>
                  </a:lnTo>
                  <a:lnTo>
                    <a:pt x="60" y="58"/>
                  </a:lnTo>
                  <a:lnTo>
                    <a:pt x="58" y="6"/>
                  </a:lnTo>
                  <a:lnTo>
                    <a:pt x="0" y="6"/>
                  </a:lnTo>
                  <a:lnTo>
                    <a:pt x="0" y="6"/>
                  </a:lnTo>
                  <a:lnTo>
                    <a:pt x="2" y="56"/>
                  </a:lnTo>
                  <a:lnTo>
                    <a:pt x="2" y="43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l" rtl="0"/>
              <a:endParaRPr lang="en-GB"/>
            </a:p>
          </p:txBody>
        </p:sp>
        <p:sp>
          <p:nvSpPr>
            <p:cNvPr id="624" name="Freeform 642"/>
            <p:cNvSpPr>
              <a:spLocks/>
            </p:cNvSpPr>
            <p:nvPr/>
          </p:nvSpPr>
          <p:spPr bwMode="auto">
            <a:xfrm>
              <a:off x="5589588" y="963613"/>
              <a:ext cx="285750" cy="384175"/>
            </a:xfrm>
            <a:custGeom>
              <a:avLst/>
              <a:gdLst>
                <a:gd name="T0" fmla="*/ 0 w 180"/>
                <a:gd name="T1" fmla="*/ 128 h 242"/>
                <a:gd name="T2" fmla="*/ 0 w 180"/>
                <a:gd name="T3" fmla="*/ 128 h 242"/>
                <a:gd name="T4" fmla="*/ 0 w 180"/>
                <a:gd name="T5" fmla="*/ 114 h 242"/>
                <a:gd name="T6" fmla="*/ 2 w 180"/>
                <a:gd name="T7" fmla="*/ 96 h 242"/>
                <a:gd name="T8" fmla="*/ 4 w 180"/>
                <a:gd name="T9" fmla="*/ 74 h 242"/>
                <a:gd name="T10" fmla="*/ 12 w 180"/>
                <a:gd name="T11" fmla="*/ 52 h 242"/>
                <a:gd name="T12" fmla="*/ 16 w 180"/>
                <a:gd name="T13" fmla="*/ 42 h 242"/>
                <a:gd name="T14" fmla="*/ 22 w 180"/>
                <a:gd name="T15" fmla="*/ 32 h 242"/>
                <a:gd name="T16" fmla="*/ 30 w 180"/>
                <a:gd name="T17" fmla="*/ 24 h 242"/>
                <a:gd name="T18" fmla="*/ 40 w 180"/>
                <a:gd name="T19" fmla="*/ 16 h 242"/>
                <a:gd name="T20" fmla="*/ 50 w 180"/>
                <a:gd name="T21" fmla="*/ 10 h 242"/>
                <a:gd name="T22" fmla="*/ 62 w 180"/>
                <a:gd name="T23" fmla="*/ 4 h 242"/>
                <a:gd name="T24" fmla="*/ 76 w 180"/>
                <a:gd name="T25" fmla="*/ 2 h 242"/>
                <a:gd name="T26" fmla="*/ 94 w 180"/>
                <a:gd name="T27" fmla="*/ 0 h 242"/>
                <a:gd name="T28" fmla="*/ 94 w 180"/>
                <a:gd name="T29" fmla="*/ 0 h 242"/>
                <a:gd name="T30" fmla="*/ 106 w 180"/>
                <a:gd name="T31" fmla="*/ 0 h 242"/>
                <a:gd name="T32" fmla="*/ 116 w 180"/>
                <a:gd name="T33" fmla="*/ 2 h 242"/>
                <a:gd name="T34" fmla="*/ 126 w 180"/>
                <a:gd name="T35" fmla="*/ 6 h 242"/>
                <a:gd name="T36" fmla="*/ 136 w 180"/>
                <a:gd name="T37" fmla="*/ 10 h 242"/>
                <a:gd name="T38" fmla="*/ 144 w 180"/>
                <a:gd name="T39" fmla="*/ 16 h 242"/>
                <a:gd name="T40" fmla="*/ 150 w 180"/>
                <a:gd name="T41" fmla="*/ 22 h 242"/>
                <a:gd name="T42" fmla="*/ 162 w 180"/>
                <a:gd name="T43" fmla="*/ 36 h 242"/>
                <a:gd name="T44" fmla="*/ 170 w 180"/>
                <a:gd name="T45" fmla="*/ 54 h 242"/>
                <a:gd name="T46" fmla="*/ 176 w 180"/>
                <a:gd name="T47" fmla="*/ 74 h 242"/>
                <a:gd name="T48" fmla="*/ 178 w 180"/>
                <a:gd name="T49" fmla="*/ 94 h 242"/>
                <a:gd name="T50" fmla="*/ 180 w 180"/>
                <a:gd name="T51" fmla="*/ 114 h 242"/>
                <a:gd name="T52" fmla="*/ 180 w 180"/>
                <a:gd name="T53" fmla="*/ 114 h 242"/>
                <a:gd name="T54" fmla="*/ 178 w 180"/>
                <a:gd name="T55" fmla="*/ 136 h 242"/>
                <a:gd name="T56" fmla="*/ 174 w 180"/>
                <a:gd name="T57" fmla="*/ 160 h 242"/>
                <a:gd name="T58" fmla="*/ 172 w 180"/>
                <a:gd name="T59" fmla="*/ 174 h 242"/>
                <a:gd name="T60" fmla="*/ 168 w 180"/>
                <a:gd name="T61" fmla="*/ 188 h 242"/>
                <a:gd name="T62" fmla="*/ 162 w 180"/>
                <a:gd name="T63" fmla="*/ 200 h 242"/>
                <a:gd name="T64" fmla="*/ 154 w 180"/>
                <a:gd name="T65" fmla="*/ 212 h 242"/>
                <a:gd name="T66" fmla="*/ 154 w 180"/>
                <a:gd name="T67" fmla="*/ 212 h 242"/>
                <a:gd name="T68" fmla="*/ 146 w 180"/>
                <a:gd name="T69" fmla="*/ 222 h 242"/>
                <a:gd name="T70" fmla="*/ 136 w 180"/>
                <a:gd name="T71" fmla="*/ 228 h 242"/>
                <a:gd name="T72" fmla="*/ 128 w 180"/>
                <a:gd name="T73" fmla="*/ 234 h 242"/>
                <a:gd name="T74" fmla="*/ 118 w 180"/>
                <a:gd name="T75" fmla="*/ 238 h 242"/>
                <a:gd name="T76" fmla="*/ 102 w 180"/>
                <a:gd name="T77" fmla="*/ 242 h 242"/>
                <a:gd name="T78" fmla="*/ 88 w 180"/>
                <a:gd name="T79" fmla="*/ 242 h 242"/>
                <a:gd name="T80" fmla="*/ 88 w 180"/>
                <a:gd name="T81" fmla="*/ 242 h 242"/>
                <a:gd name="T82" fmla="*/ 72 w 180"/>
                <a:gd name="T83" fmla="*/ 242 h 242"/>
                <a:gd name="T84" fmla="*/ 60 w 180"/>
                <a:gd name="T85" fmla="*/ 240 h 242"/>
                <a:gd name="T86" fmla="*/ 48 w 180"/>
                <a:gd name="T87" fmla="*/ 236 h 242"/>
                <a:gd name="T88" fmla="*/ 40 w 180"/>
                <a:gd name="T89" fmla="*/ 230 h 242"/>
                <a:gd name="T90" fmla="*/ 30 w 180"/>
                <a:gd name="T91" fmla="*/ 224 h 242"/>
                <a:gd name="T92" fmla="*/ 24 w 180"/>
                <a:gd name="T93" fmla="*/ 216 h 242"/>
                <a:gd name="T94" fmla="*/ 18 w 180"/>
                <a:gd name="T95" fmla="*/ 208 h 242"/>
                <a:gd name="T96" fmla="*/ 12 w 180"/>
                <a:gd name="T97" fmla="*/ 200 h 242"/>
                <a:gd name="T98" fmla="*/ 6 w 180"/>
                <a:gd name="T99" fmla="*/ 180 h 242"/>
                <a:gd name="T100" fmla="*/ 2 w 180"/>
                <a:gd name="T101" fmla="*/ 162 h 242"/>
                <a:gd name="T102" fmla="*/ 0 w 180"/>
                <a:gd name="T103" fmla="*/ 142 h 242"/>
                <a:gd name="T104" fmla="*/ 0 w 180"/>
                <a:gd name="T105" fmla="*/ 128 h 242"/>
                <a:gd name="T106" fmla="*/ 0 w 180"/>
                <a:gd name="T107" fmla="*/ 128 h 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80" h="242">
                  <a:moveTo>
                    <a:pt x="0" y="128"/>
                  </a:moveTo>
                  <a:lnTo>
                    <a:pt x="0" y="128"/>
                  </a:lnTo>
                  <a:lnTo>
                    <a:pt x="0" y="114"/>
                  </a:lnTo>
                  <a:lnTo>
                    <a:pt x="2" y="96"/>
                  </a:lnTo>
                  <a:lnTo>
                    <a:pt x="4" y="74"/>
                  </a:lnTo>
                  <a:lnTo>
                    <a:pt x="12" y="52"/>
                  </a:lnTo>
                  <a:lnTo>
                    <a:pt x="16" y="42"/>
                  </a:lnTo>
                  <a:lnTo>
                    <a:pt x="22" y="32"/>
                  </a:lnTo>
                  <a:lnTo>
                    <a:pt x="30" y="24"/>
                  </a:lnTo>
                  <a:lnTo>
                    <a:pt x="40" y="16"/>
                  </a:lnTo>
                  <a:lnTo>
                    <a:pt x="50" y="10"/>
                  </a:lnTo>
                  <a:lnTo>
                    <a:pt x="62" y="4"/>
                  </a:lnTo>
                  <a:lnTo>
                    <a:pt x="76" y="2"/>
                  </a:lnTo>
                  <a:lnTo>
                    <a:pt x="94" y="0"/>
                  </a:lnTo>
                  <a:lnTo>
                    <a:pt x="94" y="0"/>
                  </a:lnTo>
                  <a:lnTo>
                    <a:pt x="106" y="0"/>
                  </a:lnTo>
                  <a:lnTo>
                    <a:pt x="116" y="2"/>
                  </a:lnTo>
                  <a:lnTo>
                    <a:pt x="126" y="6"/>
                  </a:lnTo>
                  <a:lnTo>
                    <a:pt x="136" y="10"/>
                  </a:lnTo>
                  <a:lnTo>
                    <a:pt x="144" y="16"/>
                  </a:lnTo>
                  <a:lnTo>
                    <a:pt x="150" y="22"/>
                  </a:lnTo>
                  <a:lnTo>
                    <a:pt x="162" y="36"/>
                  </a:lnTo>
                  <a:lnTo>
                    <a:pt x="170" y="54"/>
                  </a:lnTo>
                  <a:lnTo>
                    <a:pt x="176" y="74"/>
                  </a:lnTo>
                  <a:lnTo>
                    <a:pt x="178" y="94"/>
                  </a:lnTo>
                  <a:lnTo>
                    <a:pt x="180" y="114"/>
                  </a:lnTo>
                  <a:lnTo>
                    <a:pt x="180" y="114"/>
                  </a:lnTo>
                  <a:lnTo>
                    <a:pt x="178" y="136"/>
                  </a:lnTo>
                  <a:lnTo>
                    <a:pt x="174" y="160"/>
                  </a:lnTo>
                  <a:lnTo>
                    <a:pt x="172" y="174"/>
                  </a:lnTo>
                  <a:lnTo>
                    <a:pt x="168" y="188"/>
                  </a:lnTo>
                  <a:lnTo>
                    <a:pt x="162" y="200"/>
                  </a:lnTo>
                  <a:lnTo>
                    <a:pt x="154" y="212"/>
                  </a:lnTo>
                  <a:lnTo>
                    <a:pt x="154" y="212"/>
                  </a:lnTo>
                  <a:lnTo>
                    <a:pt x="146" y="222"/>
                  </a:lnTo>
                  <a:lnTo>
                    <a:pt x="136" y="228"/>
                  </a:lnTo>
                  <a:lnTo>
                    <a:pt x="128" y="234"/>
                  </a:lnTo>
                  <a:lnTo>
                    <a:pt x="118" y="238"/>
                  </a:lnTo>
                  <a:lnTo>
                    <a:pt x="102" y="242"/>
                  </a:lnTo>
                  <a:lnTo>
                    <a:pt x="88" y="242"/>
                  </a:lnTo>
                  <a:lnTo>
                    <a:pt x="88" y="242"/>
                  </a:lnTo>
                  <a:lnTo>
                    <a:pt x="72" y="242"/>
                  </a:lnTo>
                  <a:lnTo>
                    <a:pt x="60" y="240"/>
                  </a:lnTo>
                  <a:lnTo>
                    <a:pt x="48" y="236"/>
                  </a:lnTo>
                  <a:lnTo>
                    <a:pt x="40" y="230"/>
                  </a:lnTo>
                  <a:lnTo>
                    <a:pt x="30" y="224"/>
                  </a:lnTo>
                  <a:lnTo>
                    <a:pt x="24" y="216"/>
                  </a:lnTo>
                  <a:lnTo>
                    <a:pt x="18" y="208"/>
                  </a:lnTo>
                  <a:lnTo>
                    <a:pt x="12" y="200"/>
                  </a:lnTo>
                  <a:lnTo>
                    <a:pt x="6" y="180"/>
                  </a:lnTo>
                  <a:lnTo>
                    <a:pt x="2" y="162"/>
                  </a:lnTo>
                  <a:lnTo>
                    <a:pt x="0" y="142"/>
                  </a:lnTo>
                  <a:lnTo>
                    <a:pt x="0" y="128"/>
                  </a:lnTo>
                  <a:lnTo>
                    <a:pt x="0" y="12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l" rtl="0"/>
              <a:endParaRPr lang="en-GB"/>
            </a:p>
          </p:txBody>
        </p:sp>
        <p:sp>
          <p:nvSpPr>
            <p:cNvPr id="625" name="Freeform 643"/>
            <p:cNvSpPr>
              <a:spLocks/>
            </p:cNvSpPr>
            <p:nvPr/>
          </p:nvSpPr>
          <p:spPr bwMode="auto">
            <a:xfrm>
              <a:off x="4402138" y="1589088"/>
              <a:ext cx="339725" cy="539750"/>
            </a:xfrm>
            <a:custGeom>
              <a:avLst/>
              <a:gdLst>
                <a:gd name="T0" fmla="*/ 108 w 214"/>
                <a:gd name="T1" fmla="*/ 0 h 340"/>
                <a:gd name="T2" fmla="*/ 108 w 214"/>
                <a:gd name="T3" fmla="*/ 0 h 340"/>
                <a:gd name="T4" fmla="*/ 130 w 214"/>
                <a:gd name="T5" fmla="*/ 34 h 340"/>
                <a:gd name="T6" fmla="*/ 156 w 214"/>
                <a:gd name="T7" fmla="*/ 80 h 340"/>
                <a:gd name="T8" fmla="*/ 186 w 214"/>
                <a:gd name="T9" fmla="*/ 134 h 340"/>
                <a:gd name="T10" fmla="*/ 214 w 214"/>
                <a:gd name="T11" fmla="*/ 196 h 340"/>
                <a:gd name="T12" fmla="*/ 214 w 214"/>
                <a:gd name="T13" fmla="*/ 196 h 340"/>
                <a:gd name="T14" fmla="*/ 184 w 214"/>
                <a:gd name="T15" fmla="*/ 232 h 340"/>
                <a:gd name="T16" fmla="*/ 156 w 214"/>
                <a:gd name="T17" fmla="*/ 268 h 340"/>
                <a:gd name="T18" fmla="*/ 130 w 214"/>
                <a:gd name="T19" fmla="*/ 304 h 340"/>
                <a:gd name="T20" fmla="*/ 108 w 214"/>
                <a:gd name="T21" fmla="*/ 340 h 340"/>
                <a:gd name="T22" fmla="*/ 108 w 214"/>
                <a:gd name="T23" fmla="*/ 340 h 340"/>
                <a:gd name="T24" fmla="*/ 84 w 214"/>
                <a:gd name="T25" fmla="*/ 304 h 340"/>
                <a:gd name="T26" fmla="*/ 58 w 214"/>
                <a:gd name="T27" fmla="*/ 268 h 340"/>
                <a:gd name="T28" fmla="*/ 30 w 214"/>
                <a:gd name="T29" fmla="*/ 232 h 340"/>
                <a:gd name="T30" fmla="*/ 0 w 214"/>
                <a:gd name="T31" fmla="*/ 196 h 340"/>
                <a:gd name="T32" fmla="*/ 0 w 214"/>
                <a:gd name="T33" fmla="*/ 196 h 340"/>
                <a:gd name="T34" fmla="*/ 28 w 214"/>
                <a:gd name="T35" fmla="*/ 134 h 340"/>
                <a:gd name="T36" fmla="*/ 58 w 214"/>
                <a:gd name="T37" fmla="*/ 80 h 340"/>
                <a:gd name="T38" fmla="*/ 86 w 214"/>
                <a:gd name="T39" fmla="*/ 34 h 340"/>
                <a:gd name="T40" fmla="*/ 108 w 214"/>
                <a:gd name="T41" fmla="*/ 0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14" h="340">
                  <a:moveTo>
                    <a:pt x="108" y="0"/>
                  </a:moveTo>
                  <a:lnTo>
                    <a:pt x="108" y="0"/>
                  </a:lnTo>
                  <a:lnTo>
                    <a:pt x="130" y="34"/>
                  </a:lnTo>
                  <a:lnTo>
                    <a:pt x="156" y="80"/>
                  </a:lnTo>
                  <a:lnTo>
                    <a:pt x="186" y="134"/>
                  </a:lnTo>
                  <a:lnTo>
                    <a:pt x="214" y="196"/>
                  </a:lnTo>
                  <a:lnTo>
                    <a:pt x="214" y="196"/>
                  </a:lnTo>
                  <a:lnTo>
                    <a:pt x="184" y="232"/>
                  </a:lnTo>
                  <a:lnTo>
                    <a:pt x="156" y="268"/>
                  </a:lnTo>
                  <a:lnTo>
                    <a:pt x="130" y="304"/>
                  </a:lnTo>
                  <a:lnTo>
                    <a:pt x="108" y="340"/>
                  </a:lnTo>
                  <a:lnTo>
                    <a:pt x="108" y="340"/>
                  </a:lnTo>
                  <a:lnTo>
                    <a:pt x="84" y="304"/>
                  </a:lnTo>
                  <a:lnTo>
                    <a:pt x="58" y="268"/>
                  </a:lnTo>
                  <a:lnTo>
                    <a:pt x="30" y="232"/>
                  </a:lnTo>
                  <a:lnTo>
                    <a:pt x="0" y="196"/>
                  </a:lnTo>
                  <a:lnTo>
                    <a:pt x="0" y="196"/>
                  </a:lnTo>
                  <a:lnTo>
                    <a:pt x="28" y="134"/>
                  </a:lnTo>
                  <a:lnTo>
                    <a:pt x="58" y="80"/>
                  </a:lnTo>
                  <a:lnTo>
                    <a:pt x="86" y="34"/>
                  </a:lnTo>
                  <a:lnTo>
                    <a:pt x="108" y="0"/>
                  </a:lnTo>
                  <a:close/>
                </a:path>
              </a:pathLst>
            </a:custGeom>
            <a:solidFill>
              <a:srgbClr val="3871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l" rtl="0"/>
              <a:endParaRPr lang="en-GB"/>
            </a:p>
          </p:txBody>
        </p:sp>
        <p:sp>
          <p:nvSpPr>
            <p:cNvPr id="626" name="Freeform 644"/>
            <p:cNvSpPr>
              <a:spLocks/>
            </p:cNvSpPr>
            <p:nvPr/>
          </p:nvSpPr>
          <p:spPr bwMode="auto">
            <a:xfrm>
              <a:off x="4402138" y="1589088"/>
              <a:ext cx="339725" cy="539750"/>
            </a:xfrm>
            <a:custGeom>
              <a:avLst/>
              <a:gdLst>
                <a:gd name="T0" fmla="*/ 108 w 214"/>
                <a:gd name="T1" fmla="*/ 0 h 340"/>
                <a:gd name="T2" fmla="*/ 108 w 214"/>
                <a:gd name="T3" fmla="*/ 0 h 340"/>
                <a:gd name="T4" fmla="*/ 130 w 214"/>
                <a:gd name="T5" fmla="*/ 34 h 340"/>
                <a:gd name="T6" fmla="*/ 156 w 214"/>
                <a:gd name="T7" fmla="*/ 80 h 340"/>
                <a:gd name="T8" fmla="*/ 186 w 214"/>
                <a:gd name="T9" fmla="*/ 134 h 340"/>
                <a:gd name="T10" fmla="*/ 214 w 214"/>
                <a:gd name="T11" fmla="*/ 196 h 340"/>
                <a:gd name="T12" fmla="*/ 214 w 214"/>
                <a:gd name="T13" fmla="*/ 196 h 340"/>
                <a:gd name="T14" fmla="*/ 184 w 214"/>
                <a:gd name="T15" fmla="*/ 232 h 340"/>
                <a:gd name="T16" fmla="*/ 156 w 214"/>
                <a:gd name="T17" fmla="*/ 268 h 340"/>
                <a:gd name="T18" fmla="*/ 130 w 214"/>
                <a:gd name="T19" fmla="*/ 304 h 340"/>
                <a:gd name="T20" fmla="*/ 108 w 214"/>
                <a:gd name="T21" fmla="*/ 340 h 340"/>
                <a:gd name="T22" fmla="*/ 108 w 214"/>
                <a:gd name="T23" fmla="*/ 340 h 340"/>
                <a:gd name="T24" fmla="*/ 84 w 214"/>
                <a:gd name="T25" fmla="*/ 304 h 340"/>
                <a:gd name="T26" fmla="*/ 58 w 214"/>
                <a:gd name="T27" fmla="*/ 268 h 340"/>
                <a:gd name="T28" fmla="*/ 30 w 214"/>
                <a:gd name="T29" fmla="*/ 232 h 340"/>
                <a:gd name="T30" fmla="*/ 0 w 214"/>
                <a:gd name="T31" fmla="*/ 196 h 340"/>
                <a:gd name="T32" fmla="*/ 0 w 214"/>
                <a:gd name="T33" fmla="*/ 196 h 340"/>
                <a:gd name="T34" fmla="*/ 28 w 214"/>
                <a:gd name="T35" fmla="*/ 134 h 340"/>
                <a:gd name="T36" fmla="*/ 58 w 214"/>
                <a:gd name="T37" fmla="*/ 80 h 340"/>
                <a:gd name="T38" fmla="*/ 86 w 214"/>
                <a:gd name="T39" fmla="*/ 34 h 340"/>
                <a:gd name="T40" fmla="*/ 108 w 214"/>
                <a:gd name="T41" fmla="*/ 0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14" h="340">
                  <a:moveTo>
                    <a:pt x="108" y="0"/>
                  </a:moveTo>
                  <a:lnTo>
                    <a:pt x="108" y="0"/>
                  </a:lnTo>
                  <a:lnTo>
                    <a:pt x="130" y="34"/>
                  </a:lnTo>
                  <a:lnTo>
                    <a:pt x="156" y="80"/>
                  </a:lnTo>
                  <a:lnTo>
                    <a:pt x="186" y="134"/>
                  </a:lnTo>
                  <a:lnTo>
                    <a:pt x="214" y="196"/>
                  </a:lnTo>
                  <a:lnTo>
                    <a:pt x="214" y="196"/>
                  </a:lnTo>
                  <a:lnTo>
                    <a:pt x="184" y="232"/>
                  </a:lnTo>
                  <a:lnTo>
                    <a:pt x="156" y="268"/>
                  </a:lnTo>
                  <a:lnTo>
                    <a:pt x="130" y="304"/>
                  </a:lnTo>
                  <a:lnTo>
                    <a:pt x="108" y="340"/>
                  </a:lnTo>
                  <a:lnTo>
                    <a:pt x="108" y="340"/>
                  </a:lnTo>
                  <a:lnTo>
                    <a:pt x="84" y="304"/>
                  </a:lnTo>
                  <a:lnTo>
                    <a:pt x="58" y="268"/>
                  </a:lnTo>
                  <a:lnTo>
                    <a:pt x="30" y="232"/>
                  </a:lnTo>
                  <a:lnTo>
                    <a:pt x="0" y="196"/>
                  </a:lnTo>
                  <a:lnTo>
                    <a:pt x="0" y="196"/>
                  </a:lnTo>
                  <a:lnTo>
                    <a:pt x="28" y="134"/>
                  </a:lnTo>
                  <a:lnTo>
                    <a:pt x="58" y="80"/>
                  </a:lnTo>
                  <a:lnTo>
                    <a:pt x="86" y="34"/>
                  </a:lnTo>
                  <a:lnTo>
                    <a:pt x="108"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l" rtl="0"/>
              <a:endParaRPr lang="en-GB"/>
            </a:p>
          </p:txBody>
        </p:sp>
        <p:sp>
          <p:nvSpPr>
            <p:cNvPr id="627" name="Freeform 645"/>
            <p:cNvSpPr>
              <a:spLocks/>
            </p:cNvSpPr>
            <p:nvPr/>
          </p:nvSpPr>
          <p:spPr bwMode="auto">
            <a:xfrm>
              <a:off x="4402138" y="3887788"/>
              <a:ext cx="339725" cy="542925"/>
            </a:xfrm>
            <a:custGeom>
              <a:avLst/>
              <a:gdLst>
                <a:gd name="T0" fmla="*/ 108 w 214"/>
                <a:gd name="T1" fmla="*/ 0 h 342"/>
                <a:gd name="T2" fmla="*/ 108 w 214"/>
                <a:gd name="T3" fmla="*/ 0 h 342"/>
                <a:gd name="T4" fmla="*/ 130 w 214"/>
                <a:gd name="T5" fmla="*/ 38 h 342"/>
                <a:gd name="T6" fmla="*/ 156 w 214"/>
                <a:gd name="T7" fmla="*/ 74 h 342"/>
                <a:gd name="T8" fmla="*/ 184 w 214"/>
                <a:gd name="T9" fmla="*/ 110 h 342"/>
                <a:gd name="T10" fmla="*/ 214 w 214"/>
                <a:gd name="T11" fmla="*/ 146 h 342"/>
                <a:gd name="T12" fmla="*/ 214 w 214"/>
                <a:gd name="T13" fmla="*/ 146 h 342"/>
                <a:gd name="T14" fmla="*/ 186 w 214"/>
                <a:gd name="T15" fmla="*/ 208 h 342"/>
                <a:gd name="T16" fmla="*/ 156 w 214"/>
                <a:gd name="T17" fmla="*/ 262 h 342"/>
                <a:gd name="T18" fmla="*/ 130 w 214"/>
                <a:gd name="T19" fmla="*/ 308 h 342"/>
                <a:gd name="T20" fmla="*/ 108 w 214"/>
                <a:gd name="T21" fmla="*/ 342 h 342"/>
                <a:gd name="T22" fmla="*/ 108 w 214"/>
                <a:gd name="T23" fmla="*/ 342 h 342"/>
                <a:gd name="T24" fmla="*/ 86 w 214"/>
                <a:gd name="T25" fmla="*/ 308 h 342"/>
                <a:gd name="T26" fmla="*/ 58 w 214"/>
                <a:gd name="T27" fmla="*/ 262 h 342"/>
                <a:gd name="T28" fmla="*/ 28 w 214"/>
                <a:gd name="T29" fmla="*/ 208 h 342"/>
                <a:gd name="T30" fmla="*/ 0 w 214"/>
                <a:gd name="T31" fmla="*/ 146 h 342"/>
                <a:gd name="T32" fmla="*/ 0 w 214"/>
                <a:gd name="T33" fmla="*/ 146 h 342"/>
                <a:gd name="T34" fmla="*/ 30 w 214"/>
                <a:gd name="T35" fmla="*/ 110 h 342"/>
                <a:gd name="T36" fmla="*/ 58 w 214"/>
                <a:gd name="T37" fmla="*/ 74 h 342"/>
                <a:gd name="T38" fmla="*/ 84 w 214"/>
                <a:gd name="T39" fmla="*/ 38 h 342"/>
                <a:gd name="T40" fmla="*/ 108 w 214"/>
                <a:gd name="T41" fmla="*/ 0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14" h="342">
                  <a:moveTo>
                    <a:pt x="108" y="0"/>
                  </a:moveTo>
                  <a:lnTo>
                    <a:pt x="108" y="0"/>
                  </a:lnTo>
                  <a:lnTo>
                    <a:pt x="130" y="38"/>
                  </a:lnTo>
                  <a:lnTo>
                    <a:pt x="156" y="74"/>
                  </a:lnTo>
                  <a:lnTo>
                    <a:pt x="184" y="110"/>
                  </a:lnTo>
                  <a:lnTo>
                    <a:pt x="214" y="146"/>
                  </a:lnTo>
                  <a:lnTo>
                    <a:pt x="214" y="146"/>
                  </a:lnTo>
                  <a:lnTo>
                    <a:pt x="186" y="208"/>
                  </a:lnTo>
                  <a:lnTo>
                    <a:pt x="156" y="262"/>
                  </a:lnTo>
                  <a:lnTo>
                    <a:pt x="130" y="308"/>
                  </a:lnTo>
                  <a:lnTo>
                    <a:pt x="108" y="342"/>
                  </a:lnTo>
                  <a:lnTo>
                    <a:pt x="108" y="342"/>
                  </a:lnTo>
                  <a:lnTo>
                    <a:pt x="86" y="308"/>
                  </a:lnTo>
                  <a:lnTo>
                    <a:pt x="58" y="262"/>
                  </a:lnTo>
                  <a:lnTo>
                    <a:pt x="28" y="208"/>
                  </a:lnTo>
                  <a:lnTo>
                    <a:pt x="0" y="146"/>
                  </a:lnTo>
                  <a:lnTo>
                    <a:pt x="0" y="146"/>
                  </a:lnTo>
                  <a:lnTo>
                    <a:pt x="30" y="110"/>
                  </a:lnTo>
                  <a:lnTo>
                    <a:pt x="58" y="74"/>
                  </a:lnTo>
                  <a:lnTo>
                    <a:pt x="84" y="38"/>
                  </a:lnTo>
                  <a:lnTo>
                    <a:pt x="108" y="0"/>
                  </a:lnTo>
                  <a:close/>
                </a:path>
              </a:pathLst>
            </a:custGeom>
            <a:solidFill>
              <a:srgbClr val="3871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l" rtl="0"/>
              <a:endParaRPr lang="en-GB"/>
            </a:p>
          </p:txBody>
        </p:sp>
        <p:sp>
          <p:nvSpPr>
            <p:cNvPr id="628" name="Freeform 646"/>
            <p:cNvSpPr>
              <a:spLocks/>
            </p:cNvSpPr>
            <p:nvPr/>
          </p:nvSpPr>
          <p:spPr bwMode="auto">
            <a:xfrm>
              <a:off x="4402138" y="3887788"/>
              <a:ext cx="339725" cy="542925"/>
            </a:xfrm>
            <a:custGeom>
              <a:avLst/>
              <a:gdLst>
                <a:gd name="T0" fmla="*/ 108 w 214"/>
                <a:gd name="T1" fmla="*/ 0 h 342"/>
                <a:gd name="T2" fmla="*/ 108 w 214"/>
                <a:gd name="T3" fmla="*/ 0 h 342"/>
                <a:gd name="T4" fmla="*/ 130 w 214"/>
                <a:gd name="T5" fmla="*/ 38 h 342"/>
                <a:gd name="T6" fmla="*/ 156 w 214"/>
                <a:gd name="T7" fmla="*/ 74 h 342"/>
                <a:gd name="T8" fmla="*/ 184 w 214"/>
                <a:gd name="T9" fmla="*/ 110 h 342"/>
                <a:gd name="T10" fmla="*/ 214 w 214"/>
                <a:gd name="T11" fmla="*/ 146 h 342"/>
                <a:gd name="T12" fmla="*/ 214 w 214"/>
                <a:gd name="T13" fmla="*/ 146 h 342"/>
                <a:gd name="T14" fmla="*/ 186 w 214"/>
                <a:gd name="T15" fmla="*/ 208 h 342"/>
                <a:gd name="T16" fmla="*/ 156 w 214"/>
                <a:gd name="T17" fmla="*/ 262 h 342"/>
                <a:gd name="T18" fmla="*/ 130 w 214"/>
                <a:gd name="T19" fmla="*/ 308 h 342"/>
                <a:gd name="T20" fmla="*/ 108 w 214"/>
                <a:gd name="T21" fmla="*/ 342 h 342"/>
                <a:gd name="T22" fmla="*/ 108 w 214"/>
                <a:gd name="T23" fmla="*/ 342 h 342"/>
                <a:gd name="T24" fmla="*/ 86 w 214"/>
                <a:gd name="T25" fmla="*/ 308 h 342"/>
                <a:gd name="T26" fmla="*/ 58 w 214"/>
                <a:gd name="T27" fmla="*/ 262 h 342"/>
                <a:gd name="T28" fmla="*/ 28 w 214"/>
                <a:gd name="T29" fmla="*/ 208 h 342"/>
                <a:gd name="T30" fmla="*/ 0 w 214"/>
                <a:gd name="T31" fmla="*/ 146 h 342"/>
                <a:gd name="T32" fmla="*/ 0 w 214"/>
                <a:gd name="T33" fmla="*/ 146 h 342"/>
                <a:gd name="T34" fmla="*/ 30 w 214"/>
                <a:gd name="T35" fmla="*/ 110 h 342"/>
                <a:gd name="T36" fmla="*/ 58 w 214"/>
                <a:gd name="T37" fmla="*/ 74 h 342"/>
                <a:gd name="T38" fmla="*/ 84 w 214"/>
                <a:gd name="T39" fmla="*/ 38 h 342"/>
                <a:gd name="T40" fmla="*/ 108 w 214"/>
                <a:gd name="T41" fmla="*/ 0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14" h="342">
                  <a:moveTo>
                    <a:pt x="108" y="0"/>
                  </a:moveTo>
                  <a:lnTo>
                    <a:pt x="108" y="0"/>
                  </a:lnTo>
                  <a:lnTo>
                    <a:pt x="130" y="38"/>
                  </a:lnTo>
                  <a:lnTo>
                    <a:pt x="156" y="74"/>
                  </a:lnTo>
                  <a:lnTo>
                    <a:pt x="184" y="110"/>
                  </a:lnTo>
                  <a:lnTo>
                    <a:pt x="214" y="146"/>
                  </a:lnTo>
                  <a:lnTo>
                    <a:pt x="214" y="146"/>
                  </a:lnTo>
                  <a:lnTo>
                    <a:pt x="186" y="208"/>
                  </a:lnTo>
                  <a:lnTo>
                    <a:pt x="156" y="262"/>
                  </a:lnTo>
                  <a:lnTo>
                    <a:pt x="130" y="308"/>
                  </a:lnTo>
                  <a:lnTo>
                    <a:pt x="108" y="342"/>
                  </a:lnTo>
                  <a:lnTo>
                    <a:pt x="108" y="342"/>
                  </a:lnTo>
                  <a:lnTo>
                    <a:pt x="86" y="308"/>
                  </a:lnTo>
                  <a:lnTo>
                    <a:pt x="58" y="262"/>
                  </a:lnTo>
                  <a:lnTo>
                    <a:pt x="28" y="208"/>
                  </a:lnTo>
                  <a:lnTo>
                    <a:pt x="0" y="146"/>
                  </a:lnTo>
                  <a:lnTo>
                    <a:pt x="0" y="146"/>
                  </a:lnTo>
                  <a:lnTo>
                    <a:pt x="30" y="110"/>
                  </a:lnTo>
                  <a:lnTo>
                    <a:pt x="58" y="74"/>
                  </a:lnTo>
                  <a:lnTo>
                    <a:pt x="84" y="38"/>
                  </a:lnTo>
                  <a:lnTo>
                    <a:pt x="108"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l" rtl="0"/>
              <a:endParaRPr lang="en-GB"/>
            </a:p>
          </p:txBody>
        </p:sp>
        <p:sp>
          <p:nvSpPr>
            <p:cNvPr id="629" name="Freeform 647"/>
            <p:cNvSpPr>
              <a:spLocks/>
            </p:cNvSpPr>
            <p:nvPr/>
          </p:nvSpPr>
          <p:spPr bwMode="auto">
            <a:xfrm>
              <a:off x="4033838" y="1674813"/>
              <a:ext cx="320675" cy="508000"/>
            </a:xfrm>
            <a:custGeom>
              <a:avLst/>
              <a:gdLst>
                <a:gd name="T0" fmla="*/ 34 w 202"/>
                <a:gd name="T1" fmla="*/ 0 h 320"/>
                <a:gd name="T2" fmla="*/ 34 w 202"/>
                <a:gd name="T3" fmla="*/ 0 h 320"/>
                <a:gd name="T4" fmla="*/ 66 w 202"/>
                <a:gd name="T5" fmla="*/ 24 h 320"/>
                <a:gd name="T6" fmla="*/ 106 w 202"/>
                <a:gd name="T7" fmla="*/ 58 h 320"/>
                <a:gd name="T8" fmla="*/ 152 w 202"/>
                <a:gd name="T9" fmla="*/ 100 h 320"/>
                <a:gd name="T10" fmla="*/ 202 w 202"/>
                <a:gd name="T11" fmla="*/ 148 h 320"/>
                <a:gd name="T12" fmla="*/ 202 w 202"/>
                <a:gd name="T13" fmla="*/ 148 h 320"/>
                <a:gd name="T14" fmla="*/ 184 w 202"/>
                <a:gd name="T15" fmla="*/ 192 h 320"/>
                <a:gd name="T16" fmla="*/ 170 w 202"/>
                <a:gd name="T17" fmla="*/ 234 h 320"/>
                <a:gd name="T18" fmla="*/ 158 w 202"/>
                <a:gd name="T19" fmla="*/ 278 h 320"/>
                <a:gd name="T20" fmla="*/ 150 w 202"/>
                <a:gd name="T21" fmla="*/ 320 h 320"/>
                <a:gd name="T22" fmla="*/ 150 w 202"/>
                <a:gd name="T23" fmla="*/ 320 h 320"/>
                <a:gd name="T24" fmla="*/ 116 w 202"/>
                <a:gd name="T25" fmla="*/ 294 h 320"/>
                <a:gd name="T26" fmla="*/ 80 w 202"/>
                <a:gd name="T27" fmla="*/ 268 h 320"/>
                <a:gd name="T28" fmla="*/ 40 w 202"/>
                <a:gd name="T29" fmla="*/ 244 h 320"/>
                <a:gd name="T30" fmla="*/ 0 w 202"/>
                <a:gd name="T31" fmla="*/ 222 h 320"/>
                <a:gd name="T32" fmla="*/ 0 w 202"/>
                <a:gd name="T33" fmla="*/ 222 h 320"/>
                <a:gd name="T34" fmla="*/ 6 w 202"/>
                <a:gd name="T35" fmla="*/ 152 h 320"/>
                <a:gd name="T36" fmla="*/ 14 w 202"/>
                <a:gd name="T37" fmla="*/ 92 h 320"/>
                <a:gd name="T38" fmla="*/ 24 w 202"/>
                <a:gd name="T39" fmla="*/ 40 h 320"/>
                <a:gd name="T40" fmla="*/ 34 w 202"/>
                <a:gd name="T41" fmla="*/ 0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02" h="320">
                  <a:moveTo>
                    <a:pt x="34" y="0"/>
                  </a:moveTo>
                  <a:lnTo>
                    <a:pt x="34" y="0"/>
                  </a:lnTo>
                  <a:lnTo>
                    <a:pt x="66" y="24"/>
                  </a:lnTo>
                  <a:lnTo>
                    <a:pt x="106" y="58"/>
                  </a:lnTo>
                  <a:lnTo>
                    <a:pt x="152" y="100"/>
                  </a:lnTo>
                  <a:lnTo>
                    <a:pt x="202" y="148"/>
                  </a:lnTo>
                  <a:lnTo>
                    <a:pt x="202" y="148"/>
                  </a:lnTo>
                  <a:lnTo>
                    <a:pt x="184" y="192"/>
                  </a:lnTo>
                  <a:lnTo>
                    <a:pt x="170" y="234"/>
                  </a:lnTo>
                  <a:lnTo>
                    <a:pt x="158" y="278"/>
                  </a:lnTo>
                  <a:lnTo>
                    <a:pt x="150" y="320"/>
                  </a:lnTo>
                  <a:lnTo>
                    <a:pt x="150" y="320"/>
                  </a:lnTo>
                  <a:lnTo>
                    <a:pt x="116" y="294"/>
                  </a:lnTo>
                  <a:lnTo>
                    <a:pt x="80" y="268"/>
                  </a:lnTo>
                  <a:lnTo>
                    <a:pt x="40" y="244"/>
                  </a:lnTo>
                  <a:lnTo>
                    <a:pt x="0" y="222"/>
                  </a:lnTo>
                  <a:lnTo>
                    <a:pt x="0" y="222"/>
                  </a:lnTo>
                  <a:lnTo>
                    <a:pt x="6" y="152"/>
                  </a:lnTo>
                  <a:lnTo>
                    <a:pt x="14" y="92"/>
                  </a:lnTo>
                  <a:lnTo>
                    <a:pt x="24" y="40"/>
                  </a:lnTo>
                  <a:lnTo>
                    <a:pt x="34" y="0"/>
                  </a:lnTo>
                  <a:close/>
                </a:path>
              </a:pathLst>
            </a:custGeom>
            <a:solidFill>
              <a:srgbClr val="3871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l" rtl="0"/>
              <a:endParaRPr lang="en-GB"/>
            </a:p>
          </p:txBody>
        </p:sp>
        <p:sp>
          <p:nvSpPr>
            <p:cNvPr id="630" name="Freeform 648"/>
            <p:cNvSpPr>
              <a:spLocks/>
            </p:cNvSpPr>
            <p:nvPr/>
          </p:nvSpPr>
          <p:spPr bwMode="auto">
            <a:xfrm>
              <a:off x="4033838" y="1674813"/>
              <a:ext cx="320675" cy="508000"/>
            </a:xfrm>
            <a:custGeom>
              <a:avLst/>
              <a:gdLst>
                <a:gd name="T0" fmla="*/ 34 w 202"/>
                <a:gd name="T1" fmla="*/ 0 h 320"/>
                <a:gd name="T2" fmla="*/ 34 w 202"/>
                <a:gd name="T3" fmla="*/ 0 h 320"/>
                <a:gd name="T4" fmla="*/ 66 w 202"/>
                <a:gd name="T5" fmla="*/ 24 h 320"/>
                <a:gd name="T6" fmla="*/ 106 w 202"/>
                <a:gd name="T7" fmla="*/ 58 h 320"/>
                <a:gd name="T8" fmla="*/ 152 w 202"/>
                <a:gd name="T9" fmla="*/ 100 h 320"/>
                <a:gd name="T10" fmla="*/ 202 w 202"/>
                <a:gd name="T11" fmla="*/ 148 h 320"/>
                <a:gd name="T12" fmla="*/ 202 w 202"/>
                <a:gd name="T13" fmla="*/ 148 h 320"/>
                <a:gd name="T14" fmla="*/ 184 w 202"/>
                <a:gd name="T15" fmla="*/ 192 h 320"/>
                <a:gd name="T16" fmla="*/ 170 w 202"/>
                <a:gd name="T17" fmla="*/ 234 h 320"/>
                <a:gd name="T18" fmla="*/ 158 w 202"/>
                <a:gd name="T19" fmla="*/ 278 h 320"/>
                <a:gd name="T20" fmla="*/ 150 w 202"/>
                <a:gd name="T21" fmla="*/ 320 h 320"/>
                <a:gd name="T22" fmla="*/ 150 w 202"/>
                <a:gd name="T23" fmla="*/ 320 h 320"/>
                <a:gd name="T24" fmla="*/ 116 w 202"/>
                <a:gd name="T25" fmla="*/ 294 h 320"/>
                <a:gd name="T26" fmla="*/ 80 w 202"/>
                <a:gd name="T27" fmla="*/ 268 h 320"/>
                <a:gd name="T28" fmla="*/ 40 w 202"/>
                <a:gd name="T29" fmla="*/ 244 h 320"/>
                <a:gd name="T30" fmla="*/ 0 w 202"/>
                <a:gd name="T31" fmla="*/ 222 h 320"/>
                <a:gd name="T32" fmla="*/ 0 w 202"/>
                <a:gd name="T33" fmla="*/ 222 h 320"/>
                <a:gd name="T34" fmla="*/ 6 w 202"/>
                <a:gd name="T35" fmla="*/ 152 h 320"/>
                <a:gd name="T36" fmla="*/ 14 w 202"/>
                <a:gd name="T37" fmla="*/ 92 h 320"/>
                <a:gd name="T38" fmla="*/ 24 w 202"/>
                <a:gd name="T39" fmla="*/ 40 h 320"/>
                <a:gd name="T40" fmla="*/ 34 w 202"/>
                <a:gd name="T41" fmla="*/ 0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02" h="320">
                  <a:moveTo>
                    <a:pt x="34" y="0"/>
                  </a:moveTo>
                  <a:lnTo>
                    <a:pt x="34" y="0"/>
                  </a:lnTo>
                  <a:lnTo>
                    <a:pt x="66" y="24"/>
                  </a:lnTo>
                  <a:lnTo>
                    <a:pt x="106" y="58"/>
                  </a:lnTo>
                  <a:lnTo>
                    <a:pt x="152" y="100"/>
                  </a:lnTo>
                  <a:lnTo>
                    <a:pt x="202" y="148"/>
                  </a:lnTo>
                  <a:lnTo>
                    <a:pt x="202" y="148"/>
                  </a:lnTo>
                  <a:lnTo>
                    <a:pt x="184" y="192"/>
                  </a:lnTo>
                  <a:lnTo>
                    <a:pt x="170" y="234"/>
                  </a:lnTo>
                  <a:lnTo>
                    <a:pt x="158" y="278"/>
                  </a:lnTo>
                  <a:lnTo>
                    <a:pt x="150" y="320"/>
                  </a:lnTo>
                  <a:lnTo>
                    <a:pt x="150" y="320"/>
                  </a:lnTo>
                  <a:lnTo>
                    <a:pt x="116" y="294"/>
                  </a:lnTo>
                  <a:lnTo>
                    <a:pt x="80" y="268"/>
                  </a:lnTo>
                  <a:lnTo>
                    <a:pt x="40" y="244"/>
                  </a:lnTo>
                  <a:lnTo>
                    <a:pt x="0" y="222"/>
                  </a:lnTo>
                  <a:lnTo>
                    <a:pt x="0" y="222"/>
                  </a:lnTo>
                  <a:lnTo>
                    <a:pt x="6" y="152"/>
                  </a:lnTo>
                  <a:lnTo>
                    <a:pt x="14" y="92"/>
                  </a:lnTo>
                  <a:lnTo>
                    <a:pt x="24" y="40"/>
                  </a:lnTo>
                  <a:lnTo>
                    <a:pt x="3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l" rtl="0"/>
              <a:endParaRPr lang="en-GB"/>
            </a:p>
          </p:txBody>
        </p:sp>
        <p:sp>
          <p:nvSpPr>
            <p:cNvPr id="631" name="Freeform 649"/>
            <p:cNvSpPr>
              <a:spLocks/>
            </p:cNvSpPr>
            <p:nvPr/>
          </p:nvSpPr>
          <p:spPr bwMode="auto">
            <a:xfrm>
              <a:off x="4789488" y="3836988"/>
              <a:ext cx="323850" cy="508000"/>
            </a:xfrm>
            <a:custGeom>
              <a:avLst/>
              <a:gdLst>
                <a:gd name="T0" fmla="*/ 52 w 204"/>
                <a:gd name="T1" fmla="*/ 0 h 320"/>
                <a:gd name="T2" fmla="*/ 52 w 204"/>
                <a:gd name="T3" fmla="*/ 0 h 320"/>
                <a:gd name="T4" fmla="*/ 86 w 204"/>
                <a:gd name="T5" fmla="*/ 26 h 320"/>
                <a:gd name="T6" fmla="*/ 124 w 204"/>
                <a:gd name="T7" fmla="*/ 52 h 320"/>
                <a:gd name="T8" fmla="*/ 162 w 204"/>
                <a:gd name="T9" fmla="*/ 76 h 320"/>
                <a:gd name="T10" fmla="*/ 204 w 204"/>
                <a:gd name="T11" fmla="*/ 98 h 320"/>
                <a:gd name="T12" fmla="*/ 204 w 204"/>
                <a:gd name="T13" fmla="*/ 98 h 320"/>
                <a:gd name="T14" fmla="*/ 196 w 204"/>
                <a:gd name="T15" fmla="*/ 168 h 320"/>
                <a:gd name="T16" fmla="*/ 188 w 204"/>
                <a:gd name="T17" fmla="*/ 228 h 320"/>
                <a:gd name="T18" fmla="*/ 178 w 204"/>
                <a:gd name="T19" fmla="*/ 280 h 320"/>
                <a:gd name="T20" fmla="*/ 168 w 204"/>
                <a:gd name="T21" fmla="*/ 320 h 320"/>
                <a:gd name="T22" fmla="*/ 168 w 204"/>
                <a:gd name="T23" fmla="*/ 320 h 320"/>
                <a:gd name="T24" fmla="*/ 136 w 204"/>
                <a:gd name="T25" fmla="*/ 294 h 320"/>
                <a:gd name="T26" fmla="*/ 96 w 204"/>
                <a:gd name="T27" fmla="*/ 262 h 320"/>
                <a:gd name="T28" fmla="*/ 50 w 204"/>
                <a:gd name="T29" fmla="*/ 220 h 320"/>
                <a:gd name="T30" fmla="*/ 0 w 204"/>
                <a:gd name="T31" fmla="*/ 172 h 320"/>
                <a:gd name="T32" fmla="*/ 0 w 204"/>
                <a:gd name="T33" fmla="*/ 172 h 320"/>
                <a:gd name="T34" fmla="*/ 18 w 204"/>
                <a:gd name="T35" fmla="*/ 128 h 320"/>
                <a:gd name="T36" fmla="*/ 32 w 204"/>
                <a:gd name="T37" fmla="*/ 84 h 320"/>
                <a:gd name="T38" fmla="*/ 44 w 204"/>
                <a:gd name="T39" fmla="*/ 42 h 320"/>
                <a:gd name="T40" fmla="*/ 52 w 204"/>
                <a:gd name="T41" fmla="*/ 0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04" h="320">
                  <a:moveTo>
                    <a:pt x="52" y="0"/>
                  </a:moveTo>
                  <a:lnTo>
                    <a:pt x="52" y="0"/>
                  </a:lnTo>
                  <a:lnTo>
                    <a:pt x="86" y="26"/>
                  </a:lnTo>
                  <a:lnTo>
                    <a:pt x="124" y="52"/>
                  </a:lnTo>
                  <a:lnTo>
                    <a:pt x="162" y="76"/>
                  </a:lnTo>
                  <a:lnTo>
                    <a:pt x="204" y="98"/>
                  </a:lnTo>
                  <a:lnTo>
                    <a:pt x="204" y="98"/>
                  </a:lnTo>
                  <a:lnTo>
                    <a:pt x="196" y="168"/>
                  </a:lnTo>
                  <a:lnTo>
                    <a:pt x="188" y="228"/>
                  </a:lnTo>
                  <a:lnTo>
                    <a:pt x="178" y="280"/>
                  </a:lnTo>
                  <a:lnTo>
                    <a:pt x="168" y="320"/>
                  </a:lnTo>
                  <a:lnTo>
                    <a:pt x="168" y="320"/>
                  </a:lnTo>
                  <a:lnTo>
                    <a:pt x="136" y="294"/>
                  </a:lnTo>
                  <a:lnTo>
                    <a:pt x="96" y="262"/>
                  </a:lnTo>
                  <a:lnTo>
                    <a:pt x="50" y="220"/>
                  </a:lnTo>
                  <a:lnTo>
                    <a:pt x="0" y="172"/>
                  </a:lnTo>
                  <a:lnTo>
                    <a:pt x="0" y="172"/>
                  </a:lnTo>
                  <a:lnTo>
                    <a:pt x="18" y="128"/>
                  </a:lnTo>
                  <a:lnTo>
                    <a:pt x="32" y="84"/>
                  </a:lnTo>
                  <a:lnTo>
                    <a:pt x="44" y="42"/>
                  </a:lnTo>
                  <a:lnTo>
                    <a:pt x="52" y="0"/>
                  </a:lnTo>
                  <a:close/>
                </a:path>
              </a:pathLst>
            </a:custGeom>
            <a:solidFill>
              <a:srgbClr val="3871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l" rtl="0"/>
              <a:endParaRPr lang="en-GB"/>
            </a:p>
          </p:txBody>
        </p:sp>
        <p:sp>
          <p:nvSpPr>
            <p:cNvPr id="632" name="Freeform 650"/>
            <p:cNvSpPr>
              <a:spLocks/>
            </p:cNvSpPr>
            <p:nvPr/>
          </p:nvSpPr>
          <p:spPr bwMode="auto">
            <a:xfrm>
              <a:off x="4789488" y="3836988"/>
              <a:ext cx="323850" cy="508000"/>
            </a:xfrm>
            <a:custGeom>
              <a:avLst/>
              <a:gdLst>
                <a:gd name="T0" fmla="*/ 52 w 204"/>
                <a:gd name="T1" fmla="*/ 0 h 320"/>
                <a:gd name="T2" fmla="*/ 52 w 204"/>
                <a:gd name="T3" fmla="*/ 0 h 320"/>
                <a:gd name="T4" fmla="*/ 86 w 204"/>
                <a:gd name="T5" fmla="*/ 26 h 320"/>
                <a:gd name="T6" fmla="*/ 124 w 204"/>
                <a:gd name="T7" fmla="*/ 52 h 320"/>
                <a:gd name="T8" fmla="*/ 162 w 204"/>
                <a:gd name="T9" fmla="*/ 76 h 320"/>
                <a:gd name="T10" fmla="*/ 204 w 204"/>
                <a:gd name="T11" fmla="*/ 98 h 320"/>
                <a:gd name="T12" fmla="*/ 204 w 204"/>
                <a:gd name="T13" fmla="*/ 98 h 320"/>
                <a:gd name="T14" fmla="*/ 196 w 204"/>
                <a:gd name="T15" fmla="*/ 168 h 320"/>
                <a:gd name="T16" fmla="*/ 188 w 204"/>
                <a:gd name="T17" fmla="*/ 228 h 320"/>
                <a:gd name="T18" fmla="*/ 178 w 204"/>
                <a:gd name="T19" fmla="*/ 280 h 320"/>
                <a:gd name="T20" fmla="*/ 168 w 204"/>
                <a:gd name="T21" fmla="*/ 320 h 320"/>
                <a:gd name="T22" fmla="*/ 168 w 204"/>
                <a:gd name="T23" fmla="*/ 320 h 320"/>
                <a:gd name="T24" fmla="*/ 136 w 204"/>
                <a:gd name="T25" fmla="*/ 294 h 320"/>
                <a:gd name="T26" fmla="*/ 96 w 204"/>
                <a:gd name="T27" fmla="*/ 262 h 320"/>
                <a:gd name="T28" fmla="*/ 50 w 204"/>
                <a:gd name="T29" fmla="*/ 220 h 320"/>
                <a:gd name="T30" fmla="*/ 0 w 204"/>
                <a:gd name="T31" fmla="*/ 172 h 320"/>
                <a:gd name="T32" fmla="*/ 0 w 204"/>
                <a:gd name="T33" fmla="*/ 172 h 320"/>
                <a:gd name="T34" fmla="*/ 18 w 204"/>
                <a:gd name="T35" fmla="*/ 128 h 320"/>
                <a:gd name="T36" fmla="*/ 32 w 204"/>
                <a:gd name="T37" fmla="*/ 84 h 320"/>
                <a:gd name="T38" fmla="*/ 44 w 204"/>
                <a:gd name="T39" fmla="*/ 42 h 320"/>
                <a:gd name="T40" fmla="*/ 52 w 204"/>
                <a:gd name="T41" fmla="*/ 0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04" h="320">
                  <a:moveTo>
                    <a:pt x="52" y="0"/>
                  </a:moveTo>
                  <a:lnTo>
                    <a:pt x="52" y="0"/>
                  </a:lnTo>
                  <a:lnTo>
                    <a:pt x="86" y="26"/>
                  </a:lnTo>
                  <a:lnTo>
                    <a:pt x="124" y="52"/>
                  </a:lnTo>
                  <a:lnTo>
                    <a:pt x="162" y="76"/>
                  </a:lnTo>
                  <a:lnTo>
                    <a:pt x="204" y="98"/>
                  </a:lnTo>
                  <a:lnTo>
                    <a:pt x="204" y="98"/>
                  </a:lnTo>
                  <a:lnTo>
                    <a:pt x="196" y="168"/>
                  </a:lnTo>
                  <a:lnTo>
                    <a:pt x="188" y="228"/>
                  </a:lnTo>
                  <a:lnTo>
                    <a:pt x="178" y="280"/>
                  </a:lnTo>
                  <a:lnTo>
                    <a:pt x="168" y="320"/>
                  </a:lnTo>
                  <a:lnTo>
                    <a:pt x="168" y="320"/>
                  </a:lnTo>
                  <a:lnTo>
                    <a:pt x="136" y="294"/>
                  </a:lnTo>
                  <a:lnTo>
                    <a:pt x="96" y="262"/>
                  </a:lnTo>
                  <a:lnTo>
                    <a:pt x="50" y="220"/>
                  </a:lnTo>
                  <a:lnTo>
                    <a:pt x="0" y="172"/>
                  </a:lnTo>
                  <a:lnTo>
                    <a:pt x="0" y="172"/>
                  </a:lnTo>
                  <a:lnTo>
                    <a:pt x="18" y="128"/>
                  </a:lnTo>
                  <a:lnTo>
                    <a:pt x="32" y="84"/>
                  </a:lnTo>
                  <a:lnTo>
                    <a:pt x="44" y="42"/>
                  </a:lnTo>
                  <a:lnTo>
                    <a:pt x="5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l" rtl="0"/>
              <a:endParaRPr lang="en-GB"/>
            </a:p>
          </p:txBody>
        </p:sp>
        <p:sp>
          <p:nvSpPr>
            <p:cNvPr id="633" name="Freeform 651"/>
            <p:cNvSpPr>
              <a:spLocks/>
            </p:cNvSpPr>
            <p:nvPr/>
          </p:nvSpPr>
          <p:spPr bwMode="auto">
            <a:xfrm>
              <a:off x="3659188" y="1922463"/>
              <a:ext cx="346075" cy="412750"/>
            </a:xfrm>
            <a:custGeom>
              <a:avLst/>
              <a:gdLst>
                <a:gd name="T0" fmla="*/ 0 w 218"/>
                <a:gd name="T1" fmla="*/ 0 h 260"/>
                <a:gd name="T2" fmla="*/ 0 w 218"/>
                <a:gd name="T3" fmla="*/ 0 h 260"/>
                <a:gd name="T4" fmla="*/ 38 w 218"/>
                <a:gd name="T5" fmla="*/ 12 h 260"/>
                <a:gd name="T6" fmla="*/ 88 w 218"/>
                <a:gd name="T7" fmla="*/ 28 h 260"/>
                <a:gd name="T8" fmla="*/ 146 w 218"/>
                <a:gd name="T9" fmla="*/ 52 h 260"/>
                <a:gd name="T10" fmla="*/ 208 w 218"/>
                <a:gd name="T11" fmla="*/ 80 h 260"/>
                <a:gd name="T12" fmla="*/ 208 w 218"/>
                <a:gd name="T13" fmla="*/ 80 h 260"/>
                <a:gd name="T14" fmla="*/ 208 w 218"/>
                <a:gd name="T15" fmla="*/ 122 h 260"/>
                <a:gd name="T16" fmla="*/ 208 w 218"/>
                <a:gd name="T17" fmla="*/ 122 h 260"/>
                <a:gd name="T18" fmla="*/ 208 w 218"/>
                <a:gd name="T19" fmla="*/ 158 h 260"/>
                <a:gd name="T20" fmla="*/ 210 w 218"/>
                <a:gd name="T21" fmla="*/ 192 h 260"/>
                <a:gd name="T22" fmla="*/ 214 w 218"/>
                <a:gd name="T23" fmla="*/ 226 h 260"/>
                <a:gd name="T24" fmla="*/ 218 w 218"/>
                <a:gd name="T25" fmla="*/ 260 h 260"/>
                <a:gd name="T26" fmla="*/ 218 w 218"/>
                <a:gd name="T27" fmla="*/ 260 h 260"/>
                <a:gd name="T28" fmla="*/ 178 w 218"/>
                <a:gd name="T29" fmla="*/ 246 h 260"/>
                <a:gd name="T30" fmla="*/ 134 w 218"/>
                <a:gd name="T31" fmla="*/ 236 h 260"/>
                <a:gd name="T32" fmla="*/ 90 w 218"/>
                <a:gd name="T33" fmla="*/ 226 h 260"/>
                <a:gd name="T34" fmla="*/ 44 w 218"/>
                <a:gd name="T35" fmla="*/ 218 h 260"/>
                <a:gd name="T36" fmla="*/ 44 w 218"/>
                <a:gd name="T37" fmla="*/ 218 h 260"/>
                <a:gd name="T38" fmla="*/ 26 w 218"/>
                <a:gd name="T39" fmla="*/ 152 h 260"/>
                <a:gd name="T40" fmla="*/ 14 w 218"/>
                <a:gd name="T41" fmla="*/ 92 h 260"/>
                <a:gd name="T42" fmla="*/ 6 w 218"/>
                <a:gd name="T43" fmla="*/ 40 h 260"/>
                <a:gd name="T44" fmla="*/ 0 w 218"/>
                <a:gd name="T45" fmla="*/ 0 h 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18" h="260">
                  <a:moveTo>
                    <a:pt x="0" y="0"/>
                  </a:moveTo>
                  <a:lnTo>
                    <a:pt x="0" y="0"/>
                  </a:lnTo>
                  <a:lnTo>
                    <a:pt x="38" y="12"/>
                  </a:lnTo>
                  <a:lnTo>
                    <a:pt x="88" y="28"/>
                  </a:lnTo>
                  <a:lnTo>
                    <a:pt x="146" y="52"/>
                  </a:lnTo>
                  <a:lnTo>
                    <a:pt x="208" y="80"/>
                  </a:lnTo>
                  <a:lnTo>
                    <a:pt x="208" y="80"/>
                  </a:lnTo>
                  <a:lnTo>
                    <a:pt x="208" y="122"/>
                  </a:lnTo>
                  <a:lnTo>
                    <a:pt x="208" y="122"/>
                  </a:lnTo>
                  <a:lnTo>
                    <a:pt x="208" y="158"/>
                  </a:lnTo>
                  <a:lnTo>
                    <a:pt x="210" y="192"/>
                  </a:lnTo>
                  <a:lnTo>
                    <a:pt x="214" y="226"/>
                  </a:lnTo>
                  <a:lnTo>
                    <a:pt x="218" y="260"/>
                  </a:lnTo>
                  <a:lnTo>
                    <a:pt x="218" y="260"/>
                  </a:lnTo>
                  <a:lnTo>
                    <a:pt x="178" y="246"/>
                  </a:lnTo>
                  <a:lnTo>
                    <a:pt x="134" y="236"/>
                  </a:lnTo>
                  <a:lnTo>
                    <a:pt x="90" y="226"/>
                  </a:lnTo>
                  <a:lnTo>
                    <a:pt x="44" y="218"/>
                  </a:lnTo>
                  <a:lnTo>
                    <a:pt x="44" y="218"/>
                  </a:lnTo>
                  <a:lnTo>
                    <a:pt x="26" y="152"/>
                  </a:lnTo>
                  <a:lnTo>
                    <a:pt x="14" y="92"/>
                  </a:lnTo>
                  <a:lnTo>
                    <a:pt x="6" y="40"/>
                  </a:lnTo>
                  <a:lnTo>
                    <a:pt x="0" y="0"/>
                  </a:lnTo>
                  <a:close/>
                </a:path>
              </a:pathLst>
            </a:custGeom>
            <a:solidFill>
              <a:srgbClr val="3871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l" rtl="0"/>
              <a:endParaRPr lang="en-GB"/>
            </a:p>
          </p:txBody>
        </p:sp>
        <p:sp>
          <p:nvSpPr>
            <p:cNvPr id="634" name="Freeform 652"/>
            <p:cNvSpPr>
              <a:spLocks/>
            </p:cNvSpPr>
            <p:nvPr/>
          </p:nvSpPr>
          <p:spPr bwMode="auto">
            <a:xfrm>
              <a:off x="3659188" y="1922463"/>
              <a:ext cx="346075" cy="412750"/>
            </a:xfrm>
            <a:custGeom>
              <a:avLst/>
              <a:gdLst>
                <a:gd name="T0" fmla="*/ 0 w 218"/>
                <a:gd name="T1" fmla="*/ 0 h 260"/>
                <a:gd name="T2" fmla="*/ 0 w 218"/>
                <a:gd name="T3" fmla="*/ 0 h 260"/>
                <a:gd name="T4" fmla="*/ 38 w 218"/>
                <a:gd name="T5" fmla="*/ 12 h 260"/>
                <a:gd name="T6" fmla="*/ 88 w 218"/>
                <a:gd name="T7" fmla="*/ 28 h 260"/>
                <a:gd name="T8" fmla="*/ 146 w 218"/>
                <a:gd name="T9" fmla="*/ 52 h 260"/>
                <a:gd name="T10" fmla="*/ 208 w 218"/>
                <a:gd name="T11" fmla="*/ 80 h 260"/>
                <a:gd name="T12" fmla="*/ 208 w 218"/>
                <a:gd name="T13" fmla="*/ 80 h 260"/>
                <a:gd name="T14" fmla="*/ 208 w 218"/>
                <a:gd name="T15" fmla="*/ 122 h 260"/>
                <a:gd name="T16" fmla="*/ 208 w 218"/>
                <a:gd name="T17" fmla="*/ 122 h 260"/>
                <a:gd name="T18" fmla="*/ 208 w 218"/>
                <a:gd name="T19" fmla="*/ 158 h 260"/>
                <a:gd name="T20" fmla="*/ 210 w 218"/>
                <a:gd name="T21" fmla="*/ 192 h 260"/>
                <a:gd name="T22" fmla="*/ 214 w 218"/>
                <a:gd name="T23" fmla="*/ 226 h 260"/>
                <a:gd name="T24" fmla="*/ 218 w 218"/>
                <a:gd name="T25" fmla="*/ 260 h 260"/>
                <a:gd name="T26" fmla="*/ 218 w 218"/>
                <a:gd name="T27" fmla="*/ 260 h 260"/>
                <a:gd name="T28" fmla="*/ 178 w 218"/>
                <a:gd name="T29" fmla="*/ 246 h 260"/>
                <a:gd name="T30" fmla="*/ 134 w 218"/>
                <a:gd name="T31" fmla="*/ 236 h 260"/>
                <a:gd name="T32" fmla="*/ 90 w 218"/>
                <a:gd name="T33" fmla="*/ 226 h 260"/>
                <a:gd name="T34" fmla="*/ 44 w 218"/>
                <a:gd name="T35" fmla="*/ 218 h 260"/>
                <a:gd name="T36" fmla="*/ 44 w 218"/>
                <a:gd name="T37" fmla="*/ 218 h 260"/>
                <a:gd name="T38" fmla="*/ 26 w 218"/>
                <a:gd name="T39" fmla="*/ 152 h 260"/>
                <a:gd name="T40" fmla="*/ 14 w 218"/>
                <a:gd name="T41" fmla="*/ 92 h 260"/>
                <a:gd name="T42" fmla="*/ 6 w 218"/>
                <a:gd name="T43" fmla="*/ 40 h 260"/>
                <a:gd name="T44" fmla="*/ 0 w 218"/>
                <a:gd name="T45" fmla="*/ 0 h 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18" h="260">
                  <a:moveTo>
                    <a:pt x="0" y="0"/>
                  </a:moveTo>
                  <a:lnTo>
                    <a:pt x="0" y="0"/>
                  </a:lnTo>
                  <a:lnTo>
                    <a:pt x="38" y="12"/>
                  </a:lnTo>
                  <a:lnTo>
                    <a:pt x="88" y="28"/>
                  </a:lnTo>
                  <a:lnTo>
                    <a:pt x="146" y="52"/>
                  </a:lnTo>
                  <a:lnTo>
                    <a:pt x="208" y="80"/>
                  </a:lnTo>
                  <a:lnTo>
                    <a:pt x="208" y="80"/>
                  </a:lnTo>
                  <a:lnTo>
                    <a:pt x="208" y="122"/>
                  </a:lnTo>
                  <a:lnTo>
                    <a:pt x="208" y="122"/>
                  </a:lnTo>
                  <a:lnTo>
                    <a:pt x="208" y="158"/>
                  </a:lnTo>
                  <a:lnTo>
                    <a:pt x="210" y="192"/>
                  </a:lnTo>
                  <a:lnTo>
                    <a:pt x="214" y="226"/>
                  </a:lnTo>
                  <a:lnTo>
                    <a:pt x="218" y="260"/>
                  </a:lnTo>
                  <a:lnTo>
                    <a:pt x="218" y="260"/>
                  </a:lnTo>
                  <a:lnTo>
                    <a:pt x="178" y="246"/>
                  </a:lnTo>
                  <a:lnTo>
                    <a:pt x="134" y="236"/>
                  </a:lnTo>
                  <a:lnTo>
                    <a:pt x="90" y="226"/>
                  </a:lnTo>
                  <a:lnTo>
                    <a:pt x="44" y="218"/>
                  </a:lnTo>
                  <a:lnTo>
                    <a:pt x="44" y="218"/>
                  </a:lnTo>
                  <a:lnTo>
                    <a:pt x="26" y="152"/>
                  </a:lnTo>
                  <a:lnTo>
                    <a:pt x="14" y="92"/>
                  </a:lnTo>
                  <a:lnTo>
                    <a:pt x="6" y="4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l" rtl="0"/>
              <a:endParaRPr lang="en-GB"/>
            </a:p>
          </p:txBody>
        </p:sp>
        <p:sp>
          <p:nvSpPr>
            <p:cNvPr id="635" name="Freeform 653"/>
            <p:cNvSpPr>
              <a:spLocks/>
            </p:cNvSpPr>
            <p:nvPr/>
          </p:nvSpPr>
          <p:spPr bwMode="auto">
            <a:xfrm>
              <a:off x="5138738" y="3684588"/>
              <a:ext cx="346075" cy="412750"/>
            </a:xfrm>
            <a:custGeom>
              <a:avLst/>
              <a:gdLst>
                <a:gd name="T0" fmla="*/ 10 w 218"/>
                <a:gd name="T1" fmla="*/ 138 h 260"/>
                <a:gd name="T2" fmla="*/ 10 w 218"/>
                <a:gd name="T3" fmla="*/ 138 h 260"/>
                <a:gd name="T4" fmla="*/ 10 w 218"/>
                <a:gd name="T5" fmla="*/ 102 h 260"/>
                <a:gd name="T6" fmla="*/ 8 w 218"/>
                <a:gd name="T7" fmla="*/ 66 h 260"/>
                <a:gd name="T8" fmla="*/ 4 w 218"/>
                <a:gd name="T9" fmla="*/ 32 h 260"/>
                <a:gd name="T10" fmla="*/ 0 w 218"/>
                <a:gd name="T11" fmla="*/ 0 h 260"/>
                <a:gd name="T12" fmla="*/ 0 w 218"/>
                <a:gd name="T13" fmla="*/ 0 h 260"/>
                <a:gd name="T14" fmla="*/ 40 w 218"/>
                <a:gd name="T15" fmla="*/ 12 h 260"/>
                <a:gd name="T16" fmla="*/ 84 w 218"/>
                <a:gd name="T17" fmla="*/ 24 h 260"/>
                <a:gd name="T18" fmla="*/ 128 w 218"/>
                <a:gd name="T19" fmla="*/ 34 h 260"/>
                <a:gd name="T20" fmla="*/ 174 w 218"/>
                <a:gd name="T21" fmla="*/ 40 h 260"/>
                <a:gd name="T22" fmla="*/ 174 w 218"/>
                <a:gd name="T23" fmla="*/ 40 h 260"/>
                <a:gd name="T24" fmla="*/ 192 w 218"/>
                <a:gd name="T25" fmla="*/ 108 h 260"/>
                <a:gd name="T26" fmla="*/ 204 w 218"/>
                <a:gd name="T27" fmla="*/ 168 h 260"/>
                <a:gd name="T28" fmla="*/ 212 w 218"/>
                <a:gd name="T29" fmla="*/ 220 h 260"/>
                <a:gd name="T30" fmla="*/ 218 w 218"/>
                <a:gd name="T31" fmla="*/ 260 h 260"/>
                <a:gd name="T32" fmla="*/ 218 w 218"/>
                <a:gd name="T33" fmla="*/ 260 h 260"/>
                <a:gd name="T34" fmla="*/ 180 w 218"/>
                <a:gd name="T35" fmla="*/ 248 h 260"/>
                <a:gd name="T36" fmla="*/ 130 w 218"/>
                <a:gd name="T37" fmla="*/ 230 h 260"/>
                <a:gd name="T38" fmla="*/ 72 w 218"/>
                <a:gd name="T39" fmla="*/ 208 h 260"/>
                <a:gd name="T40" fmla="*/ 10 w 218"/>
                <a:gd name="T41" fmla="*/ 180 h 260"/>
                <a:gd name="T42" fmla="*/ 10 w 218"/>
                <a:gd name="T43" fmla="*/ 180 h 260"/>
                <a:gd name="T44" fmla="*/ 10 w 218"/>
                <a:gd name="T45" fmla="*/ 138 h 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18" h="260">
                  <a:moveTo>
                    <a:pt x="10" y="138"/>
                  </a:moveTo>
                  <a:lnTo>
                    <a:pt x="10" y="138"/>
                  </a:lnTo>
                  <a:lnTo>
                    <a:pt x="10" y="102"/>
                  </a:lnTo>
                  <a:lnTo>
                    <a:pt x="8" y="66"/>
                  </a:lnTo>
                  <a:lnTo>
                    <a:pt x="4" y="32"/>
                  </a:lnTo>
                  <a:lnTo>
                    <a:pt x="0" y="0"/>
                  </a:lnTo>
                  <a:lnTo>
                    <a:pt x="0" y="0"/>
                  </a:lnTo>
                  <a:lnTo>
                    <a:pt x="40" y="12"/>
                  </a:lnTo>
                  <a:lnTo>
                    <a:pt x="84" y="24"/>
                  </a:lnTo>
                  <a:lnTo>
                    <a:pt x="128" y="34"/>
                  </a:lnTo>
                  <a:lnTo>
                    <a:pt x="174" y="40"/>
                  </a:lnTo>
                  <a:lnTo>
                    <a:pt x="174" y="40"/>
                  </a:lnTo>
                  <a:lnTo>
                    <a:pt x="192" y="108"/>
                  </a:lnTo>
                  <a:lnTo>
                    <a:pt x="204" y="168"/>
                  </a:lnTo>
                  <a:lnTo>
                    <a:pt x="212" y="220"/>
                  </a:lnTo>
                  <a:lnTo>
                    <a:pt x="218" y="260"/>
                  </a:lnTo>
                  <a:lnTo>
                    <a:pt x="218" y="260"/>
                  </a:lnTo>
                  <a:lnTo>
                    <a:pt x="180" y="248"/>
                  </a:lnTo>
                  <a:lnTo>
                    <a:pt x="130" y="230"/>
                  </a:lnTo>
                  <a:lnTo>
                    <a:pt x="72" y="208"/>
                  </a:lnTo>
                  <a:lnTo>
                    <a:pt x="10" y="180"/>
                  </a:lnTo>
                  <a:lnTo>
                    <a:pt x="10" y="180"/>
                  </a:lnTo>
                  <a:lnTo>
                    <a:pt x="10" y="138"/>
                  </a:lnTo>
                  <a:close/>
                </a:path>
              </a:pathLst>
            </a:custGeom>
            <a:solidFill>
              <a:srgbClr val="3871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l" rtl="0"/>
              <a:endParaRPr lang="en-GB"/>
            </a:p>
          </p:txBody>
        </p:sp>
        <p:sp>
          <p:nvSpPr>
            <p:cNvPr id="636" name="Freeform 654"/>
            <p:cNvSpPr>
              <a:spLocks/>
            </p:cNvSpPr>
            <p:nvPr/>
          </p:nvSpPr>
          <p:spPr bwMode="auto">
            <a:xfrm>
              <a:off x="5138738" y="3684588"/>
              <a:ext cx="346075" cy="412750"/>
            </a:xfrm>
            <a:custGeom>
              <a:avLst/>
              <a:gdLst>
                <a:gd name="T0" fmla="*/ 10 w 218"/>
                <a:gd name="T1" fmla="*/ 138 h 260"/>
                <a:gd name="T2" fmla="*/ 10 w 218"/>
                <a:gd name="T3" fmla="*/ 138 h 260"/>
                <a:gd name="T4" fmla="*/ 10 w 218"/>
                <a:gd name="T5" fmla="*/ 102 h 260"/>
                <a:gd name="T6" fmla="*/ 8 w 218"/>
                <a:gd name="T7" fmla="*/ 66 h 260"/>
                <a:gd name="T8" fmla="*/ 4 w 218"/>
                <a:gd name="T9" fmla="*/ 32 h 260"/>
                <a:gd name="T10" fmla="*/ 0 w 218"/>
                <a:gd name="T11" fmla="*/ 0 h 260"/>
                <a:gd name="T12" fmla="*/ 0 w 218"/>
                <a:gd name="T13" fmla="*/ 0 h 260"/>
                <a:gd name="T14" fmla="*/ 40 w 218"/>
                <a:gd name="T15" fmla="*/ 12 h 260"/>
                <a:gd name="T16" fmla="*/ 84 w 218"/>
                <a:gd name="T17" fmla="*/ 24 h 260"/>
                <a:gd name="T18" fmla="*/ 128 w 218"/>
                <a:gd name="T19" fmla="*/ 34 h 260"/>
                <a:gd name="T20" fmla="*/ 174 w 218"/>
                <a:gd name="T21" fmla="*/ 40 h 260"/>
                <a:gd name="T22" fmla="*/ 174 w 218"/>
                <a:gd name="T23" fmla="*/ 40 h 260"/>
                <a:gd name="T24" fmla="*/ 192 w 218"/>
                <a:gd name="T25" fmla="*/ 108 h 260"/>
                <a:gd name="T26" fmla="*/ 204 w 218"/>
                <a:gd name="T27" fmla="*/ 168 h 260"/>
                <a:gd name="T28" fmla="*/ 212 w 218"/>
                <a:gd name="T29" fmla="*/ 220 h 260"/>
                <a:gd name="T30" fmla="*/ 218 w 218"/>
                <a:gd name="T31" fmla="*/ 260 h 260"/>
                <a:gd name="T32" fmla="*/ 218 w 218"/>
                <a:gd name="T33" fmla="*/ 260 h 260"/>
                <a:gd name="T34" fmla="*/ 180 w 218"/>
                <a:gd name="T35" fmla="*/ 248 h 260"/>
                <a:gd name="T36" fmla="*/ 130 w 218"/>
                <a:gd name="T37" fmla="*/ 230 h 260"/>
                <a:gd name="T38" fmla="*/ 72 w 218"/>
                <a:gd name="T39" fmla="*/ 208 h 260"/>
                <a:gd name="T40" fmla="*/ 10 w 218"/>
                <a:gd name="T41" fmla="*/ 180 h 260"/>
                <a:gd name="T42" fmla="*/ 10 w 218"/>
                <a:gd name="T43" fmla="*/ 180 h 260"/>
                <a:gd name="T44" fmla="*/ 10 w 218"/>
                <a:gd name="T45" fmla="*/ 138 h 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18" h="260">
                  <a:moveTo>
                    <a:pt x="10" y="138"/>
                  </a:moveTo>
                  <a:lnTo>
                    <a:pt x="10" y="138"/>
                  </a:lnTo>
                  <a:lnTo>
                    <a:pt x="10" y="102"/>
                  </a:lnTo>
                  <a:lnTo>
                    <a:pt x="8" y="66"/>
                  </a:lnTo>
                  <a:lnTo>
                    <a:pt x="4" y="32"/>
                  </a:lnTo>
                  <a:lnTo>
                    <a:pt x="0" y="0"/>
                  </a:lnTo>
                  <a:lnTo>
                    <a:pt x="0" y="0"/>
                  </a:lnTo>
                  <a:lnTo>
                    <a:pt x="40" y="12"/>
                  </a:lnTo>
                  <a:lnTo>
                    <a:pt x="84" y="24"/>
                  </a:lnTo>
                  <a:lnTo>
                    <a:pt x="128" y="34"/>
                  </a:lnTo>
                  <a:lnTo>
                    <a:pt x="174" y="40"/>
                  </a:lnTo>
                  <a:lnTo>
                    <a:pt x="174" y="40"/>
                  </a:lnTo>
                  <a:lnTo>
                    <a:pt x="192" y="108"/>
                  </a:lnTo>
                  <a:lnTo>
                    <a:pt x="204" y="168"/>
                  </a:lnTo>
                  <a:lnTo>
                    <a:pt x="212" y="220"/>
                  </a:lnTo>
                  <a:lnTo>
                    <a:pt x="218" y="260"/>
                  </a:lnTo>
                  <a:lnTo>
                    <a:pt x="218" y="260"/>
                  </a:lnTo>
                  <a:lnTo>
                    <a:pt x="180" y="248"/>
                  </a:lnTo>
                  <a:lnTo>
                    <a:pt x="130" y="230"/>
                  </a:lnTo>
                  <a:lnTo>
                    <a:pt x="72" y="208"/>
                  </a:lnTo>
                  <a:lnTo>
                    <a:pt x="10" y="180"/>
                  </a:lnTo>
                  <a:lnTo>
                    <a:pt x="10" y="180"/>
                  </a:lnTo>
                  <a:lnTo>
                    <a:pt x="10" y="13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l" rtl="0"/>
              <a:endParaRPr lang="en-GB"/>
            </a:p>
          </p:txBody>
        </p:sp>
        <p:sp>
          <p:nvSpPr>
            <p:cNvPr id="637" name="Freeform 655"/>
            <p:cNvSpPr>
              <a:spLocks/>
            </p:cNvSpPr>
            <p:nvPr/>
          </p:nvSpPr>
          <p:spPr bwMode="auto">
            <a:xfrm>
              <a:off x="3341688" y="2293938"/>
              <a:ext cx="469900" cy="307975"/>
            </a:xfrm>
            <a:custGeom>
              <a:avLst/>
              <a:gdLst>
                <a:gd name="T0" fmla="*/ 224 w 296"/>
                <a:gd name="T1" fmla="*/ 8 h 194"/>
                <a:gd name="T2" fmla="*/ 224 w 296"/>
                <a:gd name="T3" fmla="*/ 8 h 194"/>
                <a:gd name="T4" fmla="*/ 240 w 296"/>
                <a:gd name="T5" fmla="*/ 52 h 194"/>
                <a:gd name="T6" fmla="*/ 256 w 296"/>
                <a:gd name="T7" fmla="*/ 96 h 194"/>
                <a:gd name="T8" fmla="*/ 274 w 296"/>
                <a:gd name="T9" fmla="*/ 136 h 194"/>
                <a:gd name="T10" fmla="*/ 296 w 296"/>
                <a:gd name="T11" fmla="*/ 174 h 194"/>
                <a:gd name="T12" fmla="*/ 296 w 296"/>
                <a:gd name="T13" fmla="*/ 174 h 194"/>
                <a:gd name="T14" fmla="*/ 252 w 296"/>
                <a:gd name="T15" fmla="*/ 176 h 194"/>
                <a:gd name="T16" fmla="*/ 208 w 296"/>
                <a:gd name="T17" fmla="*/ 180 h 194"/>
                <a:gd name="T18" fmla="*/ 162 w 296"/>
                <a:gd name="T19" fmla="*/ 186 h 194"/>
                <a:gd name="T20" fmla="*/ 116 w 296"/>
                <a:gd name="T21" fmla="*/ 194 h 194"/>
                <a:gd name="T22" fmla="*/ 116 w 296"/>
                <a:gd name="T23" fmla="*/ 194 h 194"/>
                <a:gd name="T24" fmla="*/ 78 w 296"/>
                <a:gd name="T25" fmla="*/ 138 h 194"/>
                <a:gd name="T26" fmla="*/ 44 w 296"/>
                <a:gd name="T27" fmla="*/ 86 h 194"/>
                <a:gd name="T28" fmla="*/ 20 w 296"/>
                <a:gd name="T29" fmla="*/ 40 h 194"/>
                <a:gd name="T30" fmla="*/ 0 w 296"/>
                <a:gd name="T31" fmla="*/ 4 h 194"/>
                <a:gd name="T32" fmla="*/ 0 w 296"/>
                <a:gd name="T33" fmla="*/ 4 h 194"/>
                <a:gd name="T34" fmla="*/ 42 w 296"/>
                <a:gd name="T35" fmla="*/ 2 h 194"/>
                <a:gd name="T36" fmla="*/ 94 w 296"/>
                <a:gd name="T37" fmla="*/ 0 h 194"/>
                <a:gd name="T38" fmla="*/ 156 w 296"/>
                <a:gd name="T39" fmla="*/ 2 h 194"/>
                <a:gd name="T40" fmla="*/ 224 w 296"/>
                <a:gd name="T41" fmla="*/ 8 h 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96" h="194">
                  <a:moveTo>
                    <a:pt x="224" y="8"/>
                  </a:moveTo>
                  <a:lnTo>
                    <a:pt x="224" y="8"/>
                  </a:lnTo>
                  <a:lnTo>
                    <a:pt x="240" y="52"/>
                  </a:lnTo>
                  <a:lnTo>
                    <a:pt x="256" y="96"/>
                  </a:lnTo>
                  <a:lnTo>
                    <a:pt x="274" y="136"/>
                  </a:lnTo>
                  <a:lnTo>
                    <a:pt x="296" y="174"/>
                  </a:lnTo>
                  <a:lnTo>
                    <a:pt x="296" y="174"/>
                  </a:lnTo>
                  <a:lnTo>
                    <a:pt x="252" y="176"/>
                  </a:lnTo>
                  <a:lnTo>
                    <a:pt x="208" y="180"/>
                  </a:lnTo>
                  <a:lnTo>
                    <a:pt x="162" y="186"/>
                  </a:lnTo>
                  <a:lnTo>
                    <a:pt x="116" y="194"/>
                  </a:lnTo>
                  <a:lnTo>
                    <a:pt x="116" y="194"/>
                  </a:lnTo>
                  <a:lnTo>
                    <a:pt x="78" y="138"/>
                  </a:lnTo>
                  <a:lnTo>
                    <a:pt x="44" y="86"/>
                  </a:lnTo>
                  <a:lnTo>
                    <a:pt x="20" y="40"/>
                  </a:lnTo>
                  <a:lnTo>
                    <a:pt x="0" y="4"/>
                  </a:lnTo>
                  <a:lnTo>
                    <a:pt x="0" y="4"/>
                  </a:lnTo>
                  <a:lnTo>
                    <a:pt x="42" y="2"/>
                  </a:lnTo>
                  <a:lnTo>
                    <a:pt x="94" y="0"/>
                  </a:lnTo>
                  <a:lnTo>
                    <a:pt x="156" y="2"/>
                  </a:lnTo>
                  <a:lnTo>
                    <a:pt x="224" y="8"/>
                  </a:lnTo>
                  <a:close/>
                </a:path>
              </a:pathLst>
            </a:custGeom>
            <a:solidFill>
              <a:srgbClr val="3871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l" rtl="0"/>
              <a:endParaRPr lang="en-GB"/>
            </a:p>
          </p:txBody>
        </p:sp>
        <p:sp>
          <p:nvSpPr>
            <p:cNvPr id="638" name="Freeform 656"/>
            <p:cNvSpPr>
              <a:spLocks/>
            </p:cNvSpPr>
            <p:nvPr/>
          </p:nvSpPr>
          <p:spPr bwMode="auto">
            <a:xfrm>
              <a:off x="3341688" y="2293938"/>
              <a:ext cx="469900" cy="307975"/>
            </a:xfrm>
            <a:custGeom>
              <a:avLst/>
              <a:gdLst>
                <a:gd name="T0" fmla="*/ 224 w 296"/>
                <a:gd name="T1" fmla="*/ 8 h 194"/>
                <a:gd name="T2" fmla="*/ 224 w 296"/>
                <a:gd name="T3" fmla="*/ 8 h 194"/>
                <a:gd name="T4" fmla="*/ 240 w 296"/>
                <a:gd name="T5" fmla="*/ 52 h 194"/>
                <a:gd name="T6" fmla="*/ 256 w 296"/>
                <a:gd name="T7" fmla="*/ 96 h 194"/>
                <a:gd name="T8" fmla="*/ 274 w 296"/>
                <a:gd name="T9" fmla="*/ 136 h 194"/>
                <a:gd name="T10" fmla="*/ 296 w 296"/>
                <a:gd name="T11" fmla="*/ 174 h 194"/>
                <a:gd name="T12" fmla="*/ 296 w 296"/>
                <a:gd name="T13" fmla="*/ 174 h 194"/>
                <a:gd name="T14" fmla="*/ 252 w 296"/>
                <a:gd name="T15" fmla="*/ 176 h 194"/>
                <a:gd name="T16" fmla="*/ 208 w 296"/>
                <a:gd name="T17" fmla="*/ 180 h 194"/>
                <a:gd name="T18" fmla="*/ 162 w 296"/>
                <a:gd name="T19" fmla="*/ 186 h 194"/>
                <a:gd name="T20" fmla="*/ 116 w 296"/>
                <a:gd name="T21" fmla="*/ 194 h 194"/>
                <a:gd name="T22" fmla="*/ 116 w 296"/>
                <a:gd name="T23" fmla="*/ 194 h 194"/>
                <a:gd name="T24" fmla="*/ 78 w 296"/>
                <a:gd name="T25" fmla="*/ 138 h 194"/>
                <a:gd name="T26" fmla="*/ 44 w 296"/>
                <a:gd name="T27" fmla="*/ 86 h 194"/>
                <a:gd name="T28" fmla="*/ 20 w 296"/>
                <a:gd name="T29" fmla="*/ 40 h 194"/>
                <a:gd name="T30" fmla="*/ 0 w 296"/>
                <a:gd name="T31" fmla="*/ 4 h 194"/>
                <a:gd name="T32" fmla="*/ 0 w 296"/>
                <a:gd name="T33" fmla="*/ 4 h 194"/>
                <a:gd name="T34" fmla="*/ 42 w 296"/>
                <a:gd name="T35" fmla="*/ 2 h 194"/>
                <a:gd name="T36" fmla="*/ 94 w 296"/>
                <a:gd name="T37" fmla="*/ 0 h 194"/>
                <a:gd name="T38" fmla="*/ 156 w 296"/>
                <a:gd name="T39" fmla="*/ 2 h 194"/>
                <a:gd name="T40" fmla="*/ 224 w 296"/>
                <a:gd name="T41" fmla="*/ 8 h 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96" h="194">
                  <a:moveTo>
                    <a:pt x="224" y="8"/>
                  </a:moveTo>
                  <a:lnTo>
                    <a:pt x="224" y="8"/>
                  </a:lnTo>
                  <a:lnTo>
                    <a:pt x="240" y="52"/>
                  </a:lnTo>
                  <a:lnTo>
                    <a:pt x="256" y="96"/>
                  </a:lnTo>
                  <a:lnTo>
                    <a:pt x="274" y="136"/>
                  </a:lnTo>
                  <a:lnTo>
                    <a:pt x="296" y="174"/>
                  </a:lnTo>
                  <a:lnTo>
                    <a:pt x="296" y="174"/>
                  </a:lnTo>
                  <a:lnTo>
                    <a:pt x="252" y="176"/>
                  </a:lnTo>
                  <a:lnTo>
                    <a:pt x="208" y="180"/>
                  </a:lnTo>
                  <a:lnTo>
                    <a:pt x="162" y="186"/>
                  </a:lnTo>
                  <a:lnTo>
                    <a:pt x="116" y="194"/>
                  </a:lnTo>
                  <a:lnTo>
                    <a:pt x="116" y="194"/>
                  </a:lnTo>
                  <a:lnTo>
                    <a:pt x="78" y="138"/>
                  </a:lnTo>
                  <a:lnTo>
                    <a:pt x="44" y="86"/>
                  </a:lnTo>
                  <a:lnTo>
                    <a:pt x="20" y="40"/>
                  </a:lnTo>
                  <a:lnTo>
                    <a:pt x="0" y="4"/>
                  </a:lnTo>
                  <a:lnTo>
                    <a:pt x="0" y="4"/>
                  </a:lnTo>
                  <a:lnTo>
                    <a:pt x="42" y="2"/>
                  </a:lnTo>
                  <a:lnTo>
                    <a:pt x="94" y="0"/>
                  </a:lnTo>
                  <a:lnTo>
                    <a:pt x="156" y="2"/>
                  </a:lnTo>
                  <a:lnTo>
                    <a:pt x="224" y="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l" rtl="0"/>
              <a:endParaRPr lang="en-GB"/>
            </a:p>
          </p:txBody>
        </p:sp>
        <p:sp>
          <p:nvSpPr>
            <p:cNvPr id="639" name="Freeform 657"/>
            <p:cNvSpPr>
              <a:spLocks/>
            </p:cNvSpPr>
            <p:nvPr/>
          </p:nvSpPr>
          <p:spPr bwMode="auto">
            <a:xfrm>
              <a:off x="5335588" y="3414713"/>
              <a:ext cx="466725" cy="307975"/>
            </a:xfrm>
            <a:custGeom>
              <a:avLst/>
              <a:gdLst>
                <a:gd name="T0" fmla="*/ 178 w 294"/>
                <a:gd name="T1" fmla="*/ 0 h 194"/>
                <a:gd name="T2" fmla="*/ 178 w 294"/>
                <a:gd name="T3" fmla="*/ 0 h 194"/>
                <a:gd name="T4" fmla="*/ 218 w 294"/>
                <a:gd name="T5" fmla="*/ 58 h 194"/>
                <a:gd name="T6" fmla="*/ 250 w 294"/>
                <a:gd name="T7" fmla="*/ 110 h 194"/>
                <a:gd name="T8" fmla="*/ 276 w 294"/>
                <a:gd name="T9" fmla="*/ 156 h 194"/>
                <a:gd name="T10" fmla="*/ 294 w 294"/>
                <a:gd name="T11" fmla="*/ 192 h 194"/>
                <a:gd name="T12" fmla="*/ 294 w 294"/>
                <a:gd name="T13" fmla="*/ 192 h 194"/>
                <a:gd name="T14" fmla="*/ 254 w 294"/>
                <a:gd name="T15" fmla="*/ 194 h 194"/>
                <a:gd name="T16" fmla="*/ 200 w 294"/>
                <a:gd name="T17" fmla="*/ 194 h 194"/>
                <a:gd name="T18" fmla="*/ 138 w 294"/>
                <a:gd name="T19" fmla="*/ 192 h 194"/>
                <a:gd name="T20" fmla="*/ 70 w 294"/>
                <a:gd name="T21" fmla="*/ 188 h 194"/>
                <a:gd name="T22" fmla="*/ 70 w 294"/>
                <a:gd name="T23" fmla="*/ 188 h 194"/>
                <a:gd name="T24" fmla="*/ 54 w 294"/>
                <a:gd name="T25" fmla="*/ 142 h 194"/>
                <a:gd name="T26" fmla="*/ 38 w 294"/>
                <a:gd name="T27" fmla="*/ 100 h 194"/>
                <a:gd name="T28" fmla="*/ 20 w 294"/>
                <a:gd name="T29" fmla="*/ 60 h 194"/>
                <a:gd name="T30" fmla="*/ 0 w 294"/>
                <a:gd name="T31" fmla="*/ 22 h 194"/>
                <a:gd name="T32" fmla="*/ 0 w 294"/>
                <a:gd name="T33" fmla="*/ 22 h 194"/>
                <a:gd name="T34" fmla="*/ 42 w 294"/>
                <a:gd name="T35" fmla="*/ 20 h 194"/>
                <a:gd name="T36" fmla="*/ 86 w 294"/>
                <a:gd name="T37" fmla="*/ 16 h 194"/>
                <a:gd name="T38" fmla="*/ 132 w 294"/>
                <a:gd name="T39" fmla="*/ 10 h 194"/>
                <a:gd name="T40" fmla="*/ 178 w 294"/>
                <a:gd name="T41" fmla="*/ 0 h 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94" h="194">
                  <a:moveTo>
                    <a:pt x="178" y="0"/>
                  </a:moveTo>
                  <a:lnTo>
                    <a:pt x="178" y="0"/>
                  </a:lnTo>
                  <a:lnTo>
                    <a:pt x="218" y="58"/>
                  </a:lnTo>
                  <a:lnTo>
                    <a:pt x="250" y="110"/>
                  </a:lnTo>
                  <a:lnTo>
                    <a:pt x="276" y="156"/>
                  </a:lnTo>
                  <a:lnTo>
                    <a:pt x="294" y="192"/>
                  </a:lnTo>
                  <a:lnTo>
                    <a:pt x="294" y="192"/>
                  </a:lnTo>
                  <a:lnTo>
                    <a:pt x="254" y="194"/>
                  </a:lnTo>
                  <a:lnTo>
                    <a:pt x="200" y="194"/>
                  </a:lnTo>
                  <a:lnTo>
                    <a:pt x="138" y="192"/>
                  </a:lnTo>
                  <a:lnTo>
                    <a:pt x="70" y="188"/>
                  </a:lnTo>
                  <a:lnTo>
                    <a:pt x="70" y="188"/>
                  </a:lnTo>
                  <a:lnTo>
                    <a:pt x="54" y="142"/>
                  </a:lnTo>
                  <a:lnTo>
                    <a:pt x="38" y="100"/>
                  </a:lnTo>
                  <a:lnTo>
                    <a:pt x="20" y="60"/>
                  </a:lnTo>
                  <a:lnTo>
                    <a:pt x="0" y="22"/>
                  </a:lnTo>
                  <a:lnTo>
                    <a:pt x="0" y="22"/>
                  </a:lnTo>
                  <a:lnTo>
                    <a:pt x="42" y="20"/>
                  </a:lnTo>
                  <a:lnTo>
                    <a:pt x="86" y="16"/>
                  </a:lnTo>
                  <a:lnTo>
                    <a:pt x="132" y="10"/>
                  </a:lnTo>
                  <a:lnTo>
                    <a:pt x="178" y="0"/>
                  </a:lnTo>
                  <a:close/>
                </a:path>
              </a:pathLst>
            </a:custGeom>
            <a:solidFill>
              <a:srgbClr val="3871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l" rtl="0"/>
              <a:endParaRPr lang="en-GB"/>
            </a:p>
          </p:txBody>
        </p:sp>
        <p:sp>
          <p:nvSpPr>
            <p:cNvPr id="640" name="Freeform 658"/>
            <p:cNvSpPr>
              <a:spLocks/>
            </p:cNvSpPr>
            <p:nvPr/>
          </p:nvSpPr>
          <p:spPr bwMode="auto">
            <a:xfrm>
              <a:off x="5335588" y="3414713"/>
              <a:ext cx="466725" cy="307975"/>
            </a:xfrm>
            <a:custGeom>
              <a:avLst/>
              <a:gdLst>
                <a:gd name="T0" fmla="*/ 178 w 294"/>
                <a:gd name="T1" fmla="*/ 0 h 194"/>
                <a:gd name="T2" fmla="*/ 178 w 294"/>
                <a:gd name="T3" fmla="*/ 0 h 194"/>
                <a:gd name="T4" fmla="*/ 218 w 294"/>
                <a:gd name="T5" fmla="*/ 58 h 194"/>
                <a:gd name="T6" fmla="*/ 250 w 294"/>
                <a:gd name="T7" fmla="*/ 110 h 194"/>
                <a:gd name="T8" fmla="*/ 276 w 294"/>
                <a:gd name="T9" fmla="*/ 156 h 194"/>
                <a:gd name="T10" fmla="*/ 294 w 294"/>
                <a:gd name="T11" fmla="*/ 192 h 194"/>
                <a:gd name="T12" fmla="*/ 294 w 294"/>
                <a:gd name="T13" fmla="*/ 192 h 194"/>
                <a:gd name="T14" fmla="*/ 254 w 294"/>
                <a:gd name="T15" fmla="*/ 194 h 194"/>
                <a:gd name="T16" fmla="*/ 200 w 294"/>
                <a:gd name="T17" fmla="*/ 194 h 194"/>
                <a:gd name="T18" fmla="*/ 138 w 294"/>
                <a:gd name="T19" fmla="*/ 192 h 194"/>
                <a:gd name="T20" fmla="*/ 70 w 294"/>
                <a:gd name="T21" fmla="*/ 188 h 194"/>
                <a:gd name="T22" fmla="*/ 70 w 294"/>
                <a:gd name="T23" fmla="*/ 188 h 194"/>
                <a:gd name="T24" fmla="*/ 54 w 294"/>
                <a:gd name="T25" fmla="*/ 142 h 194"/>
                <a:gd name="T26" fmla="*/ 38 w 294"/>
                <a:gd name="T27" fmla="*/ 100 h 194"/>
                <a:gd name="T28" fmla="*/ 20 w 294"/>
                <a:gd name="T29" fmla="*/ 60 h 194"/>
                <a:gd name="T30" fmla="*/ 0 w 294"/>
                <a:gd name="T31" fmla="*/ 22 h 194"/>
                <a:gd name="T32" fmla="*/ 0 w 294"/>
                <a:gd name="T33" fmla="*/ 22 h 194"/>
                <a:gd name="T34" fmla="*/ 42 w 294"/>
                <a:gd name="T35" fmla="*/ 20 h 194"/>
                <a:gd name="T36" fmla="*/ 86 w 294"/>
                <a:gd name="T37" fmla="*/ 16 h 194"/>
                <a:gd name="T38" fmla="*/ 132 w 294"/>
                <a:gd name="T39" fmla="*/ 10 h 194"/>
                <a:gd name="T40" fmla="*/ 178 w 294"/>
                <a:gd name="T41" fmla="*/ 0 h 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94" h="194">
                  <a:moveTo>
                    <a:pt x="178" y="0"/>
                  </a:moveTo>
                  <a:lnTo>
                    <a:pt x="178" y="0"/>
                  </a:lnTo>
                  <a:lnTo>
                    <a:pt x="218" y="58"/>
                  </a:lnTo>
                  <a:lnTo>
                    <a:pt x="250" y="110"/>
                  </a:lnTo>
                  <a:lnTo>
                    <a:pt x="276" y="156"/>
                  </a:lnTo>
                  <a:lnTo>
                    <a:pt x="294" y="192"/>
                  </a:lnTo>
                  <a:lnTo>
                    <a:pt x="294" y="192"/>
                  </a:lnTo>
                  <a:lnTo>
                    <a:pt x="254" y="194"/>
                  </a:lnTo>
                  <a:lnTo>
                    <a:pt x="200" y="194"/>
                  </a:lnTo>
                  <a:lnTo>
                    <a:pt x="138" y="192"/>
                  </a:lnTo>
                  <a:lnTo>
                    <a:pt x="70" y="188"/>
                  </a:lnTo>
                  <a:lnTo>
                    <a:pt x="70" y="188"/>
                  </a:lnTo>
                  <a:lnTo>
                    <a:pt x="54" y="142"/>
                  </a:lnTo>
                  <a:lnTo>
                    <a:pt x="38" y="100"/>
                  </a:lnTo>
                  <a:lnTo>
                    <a:pt x="20" y="60"/>
                  </a:lnTo>
                  <a:lnTo>
                    <a:pt x="0" y="22"/>
                  </a:lnTo>
                  <a:lnTo>
                    <a:pt x="0" y="22"/>
                  </a:lnTo>
                  <a:lnTo>
                    <a:pt x="42" y="20"/>
                  </a:lnTo>
                  <a:lnTo>
                    <a:pt x="86" y="16"/>
                  </a:lnTo>
                  <a:lnTo>
                    <a:pt x="132" y="10"/>
                  </a:lnTo>
                  <a:lnTo>
                    <a:pt x="178"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l" rtl="0"/>
              <a:endParaRPr lang="en-GB"/>
            </a:p>
          </p:txBody>
        </p:sp>
        <p:sp>
          <p:nvSpPr>
            <p:cNvPr id="641" name="Freeform 659"/>
            <p:cNvSpPr>
              <a:spLocks/>
            </p:cNvSpPr>
            <p:nvPr/>
          </p:nvSpPr>
          <p:spPr bwMode="auto">
            <a:xfrm>
              <a:off x="3173413" y="2649538"/>
              <a:ext cx="533400" cy="336550"/>
            </a:xfrm>
            <a:custGeom>
              <a:avLst/>
              <a:gdLst>
                <a:gd name="T0" fmla="*/ 212 w 336"/>
                <a:gd name="T1" fmla="*/ 0 h 212"/>
                <a:gd name="T2" fmla="*/ 212 w 336"/>
                <a:gd name="T3" fmla="*/ 0 h 212"/>
                <a:gd name="T4" fmla="*/ 242 w 336"/>
                <a:gd name="T5" fmla="*/ 36 h 212"/>
                <a:gd name="T6" fmla="*/ 272 w 336"/>
                <a:gd name="T7" fmla="*/ 70 h 212"/>
                <a:gd name="T8" fmla="*/ 304 w 336"/>
                <a:gd name="T9" fmla="*/ 102 h 212"/>
                <a:gd name="T10" fmla="*/ 336 w 336"/>
                <a:gd name="T11" fmla="*/ 130 h 212"/>
                <a:gd name="T12" fmla="*/ 336 w 336"/>
                <a:gd name="T13" fmla="*/ 130 h 212"/>
                <a:gd name="T14" fmla="*/ 296 w 336"/>
                <a:gd name="T15" fmla="*/ 146 h 212"/>
                <a:gd name="T16" fmla="*/ 256 w 336"/>
                <a:gd name="T17" fmla="*/ 166 h 212"/>
                <a:gd name="T18" fmla="*/ 214 w 336"/>
                <a:gd name="T19" fmla="*/ 188 h 212"/>
                <a:gd name="T20" fmla="*/ 174 w 336"/>
                <a:gd name="T21" fmla="*/ 212 h 212"/>
                <a:gd name="T22" fmla="*/ 174 w 336"/>
                <a:gd name="T23" fmla="*/ 212 h 212"/>
                <a:gd name="T24" fmla="*/ 118 w 336"/>
                <a:gd name="T25" fmla="*/ 172 h 212"/>
                <a:gd name="T26" fmla="*/ 70 w 336"/>
                <a:gd name="T27" fmla="*/ 134 h 212"/>
                <a:gd name="T28" fmla="*/ 30 w 336"/>
                <a:gd name="T29" fmla="*/ 100 h 212"/>
                <a:gd name="T30" fmla="*/ 0 w 336"/>
                <a:gd name="T31" fmla="*/ 72 h 212"/>
                <a:gd name="T32" fmla="*/ 0 w 336"/>
                <a:gd name="T33" fmla="*/ 72 h 212"/>
                <a:gd name="T34" fmla="*/ 38 w 336"/>
                <a:gd name="T35" fmla="*/ 56 h 212"/>
                <a:gd name="T36" fmla="*/ 86 w 336"/>
                <a:gd name="T37" fmla="*/ 38 h 212"/>
                <a:gd name="T38" fmla="*/ 146 w 336"/>
                <a:gd name="T39" fmla="*/ 18 h 212"/>
                <a:gd name="T40" fmla="*/ 212 w 336"/>
                <a:gd name="T41" fmla="*/ 0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36" h="212">
                  <a:moveTo>
                    <a:pt x="212" y="0"/>
                  </a:moveTo>
                  <a:lnTo>
                    <a:pt x="212" y="0"/>
                  </a:lnTo>
                  <a:lnTo>
                    <a:pt x="242" y="36"/>
                  </a:lnTo>
                  <a:lnTo>
                    <a:pt x="272" y="70"/>
                  </a:lnTo>
                  <a:lnTo>
                    <a:pt x="304" y="102"/>
                  </a:lnTo>
                  <a:lnTo>
                    <a:pt x="336" y="130"/>
                  </a:lnTo>
                  <a:lnTo>
                    <a:pt x="336" y="130"/>
                  </a:lnTo>
                  <a:lnTo>
                    <a:pt x="296" y="146"/>
                  </a:lnTo>
                  <a:lnTo>
                    <a:pt x="256" y="166"/>
                  </a:lnTo>
                  <a:lnTo>
                    <a:pt x="214" y="188"/>
                  </a:lnTo>
                  <a:lnTo>
                    <a:pt x="174" y="212"/>
                  </a:lnTo>
                  <a:lnTo>
                    <a:pt x="174" y="212"/>
                  </a:lnTo>
                  <a:lnTo>
                    <a:pt x="118" y="172"/>
                  </a:lnTo>
                  <a:lnTo>
                    <a:pt x="70" y="134"/>
                  </a:lnTo>
                  <a:lnTo>
                    <a:pt x="30" y="100"/>
                  </a:lnTo>
                  <a:lnTo>
                    <a:pt x="0" y="72"/>
                  </a:lnTo>
                  <a:lnTo>
                    <a:pt x="0" y="72"/>
                  </a:lnTo>
                  <a:lnTo>
                    <a:pt x="38" y="56"/>
                  </a:lnTo>
                  <a:lnTo>
                    <a:pt x="86" y="38"/>
                  </a:lnTo>
                  <a:lnTo>
                    <a:pt x="146" y="18"/>
                  </a:lnTo>
                  <a:lnTo>
                    <a:pt x="212" y="0"/>
                  </a:lnTo>
                  <a:close/>
                </a:path>
              </a:pathLst>
            </a:custGeom>
            <a:solidFill>
              <a:srgbClr val="3871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l" rtl="0"/>
              <a:endParaRPr lang="en-GB"/>
            </a:p>
          </p:txBody>
        </p:sp>
        <p:sp>
          <p:nvSpPr>
            <p:cNvPr id="642" name="Freeform 660"/>
            <p:cNvSpPr>
              <a:spLocks/>
            </p:cNvSpPr>
            <p:nvPr/>
          </p:nvSpPr>
          <p:spPr bwMode="auto">
            <a:xfrm>
              <a:off x="3173413" y="2649538"/>
              <a:ext cx="533400" cy="336550"/>
            </a:xfrm>
            <a:custGeom>
              <a:avLst/>
              <a:gdLst>
                <a:gd name="T0" fmla="*/ 212 w 336"/>
                <a:gd name="T1" fmla="*/ 0 h 212"/>
                <a:gd name="T2" fmla="*/ 212 w 336"/>
                <a:gd name="T3" fmla="*/ 0 h 212"/>
                <a:gd name="T4" fmla="*/ 242 w 336"/>
                <a:gd name="T5" fmla="*/ 36 h 212"/>
                <a:gd name="T6" fmla="*/ 272 w 336"/>
                <a:gd name="T7" fmla="*/ 70 h 212"/>
                <a:gd name="T8" fmla="*/ 304 w 336"/>
                <a:gd name="T9" fmla="*/ 102 h 212"/>
                <a:gd name="T10" fmla="*/ 336 w 336"/>
                <a:gd name="T11" fmla="*/ 130 h 212"/>
                <a:gd name="T12" fmla="*/ 336 w 336"/>
                <a:gd name="T13" fmla="*/ 130 h 212"/>
                <a:gd name="T14" fmla="*/ 296 w 336"/>
                <a:gd name="T15" fmla="*/ 146 h 212"/>
                <a:gd name="T16" fmla="*/ 256 w 336"/>
                <a:gd name="T17" fmla="*/ 166 h 212"/>
                <a:gd name="T18" fmla="*/ 214 w 336"/>
                <a:gd name="T19" fmla="*/ 188 h 212"/>
                <a:gd name="T20" fmla="*/ 174 w 336"/>
                <a:gd name="T21" fmla="*/ 212 h 212"/>
                <a:gd name="T22" fmla="*/ 174 w 336"/>
                <a:gd name="T23" fmla="*/ 212 h 212"/>
                <a:gd name="T24" fmla="*/ 118 w 336"/>
                <a:gd name="T25" fmla="*/ 172 h 212"/>
                <a:gd name="T26" fmla="*/ 70 w 336"/>
                <a:gd name="T27" fmla="*/ 134 h 212"/>
                <a:gd name="T28" fmla="*/ 30 w 336"/>
                <a:gd name="T29" fmla="*/ 100 h 212"/>
                <a:gd name="T30" fmla="*/ 0 w 336"/>
                <a:gd name="T31" fmla="*/ 72 h 212"/>
                <a:gd name="T32" fmla="*/ 0 w 336"/>
                <a:gd name="T33" fmla="*/ 72 h 212"/>
                <a:gd name="T34" fmla="*/ 38 w 336"/>
                <a:gd name="T35" fmla="*/ 56 h 212"/>
                <a:gd name="T36" fmla="*/ 86 w 336"/>
                <a:gd name="T37" fmla="*/ 38 h 212"/>
                <a:gd name="T38" fmla="*/ 146 w 336"/>
                <a:gd name="T39" fmla="*/ 18 h 212"/>
                <a:gd name="T40" fmla="*/ 212 w 336"/>
                <a:gd name="T41" fmla="*/ 0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36" h="212">
                  <a:moveTo>
                    <a:pt x="212" y="0"/>
                  </a:moveTo>
                  <a:lnTo>
                    <a:pt x="212" y="0"/>
                  </a:lnTo>
                  <a:lnTo>
                    <a:pt x="242" y="36"/>
                  </a:lnTo>
                  <a:lnTo>
                    <a:pt x="272" y="70"/>
                  </a:lnTo>
                  <a:lnTo>
                    <a:pt x="304" y="102"/>
                  </a:lnTo>
                  <a:lnTo>
                    <a:pt x="336" y="130"/>
                  </a:lnTo>
                  <a:lnTo>
                    <a:pt x="336" y="130"/>
                  </a:lnTo>
                  <a:lnTo>
                    <a:pt x="296" y="146"/>
                  </a:lnTo>
                  <a:lnTo>
                    <a:pt x="256" y="166"/>
                  </a:lnTo>
                  <a:lnTo>
                    <a:pt x="214" y="188"/>
                  </a:lnTo>
                  <a:lnTo>
                    <a:pt x="174" y="212"/>
                  </a:lnTo>
                  <a:lnTo>
                    <a:pt x="174" y="212"/>
                  </a:lnTo>
                  <a:lnTo>
                    <a:pt x="118" y="172"/>
                  </a:lnTo>
                  <a:lnTo>
                    <a:pt x="70" y="134"/>
                  </a:lnTo>
                  <a:lnTo>
                    <a:pt x="30" y="100"/>
                  </a:lnTo>
                  <a:lnTo>
                    <a:pt x="0" y="72"/>
                  </a:lnTo>
                  <a:lnTo>
                    <a:pt x="0" y="72"/>
                  </a:lnTo>
                  <a:lnTo>
                    <a:pt x="38" y="56"/>
                  </a:lnTo>
                  <a:lnTo>
                    <a:pt x="86" y="38"/>
                  </a:lnTo>
                  <a:lnTo>
                    <a:pt x="146" y="18"/>
                  </a:lnTo>
                  <a:lnTo>
                    <a:pt x="21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l" rtl="0"/>
              <a:endParaRPr lang="en-GB"/>
            </a:p>
          </p:txBody>
        </p:sp>
        <p:sp>
          <p:nvSpPr>
            <p:cNvPr id="643" name="Freeform 661"/>
            <p:cNvSpPr>
              <a:spLocks/>
            </p:cNvSpPr>
            <p:nvPr/>
          </p:nvSpPr>
          <p:spPr bwMode="auto">
            <a:xfrm>
              <a:off x="5437188" y="3033713"/>
              <a:ext cx="533400" cy="336550"/>
            </a:xfrm>
            <a:custGeom>
              <a:avLst/>
              <a:gdLst>
                <a:gd name="T0" fmla="*/ 162 w 336"/>
                <a:gd name="T1" fmla="*/ 0 h 212"/>
                <a:gd name="T2" fmla="*/ 162 w 336"/>
                <a:gd name="T3" fmla="*/ 0 h 212"/>
                <a:gd name="T4" fmla="*/ 218 w 336"/>
                <a:gd name="T5" fmla="*/ 40 h 212"/>
                <a:gd name="T6" fmla="*/ 266 w 336"/>
                <a:gd name="T7" fmla="*/ 78 h 212"/>
                <a:gd name="T8" fmla="*/ 306 w 336"/>
                <a:gd name="T9" fmla="*/ 112 h 212"/>
                <a:gd name="T10" fmla="*/ 336 w 336"/>
                <a:gd name="T11" fmla="*/ 140 h 212"/>
                <a:gd name="T12" fmla="*/ 336 w 336"/>
                <a:gd name="T13" fmla="*/ 140 h 212"/>
                <a:gd name="T14" fmla="*/ 298 w 336"/>
                <a:gd name="T15" fmla="*/ 156 h 212"/>
                <a:gd name="T16" fmla="*/ 250 w 336"/>
                <a:gd name="T17" fmla="*/ 174 h 212"/>
                <a:gd name="T18" fmla="*/ 190 w 336"/>
                <a:gd name="T19" fmla="*/ 194 h 212"/>
                <a:gd name="T20" fmla="*/ 124 w 336"/>
                <a:gd name="T21" fmla="*/ 212 h 212"/>
                <a:gd name="T22" fmla="*/ 124 w 336"/>
                <a:gd name="T23" fmla="*/ 212 h 212"/>
                <a:gd name="T24" fmla="*/ 94 w 336"/>
                <a:gd name="T25" fmla="*/ 176 h 212"/>
                <a:gd name="T26" fmla="*/ 64 w 336"/>
                <a:gd name="T27" fmla="*/ 142 h 212"/>
                <a:gd name="T28" fmla="*/ 32 w 336"/>
                <a:gd name="T29" fmla="*/ 110 h 212"/>
                <a:gd name="T30" fmla="*/ 0 w 336"/>
                <a:gd name="T31" fmla="*/ 82 h 212"/>
                <a:gd name="T32" fmla="*/ 0 w 336"/>
                <a:gd name="T33" fmla="*/ 82 h 212"/>
                <a:gd name="T34" fmla="*/ 40 w 336"/>
                <a:gd name="T35" fmla="*/ 64 h 212"/>
                <a:gd name="T36" fmla="*/ 82 w 336"/>
                <a:gd name="T37" fmla="*/ 46 h 212"/>
                <a:gd name="T38" fmla="*/ 122 w 336"/>
                <a:gd name="T39" fmla="*/ 24 h 212"/>
                <a:gd name="T40" fmla="*/ 162 w 336"/>
                <a:gd name="T41" fmla="*/ 0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36" h="212">
                  <a:moveTo>
                    <a:pt x="162" y="0"/>
                  </a:moveTo>
                  <a:lnTo>
                    <a:pt x="162" y="0"/>
                  </a:lnTo>
                  <a:lnTo>
                    <a:pt x="218" y="40"/>
                  </a:lnTo>
                  <a:lnTo>
                    <a:pt x="266" y="78"/>
                  </a:lnTo>
                  <a:lnTo>
                    <a:pt x="306" y="112"/>
                  </a:lnTo>
                  <a:lnTo>
                    <a:pt x="336" y="140"/>
                  </a:lnTo>
                  <a:lnTo>
                    <a:pt x="336" y="140"/>
                  </a:lnTo>
                  <a:lnTo>
                    <a:pt x="298" y="156"/>
                  </a:lnTo>
                  <a:lnTo>
                    <a:pt x="250" y="174"/>
                  </a:lnTo>
                  <a:lnTo>
                    <a:pt x="190" y="194"/>
                  </a:lnTo>
                  <a:lnTo>
                    <a:pt x="124" y="212"/>
                  </a:lnTo>
                  <a:lnTo>
                    <a:pt x="124" y="212"/>
                  </a:lnTo>
                  <a:lnTo>
                    <a:pt x="94" y="176"/>
                  </a:lnTo>
                  <a:lnTo>
                    <a:pt x="64" y="142"/>
                  </a:lnTo>
                  <a:lnTo>
                    <a:pt x="32" y="110"/>
                  </a:lnTo>
                  <a:lnTo>
                    <a:pt x="0" y="82"/>
                  </a:lnTo>
                  <a:lnTo>
                    <a:pt x="0" y="82"/>
                  </a:lnTo>
                  <a:lnTo>
                    <a:pt x="40" y="64"/>
                  </a:lnTo>
                  <a:lnTo>
                    <a:pt x="82" y="46"/>
                  </a:lnTo>
                  <a:lnTo>
                    <a:pt x="122" y="24"/>
                  </a:lnTo>
                  <a:lnTo>
                    <a:pt x="162" y="0"/>
                  </a:lnTo>
                  <a:close/>
                </a:path>
              </a:pathLst>
            </a:custGeom>
            <a:solidFill>
              <a:srgbClr val="3871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l" rtl="0"/>
              <a:endParaRPr lang="en-GB"/>
            </a:p>
          </p:txBody>
        </p:sp>
        <p:sp>
          <p:nvSpPr>
            <p:cNvPr id="644" name="Freeform 662"/>
            <p:cNvSpPr>
              <a:spLocks/>
            </p:cNvSpPr>
            <p:nvPr/>
          </p:nvSpPr>
          <p:spPr bwMode="auto">
            <a:xfrm>
              <a:off x="5437188" y="3033713"/>
              <a:ext cx="533400" cy="336550"/>
            </a:xfrm>
            <a:custGeom>
              <a:avLst/>
              <a:gdLst>
                <a:gd name="T0" fmla="*/ 162 w 336"/>
                <a:gd name="T1" fmla="*/ 0 h 212"/>
                <a:gd name="T2" fmla="*/ 162 w 336"/>
                <a:gd name="T3" fmla="*/ 0 h 212"/>
                <a:gd name="T4" fmla="*/ 218 w 336"/>
                <a:gd name="T5" fmla="*/ 40 h 212"/>
                <a:gd name="T6" fmla="*/ 266 w 336"/>
                <a:gd name="T7" fmla="*/ 78 h 212"/>
                <a:gd name="T8" fmla="*/ 306 w 336"/>
                <a:gd name="T9" fmla="*/ 112 h 212"/>
                <a:gd name="T10" fmla="*/ 336 w 336"/>
                <a:gd name="T11" fmla="*/ 140 h 212"/>
                <a:gd name="T12" fmla="*/ 336 w 336"/>
                <a:gd name="T13" fmla="*/ 140 h 212"/>
                <a:gd name="T14" fmla="*/ 298 w 336"/>
                <a:gd name="T15" fmla="*/ 156 h 212"/>
                <a:gd name="T16" fmla="*/ 250 w 336"/>
                <a:gd name="T17" fmla="*/ 174 h 212"/>
                <a:gd name="T18" fmla="*/ 190 w 336"/>
                <a:gd name="T19" fmla="*/ 194 h 212"/>
                <a:gd name="T20" fmla="*/ 124 w 336"/>
                <a:gd name="T21" fmla="*/ 212 h 212"/>
                <a:gd name="T22" fmla="*/ 124 w 336"/>
                <a:gd name="T23" fmla="*/ 212 h 212"/>
                <a:gd name="T24" fmla="*/ 94 w 336"/>
                <a:gd name="T25" fmla="*/ 176 h 212"/>
                <a:gd name="T26" fmla="*/ 64 w 336"/>
                <a:gd name="T27" fmla="*/ 142 h 212"/>
                <a:gd name="T28" fmla="*/ 32 w 336"/>
                <a:gd name="T29" fmla="*/ 110 h 212"/>
                <a:gd name="T30" fmla="*/ 0 w 336"/>
                <a:gd name="T31" fmla="*/ 82 h 212"/>
                <a:gd name="T32" fmla="*/ 0 w 336"/>
                <a:gd name="T33" fmla="*/ 82 h 212"/>
                <a:gd name="T34" fmla="*/ 40 w 336"/>
                <a:gd name="T35" fmla="*/ 64 h 212"/>
                <a:gd name="T36" fmla="*/ 82 w 336"/>
                <a:gd name="T37" fmla="*/ 46 h 212"/>
                <a:gd name="T38" fmla="*/ 122 w 336"/>
                <a:gd name="T39" fmla="*/ 24 h 212"/>
                <a:gd name="T40" fmla="*/ 162 w 336"/>
                <a:gd name="T41" fmla="*/ 0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36" h="212">
                  <a:moveTo>
                    <a:pt x="162" y="0"/>
                  </a:moveTo>
                  <a:lnTo>
                    <a:pt x="162" y="0"/>
                  </a:lnTo>
                  <a:lnTo>
                    <a:pt x="218" y="40"/>
                  </a:lnTo>
                  <a:lnTo>
                    <a:pt x="266" y="78"/>
                  </a:lnTo>
                  <a:lnTo>
                    <a:pt x="306" y="112"/>
                  </a:lnTo>
                  <a:lnTo>
                    <a:pt x="336" y="140"/>
                  </a:lnTo>
                  <a:lnTo>
                    <a:pt x="336" y="140"/>
                  </a:lnTo>
                  <a:lnTo>
                    <a:pt x="298" y="156"/>
                  </a:lnTo>
                  <a:lnTo>
                    <a:pt x="250" y="174"/>
                  </a:lnTo>
                  <a:lnTo>
                    <a:pt x="190" y="194"/>
                  </a:lnTo>
                  <a:lnTo>
                    <a:pt x="124" y="212"/>
                  </a:lnTo>
                  <a:lnTo>
                    <a:pt x="124" y="212"/>
                  </a:lnTo>
                  <a:lnTo>
                    <a:pt x="94" y="176"/>
                  </a:lnTo>
                  <a:lnTo>
                    <a:pt x="64" y="142"/>
                  </a:lnTo>
                  <a:lnTo>
                    <a:pt x="32" y="110"/>
                  </a:lnTo>
                  <a:lnTo>
                    <a:pt x="0" y="82"/>
                  </a:lnTo>
                  <a:lnTo>
                    <a:pt x="0" y="82"/>
                  </a:lnTo>
                  <a:lnTo>
                    <a:pt x="40" y="64"/>
                  </a:lnTo>
                  <a:lnTo>
                    <a:pt x="82" y="46"/>
                  </a:lnTo>
                  <a:lnTo>
                    <a:pt x="122" y="24"/>
                  </a:lnTo>
                  <a:lnTo>
                    <a:pt x="16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l" rtl="0"/>
              <a:endParaRPr lang="en-GB"/>
            </a:p>
          </p:txBody>
        </p:sp>
        <p:sp>
          <p:nvSpPr>
            <p:cNvPr id="645" name="Freeform 663"/>
            <p:cNvSpPr>
              <a:spLocks/>
            </p:cNvSpPr>
            <p:nvPr/>
          </p:nvSpPr>
          <p:spPr bwMode="auto">
            <a:xfrm>
              <a:off x="3173413" y="3033713"/>
              <a:ext cx="533400" cy="336550"/>
            </a:xfrm>
            <a:custGeom>
              <a:avLst/>
              <a:gdLst>
                <a:gd name="T0" fmla="*/ 174 w 336"/>
                <a:gd name="T1" fmla="*/ 0 h 212"/>
                <a:gd name="T2" fmla="*/ 174 w 336"/>
                <a:gd name="T3" fmla="*/ 0 h 212"/>
                <a:gd name="T4" fmla="*/ 214 w 336"/>
                <a:gd name="T5" fmla="*/ 24 h 212"/>
                <a:gd name="T6" fmla="*/ 256 w 336"/>
                <a:gd name="T7" fmla="*/ 46 h 212"/>
                <a:gd name="T8" fmla="*/ 296 w 336"/>
                <a:gd name="T9" fmla="*/ 64 h 212"/>
                <a:gd name="T10" fmla="*/ 336 w 336"/>
                <a:gd name="T11" fmla="*/ 82 h 212"/>
                <a:gd name="T12" fmla="*/ 336 w 336"/>
                <a:gd name="T13" fmla="*/ 82 h 212"/>
                <a:gd name="T14" fmla="*/ 304 w 336"/>
                <a:gd name="T15" fmla="*/ 110 h 212"/>
                <a:gd name="T16" fmla="*/ 272 w 336"/>
                <a:gd name="T17" fmla="*/ 142 h 212"/>
                <a:gd name="T18" fmla="*/ 242 w 336"/>
                <a:gd name="T19" fmla="*/ 176 h 212"/>
                <a:gd name="T20" fmla="*/ 212 w 336"/>
                <a:gd name="T21" fmla="*/ 212 h 212"/>
                <a:gd name="T22" fmla="*/ 212 w 336"/>
                <a:gd name="T23" fmla="*/ 212 h 212"/>
                <a:gd name="T24" fmla="*/ 146 w 336"/>
                <a:gd name="T25" fmla="*/ 194 h 212"/>
                <a:gd name="T26" fmla="*/ 86 w 336"/>
                <a:gd name="T27" fmla="*/ 174 h 212"/>
                <a:gd name="T28" fmla="*/ 38 w 336"/>
                <a:gd name="T29" fmla="*/ 156 h 212"/>
                <a:gd name="T30" fmla="*/ 0 w 336"/>
                <a:gd name="T31" fmla="*/ 140 h 212"/>
                <a:gd name="T32" fmla="*/ 0 w 336"/>
                <a:gd name="T33" fmla="*/ 140 h 212"/>
                <a:gd name="T34" fmla="*/ 30 w 336"/>
                <a:gd name="T35" fmla="*/ 112 h 212"/>
                <a:gd name="T36" fmla="*/ 70 w 336"/>
                <a:gd name="T37" fmla="*/ 78 h 212"/>
                <a:gd name="T38" fmla="*/ 118 w 336"/>
                <a:gd name="T39" fmla="*/ 40 h 212"/>
                <a:gd name="T40" fmla="*/ 174 w 336"/>
                <a:gd name="T41" fmla="*/ 0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36" h="212">
                  <a:moveTo>
                    <a:pt x="174" y="0"/>
                  </a:moveTo>
                  <a:lnTo>
                    <a:pt x="174" y="0"/>
                  </a:lnTo>
                  <a:lnTo>
                    <a:pt x="214" y="24"/>
                  </a:lnTo>
                  <a:lnTo>
                    <a:pt x="256" y="46"/>
                  </a:lnTo>
                  <a:lnTo>
                    <a:pt x="296" y="64"/>
                  </a:lnTo>
                  <a:lnTo>
                    <a:pt x="336" y="82"/>
                  </a:lnTo>
                  <a:lnTo>
                    <a:pt x="336" y="82"/>
                  </a:lnTo>
                  <a:lnTo>
                    <a:pt x="304" y="110"/>
                  </a:lnTo>
                  <a:lnTo>
                    <a:pt x="272" y="142"/>
                  </a:lnTo>
                  <a:lnTo>
                    <a:pt x="242" y="176"/>
                  </a:lnTo>
                  <a:lnTo>
                    <a:pt x="212" y="212"/>
                  </a:lnTo>
                  <a:lnTo>
                    <a:pt x="212" y="212"/>
                  </a:lnTo>
                  <a:lnTo>
                    <a:pt x="146" y="194"/>
                  </a:lnTo>
                  <a:lnTo>
                    <a:pt x="86" y="174"/>
                  </a:lnTo>
                  <a:lnTo>
                    <a:pt x="38" y="156"/>
                  </a:lnTo>
                  <a:lnTo>
                    <a:pt x="0" y="140"/>
                  </a:lnTo>
                  <a:lnTo>
                    <a:pt x="0" y="140"/>
                  </a:lnTo>
                  <a:lnTo>
                    <a:pt x="30" y="112"/>
                  </a:lnTo>
                  <a:lnTo>
                    <a:pt x="70" y="78"/>
                  </a:lnTo>
                  <a:lnTo>
                    <a:pt x="118" y="40"/>
                  </a:lnTo>
                  <a:lnTo>
                    <a:pt x="174" y="0"/>
                  </a:lnTo>
                  <a:close/>
                </a:path>
              </a:pathLst>
            </a:custGeom>
            <a:solidFill>
              <a:srgbClr val="3871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l" rtl="0"/>
              <a:endParaRPr lang="en-GB"/>
            </a:p>
          </p:txBody>
        </p:sp>
        <p:sp>
          <p:nvSpPr>
            <p:cNvPr id="646" name="Freeform 664"/>
            <p:cNvSpPr>
              <a:spLocks/>
            </p:cNvSpPr>
            <p:nvPr/>
          </p:nvSpPr>
          <p:spPr bwMode="auto">
            <a:xfrm>
              <a:off x="3173413" y="3033713"/>
              <a:ext cx="533400" cy="336550"/>
            </a:xfrm>
            <a:custGeom>
              <a:avLst/>
              <a:gdLst>
                <a:gd name="T0" fmla="*/ 174 w 336"/>
                <a:gd name="T1" fmla="*/ 0 h 212"/>
                <a:gd name="T2" fmla="*/ 174 w 336"/>
                <a:gd name="T3" fmla="*/ 0 h 212"/>
                <a:gd name="T4" fmla="*/ 214 w 336"/>
                <a:gd name="T5" fmla="*/ 24 h 212"/>
                <a:gd name="T6" fmla="*/ 256 w 336"/>
                <a:gd name="T7" fmla="*/ 46 h 212"/>
                <a:gd name="T8" fmla="*/ 296 w 336"/>
                <a:gd name="T9" fmla="*/ 64 h 212"/>
                <a:gd name="T10" fmla="*/ 336 w 336"/>
                <a:gd name="T11" fmla="*/ 82 h 212"/>
                <a:gd name="T12" fmla="*/ 336 w 336"/>
                <a:gd name="T13" fmla="*/ 82 h 212"/>
                <a:gd name="T14" fmla="*/ 304 w 336"/>
                <a:gd name="T15" fmla="*/ 110 h 212"/>
                <a:gd name="T16" fmla="*/ 272 w 336"/>
                <a:gd name="T17" fmla="*/ 142 h 212"/>
                <a:gd name="T18" fmla="*/ 242 w 336"/>
                <a:gd name="T19" fmla="*/ 176 h 212"/>
                <a:gd name="T20" fmla="*/ 212 w 336"/>
                <a:gd name="T21" fmla="*/ 212 h 212"/>
                <a:gd name="T22" fmla="*/ 212 w 336"/>
                <a:gd name="T23" fmla="*/ 212 h 212"/>
                <a:gd name="T24" fmla="*/ 146 w 336"/>
                <a:gd name="T25" fmla="*/ 194 h 212"/>
                <a:gd name="T26" fmla="*/ 86 w 336"/>
                <a:gd name="T27" fmla="*/ 174 h 212"/>
                <a:gd name="T28" fmla="*/ 38 w 336"/>
                <a:gd name="T29" fmla="*/ 156 h 212"/>
                <a:gd name="T30" fmla="*/ 0 w 336"/>
                <a:gd name="T31" fmla="*/ 140 h 212"/>
                <a:gd name="T32" fmla="*/ 0 w 336"/>
                <a:gd name="T33" fmla="*/ 140 h 212"/>
                <a:gd name="T34" fmla="*/ 30 w 336"/>
                <a:gd name="T35" fmla="*/ 112 h 212"/>
                <a:gd name="T36" fmla="*/ 70 w 336"/>
                <a:gd name="T37" fmla="*/ 78 h 212"/>
                <a:gd name="T38" fmla="*/ 118 w 336"/>
                <a:gd name="T39" fmla="*/ 40 h 212"/>
                <a:gd name="T40" fmla="*/ 174 w 336"/>
                <a:gd name="T41" fmla="*/ 0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36" h="212">
                  <a:moveTo>
                    <a:pt x="174" y="0"/>
                  </a:moveTo>
                  <a:lnTo>
                    <a:pt x="174" y="0"/>
                  </a:lnTo>
                  <a:lnTo>
                    <a:pt x="214" y="24"/>
                  </a:lnTo>
                  <a:lnTo>
                    <a:pt x="256" y="46"/>
                  </a:lnTo>
                  <a:lnTo>
                    <a:pt x="296" y="64"/>
                  </a:lnTo>
                  <a:lnTo>
                    <a:pt x="336" y="82"/>
                  </a:lnTo>
                  <a:lnTo>
                    <a:pt x="336" y="82"/>
                  </a:lnTo>
                  <a:lnTo>
                    <a:pt x="304" y="110"/>
                  </a:lnTo>
                  <a:lnTo>
                    <a:pt x="272" y="142"/>
                  </a:lnTo>
                  <a:lnTo>
                    <a:pt x="242" y="176"/>
                  </a:lnTo>
                  <a:lnTo>
                    <a:pt x="212" y="212"/>
                  </a:lnTo>
                  <a:lnTo>
                    <a:pt x="212" y="212"/>
                  </a:lnTo>
                  <a:lnTo>
                    <a:pt x="146" y="194"/>
                  </a:lnTo>
                  <a:lnTo>
                    <a:pt x="86" y="174"/>
                  </a:lnTo>
                  <a:lnTo>
                    <a:pt x="38" y="156"/>
                  </a:lnTo>
                  <a:lnTo>
                    <a:pt x="0" y="140"/>
                  </a:lnTo>
                  <a:lnTo>
                    <a:pt x="0" y="140"/>
                  </a:lnTo>
                  <a:lnTo>
                    <a:pt x="30" y="112"/>
                  </a:lnTo>
                  <a:lnTo>
                    <a:pt x="70" y="78"/>
                  </a:lnTo>
                  <a:lnTo>
                    <a:pt x="118" y="40"/>
                  </a:lnTo>
                  <a:lnTo>
                    <a:pt x="17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l" rtl="0"/>
              <a:endParaRPr lang="en-GB"/>
            </a:p>
          </p:txBody>
        </p:sp>
        <p:sp>
          <p:nvSpPr>
            <p:cNvPr id="647" name="Freeform 665"/>
            <p:cNvSpPr>
              <a:spLocks/>
            </p:cNvSpPr>
            <p:nvPr/>
          </p:nvSpPr>
          <p:spPr bwMode="auto">
            <a:xfrm>
              <a:off x="5437188" y="2649538"/>
              <a:ext cx="533400" cy="336550"/>
            </a:xfrm>
            <a:custGeom>
              <a:avLst/>
              <a:gdLst>
                <a:gd name="T0" fmla="*/ 124 w 336"/>
                <a:gd name="T1" fmla="*/ 0 h 212"/>
                <a:gd name="T2" fmla="*/ 124 w 336"/>
                <a:gd name="T3" fmla="*/ 0 h 212"/>
                <a:gd name="T4" fmla="*/ 190 w 336"/>
                <a:gd name="T5" fmla="*/ 18 h 212"/>
                <a:gd name="T6" fmla="*/ 250 w 336"/>
                <a:gd name="T7" fmla="*/ 38 h 212"/>
                <a:gd name="T8" fmla="*/ 298 w 336"/>
                <a:gd name="T9" fmla="*/ 56 h 212"/>
                <a:gd name="T10" fmla="*/ 336 w 336"/>
                <a:gd name="T11" fmla="*/ 72 h 212"/>
                <a:gd name="T12" fmla="*/ 336 w 336"/>
                <a:gd name="T13" fmla="*/ 72 h 212"/>
                <a:gd name="T14" fmla="*/ 306 w 336"/>
                <a:gd name="T15" fmla="*/ 100 h 212"/>
                <a:gd name="T16" fmla="*/ 266 w 336"/>
                <a:gd name="T17" fmla="*/ 134 h 212"/>
                <a:gd name="T18" fmla="*/ 218 w 336"/>
                <a:gd name="T19" fmla="*/ 172 h 212"/>
                <a:gd name="T20" fmla="*/ 162 w 336"/>
                <a:gd name="T21" fmla="*/ 212 h 212"/>
                <a:gd name="T22" fmla="*/ 162 w 336"/>
                <a:gd name="T23" fmla="*/ 212 h 212"/>
                <a:gd name="T24" fmla="*/ 122 w 336"/>
                <a:gd name="T25" fmla="*/ 188 h 212"/>
                <a:gd name="T26" fmla="*/ 82 w 336"/>
                <a:gd name="T27" fmla="*/ 166 h 212"/>
                <a:gd name="T28" fmla="*/ 40 w 336"/>
                <a:gd name="T29" fmla="*/ 146 h 212"/>
                <a:gd name="T30" fmla="*/ 0 w 336"/>
                <a:gd name="T31" fmla="*/ 130 h 212"/>
                <a:gd name="T32" fmla="*/ 0 w 336"/>
                <a:gd name="T33" fmla="*/ 130 h 212"/>
                <a:gd name="T34" fmla="*/ 32 w 336"/>
                <a:gd name="T35" fmla="*/ 102 h 212"/>
                <a:gd name="T36" fmla="*/ 64 w 336"/>
                <a:gd name="T37" fmla="*/ 70 h 212"/>
                <a:gd name="T38" fmla="*/ 94 w 336"/>
                <a:gd name="T39" fmla="*/ 36 h 212"/>
                <a:gd name="T40" fmla="*/ 124 w 336"/>
                <a:gd name="T41" fmla="*/ 0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36" h="212">
                  <a:moveTo>
                    <a:pt x="124" y="0"/>
                  </a:moveTo>
                  <a:lnTo>
                    <a:pt x="124" y="0"/>
                  </a:lnTo>
                  <a:lnTo>
                    <a:pt x="190" y="18"/>
                  </a:lnTo>
                  <a:lnTo>
                    <a:pt x="250" y="38"/>
                  </a:lnTo>
                  <a:lnTo>
                    <a:pt x="298" y="56"/>
                  </a:lnTo>
                  <a:lnTo>
                    <a:pt x="336" y="72"/>
                  </a:lnTo>
                  <a:lnTo>
                    <a:pt x="336" y="72"/>
                  </a:lnTo>
                  <a:lnTo>
                    <a:pt x="306" y="100"/>
                  </a:lnTo>
                  <a:lnTo>
                    <a:pt x="266" y="134"/>
                  </a:lnTo>
                  <a:lnTo>
                    <a:pt x="218" y="172"/>
                  </a:lnTo>
                  <a:lnTo>
                    <a:pt x="162" y="212"/>
                  </a:lnTo>
                  <a:lnTo>
                    <a:pt x="162" y="212"/>
                  </a:lnTo>
                  <a:lnTo>
                    <a:pt x="122" y="188"/>
                  </a:lnTo>
                  <a:lnTo>
                    <a:pt x="82" y="166"/>
                  </a:lnTo>
                  <a:lnTo>
                    <a:pt x="40" y="146"/>
                  </a:lnTo>
                  <a:lnTo>
                    <a:pt x="0" y="130"/>
                  </a:lnTo>
                  <a:lnTo>
                    <a:pt x="0" y="130"/>
                  </a:lnTo>
                  <a:lnTo>
                    <a:pt x="32" y="102"/>
                  </a:lnTo>
                  <a:lnTo>
                    <a:pt x="64" y="70"/>
                  </a:lnTo>
                  <a:lnTo>
                    <a:pt x="94" y="36"/>
                  </a:lnTo>
                  <a:lnTo>
                    <a:pt x="124" y="0"/>
                  </a:lnTo>
                  <a:close/>
                </a:path>
              </a:pathLst>
            </a:custGeom>
            <a:solidFill>
              <a:srgbClr val="3871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l" rtl="0"/>
              <a:endParaRPr lang="en-GB"/>
            </a:p>
          </p:txBody>
        </p:sp>
        <p:sp>
          <p:nvSpPr>
            <p:cNvPr id="648" name="Freeform 666"/>
            <p:cNvSpPr>
              <a:spLocks/>
            </p:cNvSpPr>
            <p:nvPr/>
          </p:nvSpPr>
          <p:spPr bwMode="auto">
            <a:xfrm>
              <a:off x="5437188" y="2649538"/>
              <a:ext cx="533400" cy="336550"/>
            </a:xfrm>
            <a:custGeom>
              <a:avLst/>
              <a:gdLst>
                <a:gd name="T0" fmla="*/ 124 w 336"/>
                <a:gd name="T1" fmla="*/ 0 h 212"/>
                <a:gd name="T2" fmla="*/ 124 w 336"/>
                <a:gd name="T3" fmla="*/ 0 h 212"/>
                <a:gd name="T4" fmla="*/ 190 w 336"/>
                <a:gd name="T5" fmla="*/ 18 h 212"/>
                <a:gd name="T6" fmla="*/ 250 w 336"/>
                <a:gd name="T7" fmla="*/ 38 h 212"/>
                <a:gd name="T8" fmla="*/ 298 w 336"/>
                <a:gd name="T9" fmla="*/ 56 h 212"/>
                <a:gd name="T10" fmla="*/ 336 w 336"/>
                <a:gd name="T11" fmla="*/ 72 h 212"/>
                <a:gd name="T12" fmla="*/ 336 w 336"/>
                <a:gd name="T13" fmla="*/ 72 h 212"/>
                <a:gd name="T14" fmla="*/ 306 w 336"/>
                <a:gd name="T15" fmla="*/ 100 h 212"/>
                <a:gd name="T16" fmla="*/ 266 w 336"/>
                <a:gd name="T17" fmla="*/ 134 h 212"/>
                <a:gd name="T18" fmla="*/ 218 w 336"/>
                <a:gd name="T19" fmla="*/ 172 h 212"/>
                <a:gd name="T20" fmla="*/ 162 w 336"/>
                <a:gd name="T21" fmla="*/ 212 h 212"/>
                <a:gd name="T22" fmla="*/ 162 w 336"/>
                <a:gd name="T23" fmla="*/ 212 h 212"/>
                <a:gd name="T24" fmla="*/ 122 w 336"/>
                <a:gd name="T25" fmla="*/ 188 h 212"/>
                <a:gd name="T26" fmla="*/ 82 w 336"/>
                <a:gd name="T27" fmla="*/ 166 h 212"/>
                <a:gd name="T28" fmla="*/ 40 w 336"/>
                <a:gd name="T29" fmla="*/ 146 h 212"/>
                <a:gd name="T30" fmla="*/ 0 w 336"/>
                <a:gd name="T31" fmla="*/ 130 h 212"/>
                <a:gd name="T32" fmla="*/ 0 w 336"/>
                <a:gd name="T33" fmla="*/ 130 h 212"/>
                <a:gd name="T34" fmla="*/ 32 w 336"/>
                <a:gd name="T35" fmla="*/ 102 h 212"/>
                <a:gd name="T36" fmla="*/ 64 w 336"/>
                <a:gd name="T37" fmla="*/ 70 h 212"/>
                <a:gd name="T38" fmla="*/ 94 w 336"/>
                <a:gd name="T39" fmla="*/ 36 h 212"/>
                <a:gd name="T40" fmla="*/ 124 w 336"/>
                <a:gd name="T41" fmla="*/ 0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36" h="212">
                  <a:moveTo>
                    <a:pt x="124" y="0"/>
                  </a:moveTo>
                  <a:lnTo>
                    <a:pt x="124" y="0"/>
                  </a:lnTo>
                  <a:lnTo>
                    <a:pt x="190" y="18"/>
                  </a:lnTo>
                  <a:lnTo>
                    <a:pt x="250" y="38"/>
                  </a:lnTo>
                  <a:lnTo>
                    <a:pt x="298" y="56"/>
                  </a:lnTo>
                  <a:lnTo>
                    <a:pt x="336" y="72"/>
                  </a:lnTo>
                  <a:lnTo>
                    <a:pt x="336" y="72"/>
                  </a:lnTo>
                  <a:lnTo>
                    <a:pt x="306" y="100"/>
                  </a:lnTo>
                  <a:lnTo>
                    <a:pt x="266" y="134"/>
                  </a:lnTo>
                  <a:lnTo>
                    <a:pt x="218" y="172"/>
                  </a:lnTo>
                  <a:lnTo>
                    <a:pt x="162" y="212"/>
                  </a:lnTo>
                  <a:lnTo>
                    <a:pt x="162" y="212"/>
                  </a:lnTo>
                  <a:lnTo>
                    <a:pt x="122" y="188"/>
                  </a:lnTo>
                  <a:lnTo>
                    <a:pt x="82" y="166"/>
                  </a:lnTo>
                  <a:lnTo>
                    <a:pt x="40" y="146"/>
                  </a:lnTo>
                  <a:lnTo>
                    <a:pt x="0" y="130"/>
                  </a:lnTo>
                  <a:lnTo>
                    <a:pt x="0" y="130"/>
                  </a:lnTo>
                  <a:lnTo>
                    <a:pt x="32" y="102"/>
                  </a:lnTo>
                  <a:lnTo>
                    <a:pt x="64" y="70"/>
                  </a:lnTo>
                  <a:lnTo>
                    <a:pt x="94" y="36"/>
                  </a:lnTo>
                  <a:lnTo>
                    <a:pt x="12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l" rtl="0"/>
              <a:endParaRPr lang="en-GB"/>
            </a:p>
          </p:txBody>
        </p:sp>
        <p:sp>
          <p:nvSpPr>
            <p:cNvPr id="649" name="Freeform 667"/>
            <p:cNvSpPr>
              <a:spLocks/>
            </p:cNvSpPr>
            <p:nvPr/>
          </p:nvSpPr>
          <p:spPr bwMode="auto">
            <a:xfrm>
              <a:off x="3341688" y="3414713"/>
              <a:ext cx="469900" cy="307975"/>
            </a:xfrm>
            <a:custGeom>
              <a:avLst/>
              <a:gdLst>
                <a:gd name="T0" fmla="*/ 116 w 296"/>
                <a:gd name="T1" fmla="*/ 0 h 194"/>
                <a:gd name="T2" fmla="*/ 116 w 296"/>
                <a:gd name="T3" fmla="*/ 0 h 194"/>
                <a:gd name="T4" fmla="*/ 162 w 296"/>
                <a:gd name="T5" fmla="*/ 10 h 194"/>
                <a:gd name="T6" fmla="*/ 208 w 296"/>
                <a:gd name="T7" fmla="*/ 16 h 194"/>
                <a:gd name="T8" fmla="*/ 252 w 296"/>
                <a:gd name="T9" fmla="*/ 20 h 194"/>
                <a:gd name="T10" fmla="*/ 296 w 296"/>
                <a:gd name="T11" fmla="*/ 22 h 194"/>
                <a:gd name="T12" fmla="*/ 296 w 296"/>
                <a:gd name="T13" fmla="*/ 22 h 194"/>
                <a:gd name="T14" fmla="*/ 274 w 296"/>
                <a:gd name="T15" fmla="*/ 60 h 194"/>
                <a:gd name="T16" fmla="*/ 256 w 296"/>
                <a:gd name="T17" fmla="*/ 100 h 194"/>
                <a:gd name="T18" fmla="*/ 240 w 296"/>
                <a:gd name="T19" fmla="*/ 142 h 194"/>
                <a:gd name="T20" fmla="*/ 224 w 296"/>
                <a:gd name="T21" fmla="*/ 188 h 194"/>
                <a:gd name="T22" fmla="*/ 224 w 296"/>
                <a:gd name="T23" fmla="*/ 188 h 194"/>
                <a:gd name="T24" fmla="*/ 156 w 296"/>
                <a:gd name="T25" fmla="*/ 192 h 194"/>
                <a:gd name="T26" fmla="*/ 94 w 296"/>
                <a:gd name="T27" fmla="*/ 194 h 194"/>
                <a:gd name="T28" fmla="*/ 42 w 296"/>
                <a:gd name="T29" fmla="*/ 194 h 194"/>
                <a:gd name="T30" fmla="*/ 0 w 296"/>
                <a:gd name="T31" fmla="*/ 192 h 194"/>
                <a:gd name="T32" fmla="*/ 0 w 296"/>
                <a:gd name="T33" fmla="*/ 192 h 194"/>
                <a:gd name="T34" fmla="*/ 20 w 296"/>
                <a:gd name="T35" fmla="*/ 156 h 194"/>
                <a:gd name="T36" fmla="*/ 44 w 296"/>
                <a:gd name="T37" fmla="*/ 110 h 194"/>
                <a:gd name="T38" fmla="*/ 78 w 296"/>
                <a:gd name="T39" fmla="*/ 58 h 194"/>
                <a:gd name="T40" fmla="*/ 116 w 296"/>
                <a:gd name="T41" fmla="*/ 0 h 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96" h="194">
                  <a:moveTo>
                    <a:pt x="116" y="0"/>
                  </a:moveTo>
                  <a:lnTo>
                    <a:pt x="116" y="0"/>
                  </a:lnTo>
                  <a:lnTo>
                    <a:pt x="162" y="10"/>
                  </a:lnTo>
                  <a:lnTo>
                    <a:pt x="208" y="16"/>
                  </a:lnTo>
                  <a:lnTo>
                    <a:pt x="252" y="20"/>
                  </a:lnTo>
                  <a:lnTo>
                    <a:pt x="296" y="22"/>
                  </a:lnTo>
                  <a:lnTo>
                    <a:pt x="296" y="22"/>
                  </a:lnTo>
                  <a:lnTo>
                    <a:pt x="274" y="60"/>
                  </a:lnTo>
                  <a:lnTo>
                    <a:pt x="256" y="100"/>
                  </a:lnTo>
                  <a:lnTo>
                    <a:pt x="240" y="142"/>
                  </a:lnTo>
                  <a:lnTo>
                    <a:pt x="224" y="188"/>
                  </a:lnTo>
                  <a:lnTo>
                    <a:pt x="224" y="188"/>
                  </a:lnTo>
                  <a:lnTo>
                    <a:pt x="156" y="192"/>
                  </a:lnTo>
                  <a:lnTo>
                    <a:pt x="94" y="194"/>
                  </a:lnTo>
                  <a:lnTo>
                    <a:pt x="42" y="194"/>
                  </a:lnTo>
                  <a:lnTo>
                    <a:pt x="0" y="192"/>
                  </a:lnTo>
                  <a:lnTo>
                    <a:pt x="0" y="192"/>
                  </a:lnTo>
                  <a:lnTo>
                    <a:pt x="20" y="156"/>
                  </a:lnTo>
                  <a:lnTo>
                    <a:pt x="44" y="110"/>
                  </a:lnTo>
                  <a:lnTo>
                    <a:pt x="78" y="58"/>
                  </a:lnTo>
                  <a:lnTo>
                    <a:pt x="116" y="0"/>
                  </a:lnTo>
                  <a:close/>
                </a:path>
              </a:pathLst>
            </a:custGeom>
            <a:solidFill>
              <a:srgbClr val="3871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l" rtl="0"/>
              <a:endParaRPr lang="en-GB"/>
            </a:p>
          </p:txBody>
        </p:sp>
        <p:sp>
          <p:nvSpPr>
            <p:cNvPr id="650" name="Freeform 668"/>
            <p:cNvSpPr>
              <a:spLocks/>
            </p:cNvSpPr>
            <p:nvPr/>
          </p:nvSpPr>
          <p:spPr bwMode="auto">
            <a:xfrm>
              <a:off x="3341688" y="3414713"/>
              <a:ext cx="469900" cy="307975"/>
            </a:xfrm>
            <a:custGeom>
              <a:avLst/>
              <a:gdLst>
                <a:gd name="T0" fmla="*/ 116 w 296"/>
                <a:gd name="T1" fmla="*/ 0 h 194"/>
                <a:gd name="T2" fmla="*/ 116 w 296"/>
                <a:gd name="T3" fmla="*/ 0 h 194"/>
                <a:gd name="T4" fmla="*/ 162 w 296"/>
                <a:gd name="T5" fmla="*/ 10 h 194"/>
                <a:gd name="T6" fmla="*/ 208 w 296"/>
                <a:gd name="T7" fmla="*/ 16 h 194"/>
                <a:gd name="T8" fmla="*/ 252 w 296"/>
                <a:gd name="T9" fmla="*/ 20 h 194"/>
                <a:gd name="T10" fmla="*/ 296 w 296"/>
                <a:gd name="T11" fmla="*/ 22 h 194"/>
                <a:gd name="T12" fmla="*/ 296 w 296"/>
                <a:gd name="T13" fmla="*/ 22 h 194"/>
                <a:gd name="T14" fmla="*/ 274 w 296"/>
                <a:gd name="T15" fmla="*/ 60 h 194"/>
                <a:gd name="T16" fmla="*/ 256 w 296"/>
                <a:gd name="T17" fmla="*/ 100 h 194"/>
                <a:gd name="T18" fmla="*/ 240 w 296"/>
                <a:gd name="T19" fmla="*/ 142 h 194"/>
                <a:gd name="T20" fmla="*/ 224 w 296"/>
                <a:gd name="T21" fmla="*/ 188 h 194"/>
                <a:gd name="T22" fmla="*/ 224 w 296"/>
                <a:gd name="T23" fmla="*/ 188 h 194"/>
                <a:gd name="T24" fmla="*/ 156 w 296"/>
                <a:gd name="T25" fmla="*/ 192 h 194"/>
                <a:gd name="T26" fmla="*/ 94 w 296"/>
                <a:gd name="T27" fmla="*/ 194 h 194"/>
                <a:gd name="T28" fmla="*/ 42 w 296"/>
                <a:gd name="T29" fmla="*/ 194 h 194"/>
                <a:gd name="T30" fmla="*/ 0 w 296"/>
                <a:gd name="T31" fmla="*/ 192 h 194"/>
                <a:gd name="T32" fmla="*/ 0 w 296"/>
                <a:gd name="T33" fmla="*/ 192 h 194"/>
                <a:gd name="T34" fmla="*/ 20 w 296"/>
                <a:gd name="T35" fmla="*/ 156 h 194"/>
                <a:gd name="T36" fmla="*/ 44 w 296"/>
                <a:gd name="T37" fmla="*/ 110 h 194"/>
                <a:gd name="T38" fmla="*/ 78 w 296"/>
                <a:gd name="T39" fmla="*/ 58 h 194"/>
                <a:gd name="T40" fmla="*/ 116 w 296"/>
                <a:gd name="T41" fmla="*/ 0 h 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96" h="194">
                  <a:moveTo>
                    <a:pt x="116" y="0"/>
                  </a:moveTo>
                  <a:lnTo>
                    <a:pt x="116" y="0"/>
                  </a:lnTo>
                  <a:lnTo>
                    <a:pt x="162" y="10"/>
                  </a:lnTo>
                  <a:lnTo>
                    <a:pt x="208" y="16"/>
                  </a:lnTo>
                  <a:lnTo>
                    <a:pt x="252" y="20"/>
                  </a:lnTo>
                  <a:lnTo>
                    <a:pt x="296" y="22"/>
                  </a:lnTo>
                  <a:lnTo>
                    <a:pt x="296" y="22"/>
                  </a:lnTo>
                  <a:lnTo>
                    <a:pt x="274" y="60"/>
                  </a:lnTo>
                  <a:lnTo>
                    <a:pt x="256" y="100"/>
                  </a:lnTo>
                  <a:lnTo>
                    <a:pt x="240" y="142"/>
                  </a:lnTo>
                  <a:lnTo>
                    <a:pt x="224" y="188"/>
                  </a:lnTo>
                  <a:lnTo>
                    <a:pt x="224" y="188"/>
                  </a:lnTo>
                  <a:lnTo>
                    <a:pt x="156" y="192"/>
                  </a:lnTo>
                  <a:lnTo>
                    <a:pt x="94" y="194"/>
                  </a:lnTo>
                  <a:lnTo>
                    <a:pt x="42" y="194"/>
                  </a:lnTo>
                  <a:lnTo>
                    <a:pt x="0" y="192"/>
                  </a:lnTo>
                  <a:lnTo>
                    <a:pt x="0" y="192"/>
                  </a:lnTo>
                  <a:lnTo>
                    <a:pt x="20" y="156"/>
                  </a:lnTo>
                  <a:lnTo>
                    <a:pt x="44" y="110"/>
                  </a:lnTo>
                  <a:lnTo>
                    <a:pt x="78" y="58"/>
                  </a:lnTo>
                  <a:lnTo>
                    <a:pt x="11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l" rtl="0"/>
              <a:endParaRPr lang="en-GB"/>
            </a:p>
          </p:txBody>
        </p:sp>
        <p:sp>
          <p:nvSpPr>
            <p:cNvPr id="651" name="Freeform 669"/>
            <p:cNvSpPr>
              <a:spLocks/>
            </p:cNvSpPr>
            <p:nvPr/>
          </p:nvSpPr>
          <p:spPr bwMode="auto">
            <a:xfrm>
              <a:off x="5335588" y="2293938"/>
              <a:ext cx="466725" cy="307975"/>
            </a:xfrm>
            <a:custGeom>
              <a:avLst/>
              <a:gdLst>
                <a:gd name="T0" fmla="*/ 294 w 294"/>
                <a:gd name="T1" fmla="*/ 4 h 194"/>
                <a:gd name="T2" fmla="*/ 294 w 294"/>
                <a:gd name="T3" fmla="*/ 4 h 194"/>
                <a:gd name="T4" fmla="*/ 276 w 294"/>
                <a:gd name="T5" fmla="*/ 40 h 194"/>
                <a:gd name="T6" fmla="*/ 250 w 294"/>
                <a:gd name="T7" fmla="*/ 86 h 194"/>
                <a:gd name="T8" fmla="*/ 218 w 294"/>
                <a:gd name="T9" fmla="*/ 138 h 194"/>
                <a:gd name="T10" fmla="*/ 178 w 294"/>
                <a:gd name="T11" fmla="*/ 194 h 194"/>
                <a:gd name="T12" fmla="*/ 178 w 294"/>
                <a:gd name="T13" fmla="*/ 194 h 194"/>
                <a:gd name="T14" fmla="*/ 132 w 294"/>
                <a:gd name="T15" fmla="*/ 186 h 194"/>
                <a:gd name="T16" fmla="*/ 86 w 294"/>
                <a:gd name="T17" fmla="*/ 180 h 194"/>
                <a:gd name="T18" fmla="*/ 42 w 294"/>
                <a:gd name="T19" fmla="*/ 176 h 194"/>
                <a:gd name="T20" fmla="*/ 0 w 294"/>
                <a:gd name="T21" fmla="*/ 174 h 194"/>
                <a:gd name="T22" fmla="*/ 0 w 294"/>
                <a:gd name="T23" fmla="*/ 174 h 194"/>
                <a:gd name="T24" fmla="*/ 20 w 294"/>
                <a:gd name="T25" fmla="*/ 136 h 194"/>
                <a:gd name="T26" fmla="*/ 38 w 294"/>
                <a:gd name="T27" fmla="*/ 96 h 194"/>
                <a:gd name="T28" fmla="*/ 54 w 294"/>
                <a:gd name="T29" fmla="*/ 52 h 194"/>
                <a:gd name="T30" fmla="*/ 70 w 294"/>
                <a:gd name="T31" fmla="*/ 8 h 194"/>
                <a:gd name="T32" fmla="*/ 70 w 294"/>
                <a:gd name="T33" fmla="*/ 8 h 194"/>
                <a:gd name="T34" fmla="*/ 138 w 294"/>
                <a:gd name="T35" fmla="*/ 2 h 194"/>
                <a:gd name="T36" fmla="*/ 200 w 294"/>
                <a:gd name="T37" fmla="*/ 0 h 194"/>
                <a:gd name="T38" fmla="*/ 254 w 294"/>
                <a:gd name="T39" fmla="*/ 2 h 194"/>
                <a:gd name="T40" fmla="*/ 294 w 294"/>
                <a:gd name="T41" fmla="*/ 4 h 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94" h="194">
                  <a:moveTo>
                    <a:pt x="294" y="4"/>
                  </a:moveTo>
                  <a:lnTo>
                    <a:pt x="294" y="4"/>
                  </a:lnTo>
                  <a:lnTo>
                    <a:pt x="276" y="40"/>
                  </a:lnTo>
                  <a:lnTo>
                    <a:pt x="250" y="86"/>
                  </a:lnTo>
                  <a:lnTo>
                    <a:pt x="218" y="138"/>
                  </a:lnTo>
                  <a:lnTo>
                    <a:pt x="178" y="194"/>
                  </a:lnTo>
                  <a:lnTo>
                    <a:pt x="178" y="194"/>
                  </a:lnTo>
                  <a:lnTo>
                    <a:pt x="132" y="186"/>
                  </a:lnTo>
                  <a:lnTo>
                    <a:pt x="86" y="180"/>
                  </a:lnTo>
                  <a:lnTo>
                    <a:pt x="42" y="176"/>
                  </a:lnTo>
                  <a:lnTo>
                    <a:pt x="0" y="174"/>
                  </a:lnTo>
                  <a:lnTo>
                    <a:pt x="0" y="174"/>
                  </a:lnTo>
                  <a:lnTo>
                    <a:pt x="20" y="136"/>
                  </a:lnTo>
                  <a:lnTo>
                    <a:pt x="38" y="96"/>
                  </a:lnTo>
                  <a:lnTo>
                    <a:pt x="54" y="52"/>
                  </a:lnTo>
                  <a:lnTo>
                    <a:pt x="70" y="8"/>
                  </a:lnTo>
                  <a:lnTo>
                    <a:pt x="70" y="8"/>
                  </a:lnTo>
                  <a:lnTo>
                    <a:pt x="138" y="2"/>
                  </a:lnTo>
                  <a:lnTo>
                    <a:pt x="200" y="0"/>
                  </a:lnTo>
                  <a:lnTo>
                    <a:pt x="254" y="2"/>
                  </a:lnTo>
                  <a:lnTo>
                    <a:pt x="294" y="4"/>
                  </a:lnTo>
                  <a:close/>
                </a:path>
              </a:pathLst>
            </a:custGeom>
            <a:solidFill>
              <a:srgbClr val="3871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l" rtl="0"/>
              <a:endParaRPr lang="en-GB"/>
            </a:p>
          </p:txBody>
        </p:sp>
        <p:sp>
          <p:nvSpPr>
            <p:cNvPr id="652" name="Freeform 670"/>
            <p:cNvSpPr>
              <a:spLocks/>
            </p:cNvSpPr>
            <p:nvPr/>
          </p:nvSpPr>
          <p:spPr bwMode="auto">
            <a:xfrm>
              <a:off x="5335588" y="2293938"/>
              <a:ext cx="466725" cy="307975"/>
            </a:xfrm>
            <a:custGeom>
              <a:avLst/>
              <a:gdLst>
                <a:gd name="T0" fmla="*/ 294 w 294"/>
                <a:gd name="T1" fmla="*/ 4 h 194"/>
                <a:gd name="T2" fmla="*/ 294 w 294"/>
                <a:gd name="T3" fmla="*/ 4 h 194"/>
                <a:gd name="T4" fmla="*/ 276 w 294"/>
                <a:gd name="T5" fmla="*/ 40 h 194"/>
                <a:gd name="T6" fmla="*/ 250 w 294"/>
                <a:gd name="T7" fmla="*/ 86 h 194"/>
                <a:gd name="T8" fmla="*/ 218 w 294"/>
                <a:gd name="T9" fmla="*/ 138 h 194"/>
                <a:gd name="T10" fmla="*/ 178 w 294"/>
                <a:gd name="T11" fmla="*/ 194 h 194"/>
                <a:gd name="T12" fmla="*/ 178 w 294"/>
                <a:gd name="T13" fmla="*/ 194 h 194"/>
                <a:gd name="T14" fmla="*/ 132 w 294"/>
                <a:gd name="T15" fmla="*/ 186 h 194"/>
                <a:gd name="T16" fmla="*/ 86 w 294"/>
                <a:gd name="T17" fmla="*/ 180 h 194"/>
                <a:gd name="T18" fmla="*/ 42 w 294"/>
                <a:gd name="T19" fmla="*/ 176 h 194"/>
                <a:gd name="T20" fmla="*/ 0 w 294"/>
                <a:gd name="T21" fmla="*/ 174 h 194"/>
                <a:gd name="T22" fmla="*/ 0 w 294"/>
                <a:gd name="T23" fmla="*/ 174 h 194"/>
                <a:gd name="T24" fmla="*/ 20 w 294"/>
                <a:gd name="T25" fmla="*/ 136 h 194"/>
                <a:gd name="T26" fmla="*/ 38 w 294"/>
                <a:gd name="T27" fmla="*/ 96 h 194"/>
                <a:gd name="T28" fmla="*/ 54 w 294"/>
                <a:gd name="T29" fmla="*/ 52 h 194"/>
                <a:gd name="T30" fmla="*/ 70 w 294"/>
                <a:gd name="T31" fmla="*/ 8 h 194"/>
                <a:gd name="T32" fmla="*/ 70 w 294"/>
                <a:gd name="T33" fmla="*/ 8 h 194"/>
                <a:gd name="T34" fmla="*/ 138 w 294"/>
                <a:gd name="T35" fmla="*/ 2 h 194"/>
                <a:gd name="T36" fmla="*/ 200 w 294"/>
                <a:gd name="T37" fmla="*/ 0 h 194"/>
                <a:gd name="T38" fmla="*/ 254 w 294"/>
                <a:gd name="T39" fmla="*/ 2 h 194"/>
                <a:gd name="T40" fmla="*/ 294 w 294"/>
                <a:gd name="T41" fmla="*/ 4 h 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94" h="194">
                  <a:moveTo>
                    <a:pt x="294" y="4"/>
                  </a:moveTo>
                  <a:lnTo>
                    <a:pt x="294" y="4"/>
                  </a:lnTo>
                  <a:lnTo>
                    <a:pt x="276" y="40"/>
                  </a:lnTo>
                  <a:lnTo>
                    <a:pt x="250" y="86"/>
                  </a:lnTo>
                  <a:lnTo>
                    <a:pt x="218" y="138"/>
                  </a:lnTo>
                  <a:lnTo>
                    <a:pt x="178" y="194"/>
                  </a:lnTo>
                  <a:lnTo>
                    <a:pt x="178" y="194"/>
                  </a:lnTo>
                  <a:lnTo>
                    <a:pt x="132" y="186"/>
                  </a:lnTo>
                  <a:lnTo>
                    <a:pt x="86" y="180"/>
                  </a:lnTo>
                  <a:lnTo>
                    <a:pt x="42" y="176"/>
                  </a:lnTo>
                  <a:lnTo>
                    <a:pt x="0" y="174"/>
                  </a:lnTo>
                  <a:lnTo>
                    <a:pt x="0" y="174"/>
                  </a:lnTo>
                  <a:lnTo>
                    <a:pt x="20" y="136"/>
                  </a:lnTo>
                  <a:lnTo>
                    <a:pt x="38" y="96"/>
                  </a:lnTo>
                  <a:lnTo>
                    <a:pt x="54" y="52"/>
                  </a:lnTo>
                  <a:lnTo>
                    <a:pt x="70" y="8"/>
                  </a:lnTo>
                  <a:lnTo>
                    <a:pt x="70" y="8"/>
                  </a:lnTo>
                  <a:lnTo>
                    <a:pt x="138" y="2"/>
                  </a:lnTo>
                  <a:lnTo>
                    <a:pt x="200" y="0"/>
                  </a:lnTo>
                  <a:lnTo>
                    <a:pt x="254" y="2"/>
                  </a:lnTo>
                  <a:lnTo>
                    <a:pt x="294" y="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l" rtl="0"/>
              <a:endParaRPr lang="en-GB"/>
            </a:p>
          </p:txBody>
        </p:sp>
        <p:sp>
          <p:nvSpPr>
            <p:cNvPr id="653" name="Freeform 671"/>
            <p:cNvSpPr>
              <a:spLocks/>
            </p:cNvSpPr>
            <p:nvPr/>
          </p:nvSpPr>
          <p:spPr bwMode="auto">
            <a:xfrm>
              <a:off x="3659188" y="3684588"/>
              <a:ext cx="346075" cy="412750"/>
            </a:xfrm>
            <a:custGeom>
              <a:avLst/>
              <a:gdLst>
                <a:gd name="T0" fmla="*/ 218 w 218"/>
                <a:gd name="T1" fmla="*/ 0 h 260"/>
                <a:gd name="T2" fmla="*/ 218 w 218"/>
                <a:gd name="T3" fmla="*/ 0 h 260"/>
                <a:gd name="T4" fmla="*/ 214 w 218"/>
                <a:gd name="T5" fmla="*/ 32 h 260"/>
                <a:gd name="T6" fmla="*/ 210 w 218"/>
                <a:gd name="T7" fmla="*/ 66 h 260"/>
                <a:gd name="T8" fmla="*/ 208 w 218"/>
                <a:gd name="T9" fmla="*/ 102 h 260"/>
                <a:gd name="T10" fmla="*/ 208 w 218"/>
                <a:gd name="T11" fmla="*/ 138 h 260"/>
                <a:gd name="T12" fmla="*/ 208 w 218"/>
                <a:gd name="T13" fmla="*/ 138 h 260"/>
                <a:gd name="T14" fmla="*/ 208 w 218"/>
                <a:gd name="T15" fmla="*/ 180 h 260"/>
                <a:gd name="T16" fmla="*/ 208 w 218"/>
                <a:gd name="T17" fmla="*/ 180 h 260"/>
                <a:gd name="T18" fmla="*/ 146 w 218"/>
                <a:gd name="T19" fmla="*/ 208 h 260"/>
                <a:gd name="T20" fmla="*/ 88 w 218"/>
                <a:gd name="T21" fmla="*/ 230 h 260"/>
                <a:gd name="T22" fmla="*/ 38 w 218"/>
                <a:gd name="T23" fmla="*/ 248 h 260"/>
                <a:gd name="T24" fmla="*/ 0 w 218"/>
                <a:gd name="T25" fmla="*/ 260 h 260"/>
                <a:gd name="T26" fmla="*/ 0 w 218"/>
                <a:gd name="T27" fmla="*/ 260 h 260"/>
                <a:gd name="T28" fmla="*/ 6 w 218"/>
                <a:gd name="T29" fmla="*/ 220 h 260"/>
                <a:gd name="T30" fmla="*/ 14 w 218"/>
                <a:gd name="T31" fmla="*/ 168 h 260"/>
                <a:gd name="T32" fmla="*/ 26 w 218"/>
                <a:gd name="T33" fmla="*/ 108 h 260"/>
                <a:gd name="T34" fmla="*/ 44 w 218"/>
                <a:gd name="T35" fmla="*/ 40 h 260"/>
                <a:gd name="T36" fmla="*/ 44 w 218"/>
                <a:gd name="T37" fmla="*/ 40 h 260"/>
                <a:gd name="T38" fmla="*/ 90 w 218"/>
                <a:gd name="T39" fmla="*/ 34 h 260"/>
                <a:gd name="T40" fmla="*/ 134 w 218"/>
                <a:gd name="T41" fmla="*/ 24 h 260"/>
                <a:gd name="T42" fmla="*/ 178 w 218"/>
                <a:gd name="T43" fmla="*/ 12 h 260"/>
                <a:gd name="T44" fmla="*/ 218 w 218"/>
                <a:gd name="T45" fmla="*/ 0 h 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18" h="260">
                  <a:moveTo>
                    <a:pt x="218" y="0"/>
                  </a:moveTo>
                  <a:lnTo>
                    <a:pt x="218" y="0"/>
                  </a:lnTo>
                  <a:lnTo>
                    <a:pt x="214" y="32"/>
                  </a:lnTo>
                  <a:lnTo>
                    <a:pt x="210" y="66"/>
                  </a:lnTo>
                  <a:lnTo>
                    <a:pt x="208" y="102"/>
                  </a:lnTo>
                  <a:lnTo>
                    <a:pt x="208" y="138"/>
                  </a:lnTo>
                  <a:lnTo>
                    <a:pt x="208" y="138"/>
                  </a:lnTo>
                  <a:lnTo>
                    <a:pt x="208" y="180"/>
                  </a:lnTo>
                  <a:lnTo>
                    <a:pt x="208" y="180"/>
                  </a:lnTo>
                  <a:lnTo>
                    <a:pt x="146" y="208"/>
                  </a:lnTo>
                  <a:lnTo>
                    <a:pt x="88" y="230"/>
                  </a:lnTo>
                  <a:lnTo>
                    <a:pt x="38" y="248"/>
                  </a:lnTo>
                  <a:lnTo>
                    <a:pt x="0" y="260"/>
                  </a:lnTo>
                  <a:lnTo>
                    <a:pt x="0" y="260"/>
                  </a:lnTo>
                  <a:lnTo>
                    <a:pt x="6" y="220"/>
                  </a:lnTo>
                  <a:lnTo>
                    <a:pt x="14" y="168"/>
                  </a:lnTo>
                  <a:lnTo>
                    <a:pt x="26" y="108"/>
                  </a:lnTo>
                  <a:lnTo>
                    <a:pt x="44" y="40"/>
                  </a:lnTo>
                  <a:lnTo>
                    <a:pt x="44" y="40"/>
                  </a:lnTo>
                  <a:lnTo>
                    <a:pt x="90" y="34"/>
                  </a:lnTo>
                  <a:lnTo>
                    <a:pt x="134" y="24"/>
                  </a:lnTo>
                  <a:lnTo>
                    <a:pt x="178" y="12"/>
                  </a:lnTo>
                  <a:lnTo>
                    <a:pt x="218" y="0"/>
                  </a:lnTo>
                  <a:close/>
                </a:path>
              </a:pathLst>
            </a:custGeom>
            <a:solidFill>
              <a:srgbClr val="3871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l" rtl="0"/>
              <a:endParaRPr lang="en-GB"/>
            </a:p>
          </p:txBody>
        </p:sp>
        <p:sp>
          <p:nvSpPr>
            <p:cNvPr id="654" name="Freeform 672"/>
            <p:cNvSpPr>
              <a:spLocks/>
            </p:cNvSpPr>
            <p:nvPr/>
          </p:nvSpPr>
          <p:spPr bwMode="auto">
            <a:xfrm>
              <a:off x="3659188" y="3684588"/>
              <a:ext cx="346075" cy="412750"/>
            </a:xfrm>
            <a:custGeom>
              <a:avLst/>
              <a:gdLst>
                <a:gd name="T0" fmla="*/ 218 w 218"/>
                <a:gd name="T1" fmla="*/ 0 h 260"/>
                <a:gd name="T2" fmla="*/ 218 w 218"/>
                <a:gd name="T3" fmla="*/ 0 h 260"/>
                <a:gd name="T4" fmla="*/ 214 w 218"/>
                <a:gd name="T5" fmla="*/ 32 h 260"/>
                <a:gd name="T6" fmla="*/ 210 w 218"/>
                <a:gd name="T7" fmla="*/ 66 h 260"/>
                <a:gd name="T8" fmla="*/ 208 w 218"/>
                <a:gd name="T9" fmla="*/ 102 h 260"/>
                <a:gd name="T10" fmla="*/ 208 w 218"/>
                <a:gd name="T11" fmla="*/ 138 h 260"/>
                <a:gd name="T12" fmla="*/ 208 w 218"/>
                <a:gd name="T13" fmla="*/ 138 h 260"/>
                <a:gd name="T14" fmla="*/ 208 w 218"/>
                <a:gd name="T15" fmla="*/ 180 h 260"/>
                <a:gd name="T16" fmla="*/ 208 w 218"/>
                <a:gd name="T17" fmla="*/ 180 h 260"/>
                <a:gd name="T18" fmla="*/ 146 w 218"/>
                <a:gd name="T19" fmla="*/ 208 h 260"/>
                <a:gd name="T20" fmla="*/ 88 w 218"/>
                <a:gd name="T21" fmla="*/ 230 h 260"/>
                <a:gd name="T22" fmla="*/ 38 w 218"/>
                <a:gd name="T23" fmla="*/ 248 h 260"/>
                <a:gd name="T24" fmla="*/ 0 w 218"/>
                <a:gd name="T25" fmla="*/ 260 h 260"/>
                <a:gd name="T26" fmla="*/ 0 w 218"/>
                <a:gd name="T27" fmla="*/ 260 h 260"/>
                <a:gd name="T28" fmla="*/ 6 w 218"/>
                <a:gd name="T29" fmla="*/ 220 h 260"/>
                <a:gd name="T30" fmla="*/ 14 w 218"/>
                <a:gd name="T31" fmla="*/ 168 h 260"/>
                <a:gd name="T32" fmla="*/ 26 w 218"/>
                <a:gd name="T33" fmla="*/ 108 h 260"/>
                <a:gd name="T34" fmla="*/ 44 w 218"/>
                <a:gd name="T35" fmla="*/ 40 h 260"/>
                <a:gd name="T36" fmla="*/ 44 w 218"/>
                <a:gd name="T37" fmla="*/ 40 h 260"/>
                <a:gd name="T38" fmla="*/ 90 w 218"/>
                <a:gd name="T39" fmla="*/ 34 h 260"/>
                <a:gd name="T40" fmla="*/ 134 w 218"/>
                <a:gd name="T41" fmla="*/ 24 h 260"/>
                <a:gd name="T42" fmla="*/ 178 w 218"/>
                <a:gd name="T43" fmla="*/ 12 h 260"/>
                <a:gd name="T44" fmla="*/ 218 w 218"/>
                <a:gd name="T45" fmla="*/ 0 h 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18" h="260">
                  <a:moveTo>
                    <a:pt x="218" y="0"/>
                  </a:moveTo>
                  <a:lnTo>
                    <a:pt x="218" y="0"/>
                  </a:lnTo>
                  <a:lnTo>
                    <a:pt x="214" y="32"/>
                  </a:lnTo>
                  <a:lnTo>
                    <a:pt x="210" y="66"/>
                  </a:lnTo>
                  <a:lnTo>
                    <a:pt x="208" y="102"/>
                  </a:lnTo>
                  <a:lnTo>
                    <a:pt x="208" y="138"/>
                  </a:lnTo>
                  <a:lnTo>
                    <a:pt x="208" y="138"/>
                  </a:lnTo>
                  <a:lnTo>
                    <a:pt x="208" y="180"/>
                  </a:lnTo>
                  <a:lnTo>
                    <a:pt x="208" y="180"/>
                  </a:lnTo>
                  <a:lnTo>
                    <a:pt x="146" y="208"/>
                  </a:lnTo>
                  <a:lnTo>
                    <a:pt x="88" y="230"/>
                  </a:lnTo>
                  <a:lnTo>
                    <a:pt x="38" y="248"/>
                  </a:lnTo>
                  <a:lnTo>
                    <a:pt x="0" y="260"/>
                  </a:lnTo>
                  <a:lnTo>
                    <a:pt x="0" y="260"/>
                  </a:lnTo>
                  <a:lnTo>
                    <a:pt x="6" y="220"/>
                  </a:lnTo>
                  <a:lnTo>
                    <a:pt x="14" y="168"/>
                  </a:lnTo>
                  <a:lnTo>
                    <a:pt x="26" y="108"/>
                  </a:lnTo>
                  <a:lnTo>
                    <a:pt x="44" y="40"/>
                  </a:lnTo>
                  <a:lnTo>
                    <a:pt x="44" y="40"/>
                  </a:lnTo>
                  <a:lnTo>
                    <a:pt x="90" y="34"/>
                  </a:lnTo>
                  <a:lnTo>
                    <a:pt x="134" y="24"/>
                  </a:lnTo>
                  <a:lnTo>
                    <a:pt x="178" y="12"/>
                  </a:lnTo>
                  <a:lnTo>
                    <a:pt x="218"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l" rtl="0"/>
              <a:endParaRPr lang="en-GB"/>
            </a:p>
          </p:txBody>
        </p:sp>
        <p:sp>
          <p:nvSpPr>
            <p:cNvPr id="655" name="Freeform 673"/>
            <p:cNvSpPr>
              <a:spLocks/>
            </p:cNvSpPr>
            <p:nvPr/>
          </p:nvSpPr>
          <p:spPr bwMode="auto">
            <a:xfrm>
              <a:off x="5138738" y="1922463"/>
              <a:ext cx="346075" cy="412750"/>
            </a:xfrm>
            <a:custGeom>
              <a:avLst/>
              <a:gdLst>
                <a:gd name="T0" fmla="*/ 218 w 218"/>
                <a:gd name="T1" fmla="*/ 0 h 260"/>
                <a:gd name="T2" fmla="*/ 218 w 218"/>
                <a:gd name="T3" fmla="*/ 0 h 260"/>
                <a:gd name="T4" fmla="*/ 212 w 218"/>
                <a:gd name="T5" fmla="*/ 40 h 260"/>
                <a:gd name="T6" fmla="*/ 204 w 218"/>
                <a:gd name="T7" fmla="*/ 92 h 260"/>
                <a:gd name="T8" fmla="*/ 192 w 218"/>
                <a:gd name="T9" fmla="*/ 152 h 260"/>
                <a:gd name="T10" fmla="*/ 174 w 218"/>
                <a:gd name="T11" fmla="*/ 218 h 260"/>
                <a:gd name="T12" fmla="*/ 174 w 218"/>
                <a:gd name="T13" fmla="*/ 218 h 260"/>
                <a:gd name="T14" fmla="*/ 128 w 218"/>
                <a:gd name="T15" fmla="*/ 226 h 260"/>
                <a:gd name="T16" fmla="*/ 84 w 218"/>
                <a:gd name="T17" fmla="*/ 236 h 260"/>
                <a:gd name="T18" fmla="*/ 40 w 218"/>
                <a:gd name="T19" fmla="*/ 246 h 260"/>
                <a:gd name="T20" fmla="*/ 0 w 218"/>
                <a:gd name="T21" fmla="*/ 260 h 260"/>
                <a:gd name="T22" fmla="*/ 0 w 218"/>
                <a:gd name="T23" fmla="*/ 260 h 260"/>
                <a:gd name="T24" fmla="*/ 4 w 218"/>
                <a:gd name="T25" fmla="*/ 226 h 260"/>
                <a:gd name="T26" fmla="*/ 8 w 218"/>
                <a:gd name="T27" fmla="*/ 192 h 260"/>
                <a:gd name="T28" fmla="*/ 10 w 218"/>
                <a:gd name="T29" fmla="*/ 158 h 260"/>
                <a:gd name="T30" fmla="*/ 10 w 218"/>
                <a:gd name="T31" fmla="*/ 122 h 260"/>
                <a:gd name="T32" fmla="*/ 10 w 218"/>
                <a:gd name="T33" fmla="*/ 122 h 260"/>
                <a:gd name="T34" fmla="*/ 10 w 218"/>
                <a:gd name="T35" fmla="*/ 80 h 260"/>
                <a:gd name="T36" fmla="*/ 10 w 218"/>
                <a:gd name="T37" fmla="*/ 80 h 260"/>
                <a:gd name="T38" fmla="*/ 72 w 218"/>
                <a:gd name="T39" fmla="*/ 52 h 260"/>
                <a:gd name="T40" fmla="*/ 130 w 218"/>
                <a:gd name="T41" fmla="*/ 28 h 260"/>
                <a:gd name="T42" fmla="*/ 180 w 218"/>
                <a:gd name="T43" fmla="*/ 12 h 260"/>
                <a:gd name="T44" fmla="*/ 218 w 218"/>
                <a:gd name="T45" fmla="*/ 0 h 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18" h="260">
                  <a:moveTo>
                    <a:pt x="218" y="0"/>
                  </a:moveTo>
                  <a:lnTo>
                    <a:pt x="218" y="0"/>
                  </a:lnTo>
                  <a:lnTo>
                    <a:pt x="212" y="40"/>
                  </a:lnTo>
                  <a:lnTo>
                    <a:pt x="204" y="92"/>
                  </a:lnTo>
                  <a:lnTo>
                    <a:pt x="192" y="152"/>
                  </a:lnTo>
                  <a:lnTo>
                    <a:pt x="174" y="218"/>
                  </a:lnTo>
                  <a:lnTo>
                    <a:pt x="174" y="218"/>
                  </a:lnTo>
                  <a:lnTo>
                    <a:pt x="128" y="226"/>
                  </a:lnTo>
                  <a:lnTo>
                    <a:pt x="84" y="236"/>
                  </a:lnTo>
                  <a:lnTo>
                    <a:pt x="40" y="246"/>
                  </a:lnTo>
                  <a:lnTo>
                    <a:pt x="0" y="260"/>
                  </a:lnTo>
                  <a:lnTo>
                    <a:pt x="0" y="260"/>
                  </a:lnTo>
                  <a:lnTo>
                    <a:pt x="4" y="226"/>
                  </a:lnTo>
                  <a:lnTo>
                    <a:pt x="8" y="192"/>
                  </a:lnTo>
                  <a:lnTo>
                    <a:pt x="10" y="158"/>
                  </a:lnTo>
                  <a:lnTo>
                    <a:pt x="10" y="122"/>
                  </a:lnTo>
                  <a:lnTo>
                    <a:pt x="10" y="122"/>
                  </a:lnTo>
                  <a:lnTo>
                    <a:pt x="10" y="80"/>
                  </a:lnTo>
                  <a:lnTo>
                    <a:pt x="10" y="80"/>
                  </a:lnTo>
                  <a:lnTo>
                    <a:pt x="72" y="52"/>
                  </a:lnTo>
                  <a:lnTo>
                    <a:pt x="130" y="28"/>
                  </a:lnTo>
                  <a:lnTo>
                    <a:pt x="180" y="12"/>
                  </a:lnTo>
                  <a:lnTo>
                    <a:pt x="218" y="0"/>
                  </a:lnTo>
                  <a:close/>
                </a:path>
              </a:pathLst>
            </a:custGeom>
            <a:solidFill>
              <a:srgbClr val="3871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l" rtl="0"/>
              <a:endParaRPr lang="en-GB"/>
            </a:p>
          </p:txBody>
        </p:sp>
        <p:sp>
          <p:nvSpPr>
            <p:cNvPr id="656" name="Freeform 674"/>
            <p:cNvSpPr>
              <a:spLocks/>
            </p:cNvSpPr>
            <p:nvPr/>
          </p:nvSpPr>
          <p:spPr bwMode="auto">
            <a:xfrm>
              <a:off x="5138738" y="1922463"/>
              <a:ext cx="346075" cy="412750"/>
            </a:xfrm>
            <a:custGeom>
              <a:avLst/>
              <a:gdLst>
                <a:gd name="T0" fmla="*/ 218 w 218"/>
                <a:gd name="T1" fmla="*/ 0 h 260"/>
                <a:gd name="T2" fmla="*/ 218 w 218"/>
                <a:gd name="T3" fmla="*/ 0 h 260"/>
                <a:gd name="T4" fmla="*/ 212 w 218"/>
                <a:gd name="T5" fmla="*/ 40 h 260"/>
                <a:gd name="T6" fmla="*/ 204 w 218"/>
                <a:gd name="T7" fmla="*/ 92 h 260"/>
                <a:gd name="T8" fmla="*/ 192 w 218"/>
                <a:gd name="T9" fmla="*/ 152 h 260"/>
                <a:gd name="T10" fmla="*/ 174 w 218"/>
                <a:gd name="T11" fmla="*/ 218 h 260"/>
                <a:gd name="T12" fmla="*/ 174 w 218"/>
                <a:gd name="T13" fmla="*/ 218 h 260"/>
                <a:gd name="T14" fmla="*/ 128 w 218"/>
                <a:gd name="T15" fmla="*/ 226 h 260"/>
                <a:gd name="T16" fmla="*/ 84 w 218"/>
                <a:gd name="T17" fmla="*/ 236 h 260"/>
                <a:gd name="T18" fmla="*/ 40 w 218"/>
                <a:gd name="T19" fmla="*/ 246 h 260"/>
                <a:gd name="T20" fmla="*/ 0 w 218"/>
                <a:gd name="T21" fmla="*/ 260 h 260"/>
                <a:gd name="T22" fmla="*/ 0 w 218"/>
                <a:gd name="T23" fmla="*/ 260 h 260"/>
                <a:gd name="T24" fmla="*/ 4 w 218"/>
                <a:gd name="T25" fmla="*/ 226 h 260"/>
                <a:gd name="T26" fmla="*/ 8 w 218"/>
                <a:gd name="T27" fmla="*/ 192 h 260"/>
                <a:gd name="T28" fmla="*/ 10 w 218"/>
                <a:gd name="T29" fmla="*/ 158 h 260"/>
                <a:gd name="T30" fmla="*/ 10 w 218"/>
                <a:gd name="T31" fmla="*/ 122 h 260"/>
                <a:gd name="T32" fmla="*/ 10 w 218"/>
                <a:gd name="T33" fmla="*/ 122 h 260"/>
                <a:gd name="T34" fmla="*/ 10 w 218"/>
                <a:gd name="T35" fmla="*/ 80 h 260"/>
                <a:gd name="T36" fmla="*/ 10 w 218"/>
                <a:gd name="T37" fmla="*/ 80 h 260"/>
                <a:gd name="T38" fmla="*/ 72 w 218"/>
                <a:gd name="T39" fmla="*/ 52 h 260"/>
                <a:gd name="T40" fmla="*/ 130 w 218"/>
                <a:gd name="T41" fmla="*/ 28 h 260"/>
                <a:gd name="T42" fmla="*/ 180 w 218"/>
                <a:gd name="T43" fmla="*/ 12 h 260"/>
                <a:gd name="T44" fmla="*/ 218 w 218"/>
                <a:gd name="T45" fmla="*/ 0 h 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18" h="260">
                  <a:moveTo>
                    <a:pt x="218" y="0"/>
                  </a:moveTo>
                  <a:lnTo>
                    <a:pt x="218" y="0"/>
                  </a:lnTo>
                  <a:lnTo>
                    <a:pt x="212" y="40"/>
                  </a:lnTo>
                  <a:lnTo>
                    <a:pt x="204" y="92"/>
                  </a:lnTo>
                  <a:lnTo>
                    <a:pt x="192" y="152"/>
                  </a:lnTo>
                  <a:lnTo>
                    <a:pt x="174" y="218"/>
                  </a:lnTo>
                  <a:lnTo>
                    <a:pt x="174" y="218"/>
                  </a:lnTo>
                  <a:lnTo>
                    <a:pt x="128" y="226"/>
                  </a:lnTo>
                  <a:lnTo>
                    <a:pt x="84" y="236"/>
                  </a:lnTo>
                  <a:lnTo>
                    <a:pt x="40" y="246"/>
                  </a:lnTo>
                  <a:lnTo>
                    <a:pt x="0" y="260"/>
                  </a:lnTo>
                  <a:lnTo>
                    <a:pt x="0" y="260"/>
                  </a:lnTo>
                  <a:lnTo>
                    <a:pt x="4" y="226"/>
                  </a:lnTo>
                  <a:lnTo>
                    <a:pt x="8" y="192"/>
                  </a:lnTo>
                  <a:lnTo>
                    <a:pt x="10" y="158"/>
                  </a:lnTo>
                  <a:lnTo>
                    <a:pt x="10" y="122"/>
                  </a:lnTo>
                  <a:lnTo>
                    <a:pt x="10" y="122"/>
                  </a:lnTo>
                  <a:lnTo>
                    <a:pt x="10" y="80"/>
                  </a:lnTo>
                  <a:lnTo>
                    <a:pt x="10" y="80"/>
                  </a:lnTo>
                  <a:lnTo>
                    <a:pt x="72" y="52"/>
                  </a:lnTo>
                  <a:lnTo>
                    <a:pt x="130" y="28"/>
                  </a:lnTo>
                  <a:lnTo>
                    <a:pt x="180" y="12"/>
                  </a:lnTo>
                  <a:lnTo>
                    <a:pt x="218"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l" rtl="0"/>
              <a:endParaRPr lang="en-GB"/>
            </a:p>
          </p:txBody>
        </p:sp>
        <p:sp>
          <p:nvSpPr>
            <p:cNvPr id="657" name="Freeform 675"/>
            <p:cNvSpPr>
              <a:spLocks/>
            </p:cNvSpPr>
            <p:nvPr/>
          </p:nvSpPr>
          <p:spPr bwMode="auto">
            <a:xfrm>
              <a:off x="4033838" y="3836988"/>
              <a:ext cx="320675" cy="508000"/>
            </a:xfrm>
            <a:custGeom>
              <a:avLst/>
              <a:gdLst>
                <a:gd name="T0" fmla="*/ 150 w 202"/>
                <a:gd name="T1" fmla="*/ 0 h 320"/>
                <a:gd name="T2" fmla="*/ 150 w 202"/>
                <a:gd name="T3" fmla="*/ 0 h 320"/>
                <a:gd name="T4" fmla="*/ 158 w 202"/>
                <a:gd name="T5" fmla="*/ 42 h 320"/>
                <a:gd name="T6" fmla="*/ 170 w 202"/>
                <a:gd name="T7" fmla="*/ 84 h 320"/>
                <a:gd name="T8" fmla="*/ 184 w 202"/>
                <a:gd name="T9" fmla="*/ 128 h 320"/>
                <a:gd name="T10" fmla="*/ 202 w 202"/>
                <a:gd name="T11" fmla="*/ 172 h 320"/>
                <a:gd name="T12" fmla="*/ 202 w 202"/>
                <a:gd name="T13" fmla="*/ 172 h 320"/>
                <a:gd name="T14" fmla="*/ 152 w 202"/>
                <a:gd name="T15" fmla="*/ 220 h 320"/>
                <a:gd name="T16" fmla="*/ 106 w 202"/>
                <a:gd name="T17" fmla="*/ 262 h 320"/>
                <a:gd name="T18" fmla="*/ 66 w 202"/>
                <a:gd name="T19" fmla="*/ 294 h 320"/>
                <a:gd name="T20" fmla="*/ 34 w 202"/>
                <a:gd name="T21" fmla="*/ 320 h 320"/>
                <a:gd name="T22" fmla="*/ 34 w 202"/>
                <a:gd name="T23" fmla="*/ 320 h 320"/>
                <a:gd name="T24" fmla="*/ 24 w 202"/>
                <a:gd name="T25" fmla="*/ 280 h 320"/>
                <a:gd name="T26" fmla="*/ 14 w 202"/>
                <a:gd name="T27" fmla="*/ 228 h 320"/>
                <a:gd name="T28" fmla="*/ 6 w 202"/>
                <a:gd name="T29" fmla="*/ 168 h 320"/>
                <a:gd name="T30" fmla="*/ 0 w 202"/>
                <a:gd name="T31" fmla="*/ 98 h 320"/>
                <a:gd name="T32" fmla="*/ 0 w 202"/>
                <a:gd name="T33" fmla="*/ 98 h 320"/>
                <a:gd name="T34" fmla="*/ 40 w 202"/>
                <a:gd name="T35" fmla="*/ 76 h 320"/>
                <a:gd name="T36" fmla="*/ 80 w 202"/>
                <a:gd name="T37" fmla="*/ 52 h 320"/>
                <a:gd name="T38" fmla="*/ 116 w 202"/>
                <a:gd name="T39" fmla="*/ 26 h 320"/>
                <a:gd name="T40" fmla="*/ 150 w 202"/>
                <a:gd name="T41" fmla="*/ 0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02" h="320">
                  <a:moveTo>
                    <a:pt x="150" y="0"/>
                  </a:moveTo>
                  <a:lnTo>
                    <a:pt x="150" y="0"/>
                  </a:lnTo>
                  <a:lnTo>
                    <a:pt x="158" y="42"/>
                  </a:lnTo>
                  <a:lnTo>
                    <a:pt x="170" y="84"/>
                  </a:lnTo>
                  <a:lnTo>
                    <a:pt x="184" y="128"/>
                  </a:lnTo>
                  <a:lnTo>
                    <a:pt x="202" y="172"/>
                  </a:lnTo>
                  <a:lnTo>
                    <a:pt x="202" y="172"/>
                  </a:lnTo>
                  <a:lnTo>
                    <a:pt x="152" y="220"/>
                  </a:lnTo>
                  <a:lnTo>
                    <a:pt x="106" y="262"/>
                  </a:lnTo>
                  <a:lnTo>
                    <a:pt x="66" y="294"/>
                  </a:lnTo>
                  <a:lnTo>
                    <a:pt x="34" y="320"/>
                  </a:lnTo>
                  <a:lnTo>
                    <a:pt x="34" y="320"/>
                  </a:lnTo>
                  <a:lnTo>
                    <a:pt x="24" y="280"/>
                  </a:lnTo>
                  <a:lnTo>
                    <a:pt x="14" y="228"/>
                  </a:lnTo>
                  <a:lnTo>
                    <a:pt x="6" y="168"/>
                  </a:lnTo>
                  <a:lnTo>
                    <a:pt x="0" y="98"/>
                  </a:lnTo>
                  <a:lnTo>
                    <a:pt x="0" y="98"/>
                  </a:lnTo>
                  <a:lnTo>
                    <a:pt x="40" y="76"/>
                  </a:lnTo>
                  <a:lnTo>
                    <a:pt x="80" y="52"/>
                  </a:lnTo>
                  <a:lnTo>
                    <a:pt x="116" y="26"/>
                  </a:lnTo>
                  <a:lnTo>
                    <a:pt x="150" y="0"/>
                  </a:lnTo>
                  <a:close/>
                </a:path>
              </a:pathLst>
            </a:custGeom>
            <a:solidFill>
              <a:srgbClr val="3871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l" rtl="0"/>
              <a:endParaRPr lang="en-GB"/>
            </a:p>
          </p:txBody>
        </p:sp>
        <p:sp>
          <p:nvSpPr>
            <p:cNvPr id="658" name="Freeform 676"/>
            <p:cNvSpPr>
              <a:spLocks/>
            </p:cNvSpPr>
            <p:nvPr/>
          </p:nvSpPr>
          <p:spPr bwMode="auto">
            <a:xfrm>
              <a:off x="4033838" y="3836988"/>
              <a:ext cx="320675" cy="508000"/>
            </a:xfrm>
            <a:custGeom>
              <a:avLst/>
              <a:gdLst>
                <a:gd name="T0" fmla="*/ 150 w 202"/>
                <a:gd name="T1" fmla="*/ 0 h 320"/>
                <a:gd name="T2" fmla="*/ 150 w 202"/>
                <a:gd name="T3" fmla="*/ 0 h 320"/>
                <a:gd name="T4" fmla="*/ 158 w 202"/>
                <a:gd name="T5" fmla="*/ 42 h 320"/>
                <a:gd name="T6" fmla="*/ 170 w 202"/>
                <a:gd name="T7" fmla="*/ 84 h 320"/>
                <a:gd name="T8" fmla="*/ 184 w 202"/>
                <a:gd name="T9" fmla="*/ 128 h 320"/>
                <a:gd name="T10" fmla="*/ 202 w 202"/>
                <a:gd name="T11" fmla="*/ 172 h 320"/>
                <a:gd name="T12" fmla="*/ 202 w 202"/>
                <a:gd name="T13" fmla="*/ 172 h 320"/>
                <a:gd name="T14" fmla="*/ 152 w 202"/>
                <a:gd name="T15" fmla="*/ 220 h 320"/>
                <a:gd name="T16" fmla="*/ 106 w 202"/>
                <a:gd name="T17" fmla="*/ 262 h 320"/>
                <a:gd name="T18" fmla="*/ 66 w 202"/>
                <a:gd name="T19" fmla="*/ 294 h 320"/>
                <a:gd name="T20" fmla="*/ 34 w 202"/>
                <a:gd name="T21" fmla="*/ 320 h 320"/>
                <a:gd name="T22" fmla="*/ 34 w 202"/>
                <a:gd name="T23" fmla="*/ 320 h 320"/>
                <a:gd name="T24" fmla="*/ 24 w 202"/>
                <a:gd name="T25" fmla="*/ 280 h 320"/>
                <a:gd name="T26" fmla="*/ 14 w 202"/>
                <a:gd name="T27" fmla="*/ 228 h 320"/>
                <a:gd name="T28" fmla="*/ 6 w 202"/>
                <a:gd name="T29" fmla="*/ 168 h 320"/>
                <a:gd name="T30" fmla="*/ 0 w 202"/>
                <a:gd name="T31" fmla="*/ 98 h 320"/>
                <a:gd name="T32" fmla="*/ 0 w 202"/>
                <a:gd name="T33" fmla="*/ 98 h 320"/>
                <a:gd name="T34" fmla="*/ 40 w 202"/>
                <a:gd name="T35" fmla="*/ 76 h 320"/>
                <a:gd name="T36" fmla="*/ 80 w 202"/>
                <a:gd name="T37" fmla="*/ 52 h 320"/>
                <a:gd name="T38" fmla="*/ 116 w 202"/>
                <a:gd name="T39" fmla="*/ 26 h 320"/>
                <a:gd name="T40" fmla="*/ 150 w 202"/>
                <a:gd name="T41" fmla="*/ 0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02" h="320">
                  <a:moveTo>
                    <a:pt x="150" y="0"/>
                  </a:moveTo>
                  <a:lnTo>
                    <a:pt x="150" y="0"/>
                  </a:lnTo>
                  <a:lnTo>
                    <a:pt x="158" y="42"/>
                  </a:lnTo>
                  <a:lnTo>
                    <a:pt x="170" y="84"/>
                  </a:lnTo>
                  <a:lnTo>
                    <a:pt x="184" y="128"/>
                  </a:lnTo>
                  <a:lnTo>
                    <a:pt x="202" y="172"/>
                  </a:lnTo>
                  <a:lnTo>
                    <a:pt x="202" y="172"/>
                  </a:lnTo>
                  <a:lnTo>
                    <a:pt x="152" y="220"/>
                  </a:lnTo>
                  <a:lnTo>
                    <a:pt x="106" y="262"/>
                  </a:lnTo>
                  <a:lnTo>
                    <a:pt x="66" y="294"/>
                  </a:lnTo>
                  <a:lnTo>
                    <a:pt x="34" y="320"/>
                  </a:lnTo>
                  <a:lnTo>
                    <a:pt x="34" y="320"/>
                  </a:lnTo>
                  <a:lnTo>
                    <a:pt x="24" y="280"/>
                  </a:lnTo>
                  <a:lnTo>
                    <a:pt x="14" y="228"/>
                  </a:lnTo>
                  <a:lnTo>
                    <a:pt x="6" y="168"/>
                  </a:lnTo>
                  <a:lnTo>
                    <a:pt x="0" y="98"/>
                  </a:lnTo>
                  <a:lnTo>
                    <a:pt x="0" y="98"/>
                  </a:lnTo>
                  <a:lnTo>
                    <a:pt x="40" y="76"/>
                  </a:lnTo>
                  <a:lnTo>
                    <a:pt x="80" y="52"/>
                  </a:lnTo>
                  <a:lnTo>
                    <a:pt x="116" y="26"/>
                  </a:lnTo>
                  <a:lnTo>
                    <a:pt x="15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l" rtl="0"/>
              <a:endParaRPr lang="en-GB"/>
            </a:p>
          </p:txBody>
        </p:sp>
        <p:sp>
          <p:nvSpPr>
            <p:cNvPr id="659" name="Freeform 677"/>
            <p:cNvSpPr>
              <a:spLocks/>
            </p:cNvSpPr>
            <p:nvPr/>
          </p:nvSpPr>
          <p:spPr bwMode="auto">
            <a:xfrm>
              <a:off x="4789488" y="1674813"/>
              <a:ext cx="323850" cy="508000"/>
            </a:xfrm>
            <a:custGeom>
              <a:avLst/>
              <a:gdLst>
                <a:gd name="T0" fmla="*/ 168 w 204"/>
                <a:gd name="T1" fmla="*/ 0 h 320"/>
                <a:gd name="T2" fmla="*/ 168 w 204"/>
                <a:gd name="T3" fmla="*/ 0 h 320"/>
                <a:gd name="T4" fmla="*/ 178 w 204"/>
                <a:gd name="T5" fmla="*/ 40 h 320"/>
                <a:gd name="T6" fmla="*/ 188 w 204"/>
                <a:gd name="T7" fmla="*/ 92 h 320"/>
                <a:gd name="T8" fmla="*/ 196 w 204"/>
                <a:gd name="T9" fmla="*/ 152 h 320"/>
                <a:gd name="T10" fmla="*/ 204 w 204"/>
                <a:gd name="T11" fmla="*/ 222 h 320"/>
                <a:gd name="T12" fmla="*/ 204 w 204"/>
                <a:gd name="T13" fmla="*/ 222 h 320"/>
                <a:gd name="T14" fmla="*/ 162 w 204"/>
                <a:gd name="T15" fmla="*/ 244 h 320"/>
                <a:gd name="T16" fmla="*/ 124 w 204"/>
                <a:gd name="T17" fmla="*/ 268 h 320"/>
                <a:gd name="T18" fmla="*/ 86 w 204"/>
                <a:gd name="T19" fmla="*/ 294 h 320"/>
                <a:gd name="T20" fmla="*/ 52 w 204"/>
                <a:gd name="T21" fmla="*/ 320 h 320"/>
                <a:gd name="T22" fmla="*/ 52 w 204"/>
                <a:gd name="T23" fmla="*/ 320 h 320"/>
                <a:gd name="T24" fmla="*/ 44 w 204"/>
                <a:gd name="T25" fmla="*/ 278 h 320"/>
                <a:gd name="T26" fmla="*/ 32 w 204"/>
                <a:gd name="T27" fmla="*/ 234 h 320"/>
                <a:gd name="T28" fmla="*/ 18 w 204"/>
                <a:gd name="T29" fmla="*/ 192 h 320"/>
                <a:gd name="T30" fmla="*/ 0 w 204"/>
                <a:gd name="T31" fmla="*/ 148 h 320"/>
                <a:gd name="T32" fmla="*/ 0 w 204"/>
                <a:gd name="T33" fmla="*/ 148 h 320"/>
                <a:gd name="T34" fmla="*/ 50 w 204"/>
                <a:gd name="T35" fmla="*/ 100 h 320"/>
                <a:gd name="T36" fmla="*/ 96 w 204"/>
                <a:gd name="T37" fmla="*/ 58 h 320"/>
                <a:gd name="T38" fmla="*/ 136 w 204"/>
                <a:gd name="T39" fmla="*/ 24 h 320"/>
                <a:gd name="T40" fmla="*/ 168 w 204"/>
                <a:gd name="T41" fmla="*/ 0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04" h="320">
                  <a:moveTo>
                    <a:pt x="168" y="0"/>
                  </a:moveTo>
                  <a:lnTo>
                    <a:pt x="168" y="0"/>
                  </a:lnTo>
                  <a:lnTo>
                    <a:pt x="178" y="40"/>
                  </a:lnTo>
                  <a:lnTo>
                    <a:pt x="188" y="92"/>
                  </a:lnTo>
                  <a:lnTo>
                    <a:pt x="196" y="152"/>
                  </a:lnTo>
                  <a:lnTo>
                    <a:pt x="204" y="222"/>
                  </a:lnTo>
                  <a:lnTo>
                    <a:pt x="204" y="222"/>
                  </a:lnTo>
                  <a:lnTo>
                    <a:pt x="162" y="244"/>
                  </a:lnTo>
                  <a:lnTo>
                    <a:pt x="124" y="268"/>
                  </a:lnTo>
                  <a:lnTo>
                    <a:pt x="86" y="294"/>
                  </a:lnTo>
                  <a:lnTo>
                    <a:pt x="52" y="320"/>
                  </a:lnTo>
                  <a:lnTo>
                    <a:pt x="52" y="320"/>
                  </a:lnTo>
                  <a:lnTo>
                    <a:pt x="44" y="278"/>
                  </a:lnTo>
                  <a:lnTo>
                    <a:pt x="32" y="234"/>
                  </a:lnTo>
                  <a:lnTo>
                    <a:pt x="18" y="192"/>
                  </a:lnTo>
                  <a:lnTo>
                    <a:pt x="0" y="148"/>
                  </a:lnTo>
                  <a:lnTo>
                    <a:pt x="0" y="148"/>
                  </a:lnTo>
                  <a:lnTo>
                    <a:pt x="50" y="100"/>
                  </a:lnTo>
                  <a:lnTo>
                    <a:pt x="96" y="58"/>
                  </a:lnTo>
                  <a:lnTo>
                    <a:pt x="136" y="24"/>
                  </a:lnTo>
                  <a:lnTo>
                    <a:pt x="168" y="0"/>
                  </a:lnTo>
                  <a:close/>
                </a:path>
              </a:pathLst>
            </a:custGeom>
            <a:solidFill>
              <a:srgbClr val="3871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l" rtl="0"/>
              <a:endParaRPr lang="en-GB"/>
            </a:p>
          </p:txBody>
        </p:sp>
        <p:sp>
          <p:nvSpPr>
            <p:cNvPr id="660" name="Freeform 678"/>
            <p:cNvSpPr>
              <a:spLocks/>
            </p:cNvSpPr>
            <p:nvPr/>
          </p:nvSpPr>
          <p:spPr bwMode="auto">
            <a:xfrm>
              <a:off x="4789488" y="1674813"/>
              <a:ext cx="323850" cy="508000"/>
            </a:xfrm>
            <a:custGeom>
              <a:avLst/>
              <a:gdLst>
                <a:gd name="T0" fmla="*/ 168 w 204"/>
                <a:gd name="T1" fmla="*/ 0 h 320"/>
                <a:gd name="T2" fmla="*/ 168 w 204"/>
                <a:gd name="T3" fmla="*/ 0 h 320"/>
                <a:gd name="T4" fmla="*/ 178 w 204"/>
                <a:gd name="T5" fmla="*/ 40 h 320"/>
                <a:gd name="T6" fmla="*/ 188 w 204"/>
                <a:gd name="T7" fmla="*/ 92 h 320"/>
                <a:gd name="T8" fmla="*/ 196 w 204"/>
                <a:gd name="T9" fmla="*/ 152 h 320"/>
                <a:gd name="T10" fmla="*/ 204 w 204"/>
                <a:gd name="T11" fmla="*/ 222 h 320"/>
                <a:gd name="T12" fmla="*/ 204 w 204"/>
                <a:gd name="T13" fmla="*/ 222 h 320"/>
                <a:gd name="T14" fmla="*/ 162 w 204"/>
                <a:gd name="T15" fmla="*/ 244 h 320"/>
                <a:gd name="T16" fmla="*/ 124 w 204"/>
                <a:gd name="T17" fmla="*/ 268 h 320"/>
                <a:gd name="T18" fmla="*/ 86 w 204"/>
                <a:gd name="T19" fmla="*/ 294 h 320"/>
                <a:gd name="T20" fmla="*/ 52 w 204"/>
                <a:gd name="T21" fmla="*/ 320 h 320"/>
                <a:gd name="T22" fmla="*/ 52 w 204"/>
                <a:gd name="T23" fmla="*/ 320 h 320"/>
                <a:gd name="T24" fmla="*/ 44 w 204"/>
                <a:gd name="T25" fmla="*/ 278 h 320"/>
                <a:gd name="T26" fmla="*/ 32 w 204"/>
                <a:gd name="T27" fmla="*/ 234 h 320"/>
                <a:gd name="T28" fmla="*/ 18 w 204"/>
                <a:gd name="T29" fmla="*/ 192 h 320"/>
                <a:gd name="T30" fmla="*/ 0 w 204"/>
                <a:gd name="T31" fmla="*/ 148 h 320"/>
                <a:gd name="T32" fmla="*/ 0 w 204"/>
                <a:gd name="T33" fmla="*/ 148 h 320"/>
                <a:gd name="T34" fmla="*/ 50 w 204"/>
                <a:gd name="T35" fmla="*/ 100 h 320"/>
                <a:gd name="T36" fmla="*/ 96 w 204"/>
                <a:gd name="T37" fmla="*/ 58 h 320"/>
                <a:gd name="T38" fmla="*/ 136 w 204"/>
                <a:gd name="T39" fmla="*/ 24 h 320"/>
                <a:gd name="T40" fmla="*/ 168 w 204"/>
                <a:gd name="T41" fmla="*/ 0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04" h="320">
                  <a:moveTo>
                    <a:pt x="168" y="0"/>
                  </a:moveTo>
                  <a:lnTo>
                    <a:pt x="168" y="0"/>
                  </a:lnTo>
                  <a:lnTo>
                    <a:pt x="178" y="40"/>
                  </a:lnTo>
                  <a:lnTo>
                    <a:pt x="188" y="92"/>
                  </a:lnTo>
                  <a:lnTo>
                    <a:pt x="196" y="152"/>
                  </a:lnTo>
                  <a:lnTo>
                    <a:pt x="204" y="222"/>
                  </a:lnTo>
                  <a:lnTo>
                    <a:pt x="204" y="222"/>
                  </a:lnTo>
                  <a:lnTo>
                    <a:pt x="162" y="244"/>
                  </a:lnTo>
                  <a:lnTo>
                    <a:pt x="124" y="268"/>
                  </a:lnTo>
                  <a:lnTo>
                    <a:pt x="86" y="294"/>
                  </a:lnTo>
                  <a:lnTo>
                    <a:pt x="52" y="320"/>
                  </a:lnTo>
                  <a:lnTo>
                    <a:pt x="52" y="320"/>
                  </a:lnTo>
                  <a:lnTo>
                    <a:pt x="44" y="278"/>
                  </a:lnTo>
                  <a:lnTo>
                    <a:pt x="32" y="234"/>
                  </a:lnTo>
                  <a:lnTo>
                    <a:pt x="18" y="192"/>
                  </a:lnTo>
                  <a:lnTo>
                    <a:pt x="0" y="148"/>
                  </a:lnTo>
                  <a:lnTo>
                    <a:pt x="0" y="148"/>
                  </a:lnTo>
                  <a:lnTo>
                    <a:pt x="50" y="100"/>
                  </a:lnTo>
                  <a:lnTo>
                    <a:pt x="96" y="58"/>
                  </a:lnTo>
                  <a:lnTo>
                    <a:pt x="136" y="24"/>
                  </a:lnTo>
                  <a:lnTo>
                    <a:pt x="168"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l" rtl="0"/>
              <a:endParaRPr lang="en-GB"/>
            </a:p>
          </p:txBody>
        </p:sp>
        <p:sp>
          <p:nvSpPr>
            <p:cNvPr id="661" name="Freeform 679"/>
            <p:cNvSpPr>
              <a:spLocks/>
            </p:cNvSpPr>
            <p:nvPr/>
          </p:nvSpPr>
          <p:spPr bwMode="auto">
            <a:xfrm>
              <a:off x="4306888" y="1944688"/>
              <a:ext cx="241300" cy="447675"/>
            </a:xfrm>
            <a:custGeom>
              <a:avLst/>
              <a:gdLst>
                <a:gd name="T0" fmla="*/ 48 w 152"/>
                <a:gd name="T1" fmla="*/ 0 h 282"/>
                <a:gd name="T2" fmla="*/ 48 w 152"/>
                <a:gd name="T3" fmla="*/ 0 h 282"/>
                <a:gd name="T4" fmla="*/ 78 w 152"/>
                <a:gd name="T5" fmla="*/ 34 h 282"/>
                <a:gd name="T6" fmla="*/ 106 w 152"/>
                <a:gd name="T7" fmla="*/ 70 h 282"/>
                <a:gd name="T8" fmla="*/ 130 w 152"/>
                <a:gd name="T9" fmla="*/ 106 h 282"/>
                <a:gd name="T10" fmla="*/ 152 w 152"/>
                <a:gd name="T11" fmla="*/ 142 h 282"/>
                <a:gd name="T12" fmla="*/ 152 w 152"/>
                <a:gd name="T13" fmla="*/ 142 h 282"/>
                <a:gd name="T14" fmla="*/ 136 w 152"/>
                <a:gd name="T15" fmla="*/ 176 h 282"/>
                <a:gd name="T16" fmla="*/ 120 w 152"/>
                <a:gd name="T17" fmla="*/ 212 h 282"/>
                <a:gd name="T18" fmla="*/ 108 w 152"/>
                <a:gd name="T19" fmla="*/ 246 h 282"/>
                <a:gd name="T20" fmla="*/ 98 w 152"/>
                <a:gd name="T21" fmla="*/ 282 h 282"/>
                <a:gd name="T22" fmla="*/ 98 w 152"/>
                <a:gd name="T23" fmla="*/ 282 h 282"/>
                <a:gd name="T24" fmla="*/ 78 w 152"/>
                <a:gd name="T25" fmla="*/ 252 h 282"/>
                <a:gd name="T26" fmla="*/ 54 w 152"/>
                <a:gd name="T27" fmla="*/ 224 h 282"/>
                <a:gd name="T28" fmla="*/ 28 w 152"/>
                <a:gd name="T29" fmla="*/ 196 h 282"/>
                <a:gd name="T30" fmla="*/ 0 w 152"/>
                <a:gd name="T31" fmla="*/ 170 h 282"/>
                <a:gd name="T32" fmla="*/ 0 w 152"/>
                <a:gd name="T33" fmla="*/ 170 h 282"/>
                <a:gd name="T34" fmla="*/ 8 w 152"/>
                <a:gd name="T35" fmla="*/ 128 h 282"/>
                <a:gd name="T36" fmla="*/ 20 w 152"/>
                <a:gd name="T37" fmla="*/ 86 h 282"/>
                <a:gd name="T38" fmla="*/ 32 w 152"/>
                <a:gd name="T39" fmla="*/ 42 h 282"/>
                <a:gd name="T40" fmla="*/ 48 w 152"/>
                <a:gd name="T41" fmla="*/ 0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52" h="282">
                  <a:moveTo>
                    <a:pt x="48" y="0"/>
                  </a:moveTo>
                  <a:lnTo>
                    <a:pt x="48" y="0"/>
                  </a:lnTo>
                  <a:lnTo>
                    <a:pt x="78" y="34"/>
                  </a:lnTo>
                  <a:lnTo>
                    <a:pt x="106" y="70"/>
                  </a:lnTo>
                  <a:lnTo>
                    <a:pt x="130" y="106"/>
                  </a:lnTo>
                  <a:lnTo>
                    <a:pt x="152" y="142"/>
                  </a:lnTo>
                  <a:lnTo>
                    <a:pt x="152" y="142"/>
                  </a:lnTo>
                  <a:lnTo>
                    <a:pt x="136" y="176"/>
                  </a:lnTo>
                  <a:lnTo>
                    <a:pt x="120" y="212"/>
                  </a:lnTo>
                  <a:lnTo>
                    <a:pt x="108" y="246"/>
                  </a:lnTo>
                  <a:lnTo>
                    <a:pt x="98" y="282"/>
                  </a:lnTo>
                  <a:lnTo>
                    <a:pt x="98" y="282"/>
                  </a:lnTo>
                  <a:lnTo>
                    <a:pt x="78" y="252"/>
                  </a:lnTo>
                  <a:lnTo>
                    <a:pt x="54" y="224"/>
                  </a:lnTo>
                  <a:lnTo>
                    <a:pt x="28" y="196"/>
                  </a:lnTo>
                  <a:lnTo>
                    <a:pt x="0" y="170"/>
                  </a:lnTo>
                  <a:lnTo>
                    <a:pt x="0" y="170"/>
                  </a:lnTo>
                  <a:lnTo>
                    <a:pt x="8" y="128"/>
                  </a:lnTo>
                  <a:lnTo>
                    <a:pt x="20" y="86"/>
                  </a:lnTo>
                  <a:lnTo>
                    <a:pt x="32" y="42"/>
                  </a:lnTo>
                  <a:lnTo>
                    <a:pt x="48" y="0"/>
                  </a:lnTo>
                  <a:close/>
                </a:path>
              </a:pathLst>
            </a:custGeom>
            <a:solidFill>
              <a:srgbClr val="7DBA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l" rtl="0"/>
              <a:endParaRPr lang="en-GB"/>
            </a:p>
          </p:txBody>
        </p:sp>
        <p:sp>
          <p:nvSpPr>
            <p:cNvPr id="662" name="Freeform 680"/>
            <p:cNvSpPr>
              <a:spLocks/>
            </p:cNvSpPr>
            <p:nvPr/>
          </p:nvSpPr>
          <p:spPr bwMode="auto">
            <a:xfrm>
              <a:off x="4306888" y="1944688"/>
              <a:ext cx="241300" cy="447675"/>
            </a:xfrm>
            <a:custGeom>
              <a:avLst/>
              <a:gdLst>
                <a:gd name="T0" fmla="*/ 48 w 152"/>
                <a:gd name="T1" fmla="*/ 0 h 282"/>
                <a:gd name="T2" fmla="*/ 48 w 152"/>
                <a:gd name="T3" fmla="*/ 0 h 282"/>
                <a:gd name="T4" fmla="*/ 78 w 152"/>
                <a:gd name="T5" fmla="*/ 34 h 282"/>
                <a:gd name="T6" fmla="*/ 106 w 152"/>
                <a:gd name="T7" fmla="*/ 70 h 282"/>
                <a:gd name="T8" fmla="*/ 130 w 152"/>
                <a:gd name="T9" fmla="*/ 106 h 282"/>
                <a:gd name="T10" fmla="*/ 152 w 152"/>
                <a:gd name="T11" fmla="*/ 142 h 282"/>
                <a:gd name="T12" fmla="*/ 152 w 152"/>
                <a:gd name="T13" fmla="*/ 142 h 282"/>
                <a:gd name="T14" fmla="*/ 136 w 152"/>
                <a:gd name="T15" fmla="*/ 176 h 282"/>
                <a:gd name="T16" fmla="*/ 120 w 152"/>
                <a:gd name="T17" fmla="*/ 212 h 282"/>
                <a:gd name="T18" fmla="*/ 108 w 152"/>
                <a:gd name="T19" fmla="*/ 246 h 282"/>
                <a:gd name="T20" fmla="*/ 98 w 152"/>
                <a:gd name="T21" fmla="*/ 282 h 282"/>
                <a:gd name="T22" fmla="*/ 98 w 152"/>
                <a:gd name="T23" fmla="*/ 282 h 282"/>
                <a:gd name="T24" fmla="*/ 78 w 152"/>
                <a:gd name="T25" fmla="*/ 252 h 282"/>
                <a:gd name="T26" fmla="*/ 54 w 152"/>
                <a:gd name="T27" fmla="*/ 224 h 282"/>
                <a:gd name="T28" fmla="*/ 28 w 152"/>
                <a:gd name="T29" fmla="*/ 196 h 282"/>
                <a:gd name="T30" fmla="*/ 0 w 152"/>
                <a:gd name="T31" fmla="*/ 170 h 282"/>
                <a:gd name="T32" fmla="*/ 0 w 152"/>
                <a:gd name="T33" fmla="*/ 170 h 282"/>
                <a:gd name="T34" fmla="*/ 8 w 152"/>
                <a:gd name="T35" fmla="*/ 128 h 282"/>
                <a:gd name="T36" fmla="*/ 20 w 152"/>
                <a:gd name="T37" fmla="*/ 86 h 282"/>
                <a:gd name="T38" fmla="*/ 32 w 152"/>
                <a:gd name="T39" fmla="*/ 42 h 282"/>
                <a:gd name="T40" fmla="*/ 48 w 152"/>
                <a:gd name="T41" fmla="*/ 0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52" h="282">
                  <a:moveTo>
                    <a:pt x="48" y="0"/>
                  </a:moveTo>
                  <a:lnTo>
                    <a:pt x="48" y="0"/>
                  </a:lnTo>
                  <a:lnTo>
                    <a:pt x="78" y="34"/>
                  </a:lnTo>
                  <a:lnTo>
                    <a:pt x="106" y="70"/>
                  </a:lnTo>
                  <a:lnTo>
                    <a:pt x="130" y="106"/>
                  </a:lnTo>
                  <a:lnTo>
                    <a:pt x="152" y="142"/>
                  </a:lnTo>
                  <a:lnTo>
                    <a:pt x="152" y="142"/>
                  </a:lnTo>
                  <a:lnTo>
                    <a:pt x="136" y="176"/>
                  </a:lnTo>
                  <a:lnTo>
                    <a:pt x="120" y="212"/>
                  </a:lnTo>
                  <a:lnTo>
                    <a:pt x="108" y="246"/>
                  </a:lnTo>
                  <a:lnTo>
                    <a:pt x="98" y="282"/>
                  </a:lnTo>
                  <a:lnTo>
                    <a:pt x="98" y="282"/>
                  </a:lnTo>
                  <a:lnTo>
                    <a:pt x="78" y="252"/>
                  </a:lnTo>
                  <a:lnTo>
                    <a:pt x="54" y="224"/>
                  </a:lnTo>
                  <a:lnTo>
                    <a:pt x="28" y="196"/>
                  </a:lnTo>
                  <a:lnTo>
                    <a:pt x="0" y="170"/>
                  </a:lnTo>
                  <a:lnTo>
                    <a:pt x="0" y="170"/>
                  </a:lnTo>
                  <a:lnTo>
                    <a:pt x="8" y="128"/>
                  </a:lnTo>
                  <a:lnTo>
                    <a:pt x="20" y="86"/>
                  </a:lnTo>
                  <a:lnTo>
                    <a:pt x="32" y="42"/>
                  </a:lnTo>
                  <a:lnTo>
                    <a:pt x="48"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l" rtl="0"/>
              <a:endParaRPr lang="en-GB"/>
            </a:p>
          </p:txBody>
        </p:sp>
        <p:sp>
          <p:nvSpPr>
            <p:cNvPr id="663" name="Freeform 681"/>
            <p:cNvSpPr>
              <a:spLocks/>
            </p:cNvSpPr>
            <p:nvPr/>
          </p:nvSpPr>
          <p:spPr bwMode="auto">
            <a:xfrm>
              <a:off x="4595813" y="3627438"/>
              <a:ext cx="241300" cy="447675"/>
            </a:xfrm>
            <a:custGeom>
              <a:avLst/>
              <a:gdLst>
                <a:gd name="T0" fmla="*/ 54 w 152"/>
                <a:gd name="T1" fmla="*/ 0 h 282"/>
                <a:gd name="T2" fmla="*/ 54 w 152"/>
                <a:gd name="T3" fmla="*/ 0 h 282"/>
                <a:gd name="T4" fmla="*/ 74 w 152"/>
                <a:gd name="T5" fmla="*/ 30 h 282"/>
                <a:gd name="T6" fmla="*/ 98 w 152"/>
                <a:gd name="T7" fmla="*/ 58 h 282"/>
                <a:gd name="T8" fmla="*/ 124 w 152"/>
                <a:gd name="T9" fmla="*/ 86 h 282"/>
                <a:gd name="T10" fmla="*/ 152 w 152"/>
                <a:gd name="T11" fmla="*/ 112 h 282"/>
                <a:gd name="T12" fmla="*/ 152 w 152"/>
                <a:gd name="T13" fmla="*/ 112 h 282"/>
                <a:gd name="T14" fmla="*/ 144 w 152"/>
                <a:gd name="T15" fmla="*/ 154 h 282"/>
                <a:gd name="T16" fmla="*/ 134 w 152"/>
                <a:gd name="T17" fmla="*/ 196 h 282"/>
                <a:gd name="T18" fmla="*/ 120 w 152"/>
                <a:gd name="T19" fmla="*/ 238 h 282"/>
                <a:gd name="T20" fmla="*/ 104 w 152"/>
                <a:gd name="T21" fmla="*/ 282 h 282"/>
                <a:gd name="T22" fmla="*/ 104 w 152"/>
                <a:gd name="T23" fmla="*/ 282 h 282"/>
                <a:gd name="T24" fmla="*/ 74 w 152"/>
                <a:gd name="T25" fmla="*/ 248 h 282"/>
                <a:gd name="T26" fmla="*/ 46 w 152"/>
                <a:gd name="T27" fmla="*/ 212 h 282"/>
                <a:gd name="T28" fmla="*/ 22 w 152"/>
                <a:gd name="T29" fmla="*/ 176 h 282"/>
                <a:gd name="T30" fmla="*/ 0 w 152"/>
                <a:gd name="T31" fmla="*/ 138 h 282"/>
                <a:gd name="T32" fmla="*/ 0 w 152"/>
                <a:gd name="T33" fmla="*/ 138 h 282"/>
                <a:gd name="T34" fmla="*/ 16 w 152"/>
                <a:gd name="T35" fmla="*/ 104 h 282"/>
                <a:gd name="T36" fmla="*/ 32 w 152"/>
                <a:gd name="T37" fmla="*/ 70 h 282"/>
                <a:gd name="T38" fmla="*/ 44 w 152"/>
                <a:gd name="T39" fmla="*/ 36 h 282"/>
                <a:gd name="T40" fmla="*/ 54 w 152"/>
                <a:gd name="T41" fmla="*/ 0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52" h="282">
                  <a:moveTo>
                    <a:pt x="54" y="0"/>
                  </a:moveTo>
                  <a:lnTo>
                    <a:pt x="54" y="0"/>
                  </a:lnTo>
                  <a:lnTo>
                    <a:pt x="74" y="30"/>
                  </a:lnTo>
                  <a:lnTo>
                    <a:pt x="98" y="58"/>
                  </a:lnTo>
                  <a:lnTo>
                    <a:pt x="124" y="86"/>
                  </a:lnTo>
                  <a:lnTo>
                    <a:pt x="152" y="112"/>
                  </a:lnTo>
                  <a:lnTo>
                    <a:pt x="152" y="112"/>
                  </a:lnTo>
                  <a:lnTo>
                    <a:pt x="144" y="154"/>
                  </a:lnTo>
                  <a:lnTo>
                    <a:pt x="134" y="196"/>
                  </a:lnTo>
                  <a:lnTo>
                    <a:pt x="120" y="238"/>
                  </a:lnTo>
                  <a:lnTo>
                    <a:pt x="104" y="282"/>
                  </a:lnTo>
                  <a:lnTo>
                    <a:pt x="104" y="282"/>
                  </a:lnTo>
                  <a:lnTo>
                    <a:pt x="74" y="248"/>
                  </a:lnTo>
                  <a:lnTo>
                    <a:pt x="46" y="212"/>
                  </a:lnTo>
                  <a:lnTo>
                    <a:pt x="22" y="176"/>
                  </a:lnTo>
                  <a:lnTo>
                    <a:pt x="0" y="138"/>
                  </a:lnTo>
                  <a:lnTo>
                    <a:pt x="0" y="138"/>
                  </a:lnTo>
                  <a:lnTo>
                    <a:pt x="16" y="104"/>
                  </a:lnTo>
                  <a:lnTo>
                    <a:pt x="32" y="70"/>
                  </a:lnTo>
                  <a:lnTo>
                    <a:pt x="44" y="36"/>
                  </a:lnTo>
                  <a:lnTo>
                    <a:pt x="54" y="0"/>
                  </a:lnTo>
                  <a:close/>
                </a:path>
              </a:pathLst>
            </a:custGeom>
            <a:solidFill>
              <a:srgbClr val="7DBA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l" rtl="0"/>
              <a:endParaRPr lang="en-GB"/>
            </a:p>
          </p:txBody>
        </p:sp>
        <p:sp>
          <p:nvSpPr>
            <p:cNvPr id="664" name="Freeform 682"/>
            <p:cNvSpPr>
              <a:spLocks/>
            </p:cNvSpPr>
            <p:nvPr/>
          </p:nvSpPr>
          <p:spPr bwMode="auto">
            <a:xfrm>
              <a:off x="4595813" y="3627438"/>
              <a:ext cx="241300" cy="447675"/>
            </a:xfrm>
            <a:custGeom>
              <a:avLst/>
              <a:gdLst>
                <a:gd name="T0" fmla="*/ 54 w 152"/>
                <a:gd name="T1" fmla="*/ 0 h 282"/>
                <a:gd name="T2" fmla="*/ 54 w 152"/>
                <a:gd name="T3" fmla="*/ 0 h 282"/>
                <a:gd name="T4" fmla="*/ 74 w 152"/>
                <a:gd name="T5" fmla="*/ 30 h 282"/>
                <a:gd name="T6" fmla="*/ 98 w 152"/>
                <a:gd name="T7" fmla="*/ 58 h 282"/>
                <a:gd name="T8" fmla="*/ 124 w 152"/>
                <a:gd name="T9" fmla="*/ 86 h 282"/>
                <a:gd name="T10" fmla="*/ 152 w 152"/>
                <a:gd name="T11" fmla="*/ 112 h 282"/>
                <a:gd name="T12" fmla="*/ 152 w 152"/>
                <a:gd name="T13" fmla="*/ 112 h 282"/>
                <a:gd name="T14" fmla="*/ 144 w 152"/>
                <a:gd name="T15" fmla="*/ 154 h 282"/>
                <a:gd name="T16" fmla="*/ 134 w 152"/>
                <a:gd name="T17" fmla="*/ 196 h 282"/>
                <a:gd name="T18" fmla="*/ 120 w 152"/>
                <a:gd name="T19" fmla="*/ 238 h 282"/>
                <a:gd name="T20" fmla="*/ 104 w 152"/>
                <a:gd name="T21" fmla="*/ 282 h 282"/>
                <a:gd name="T22" fmla="*/ 104 w 152"/>
                <a:gd name="T23" fmla="*/ 282 h 282"/>
                <a:gd name="T24" fmla="*/ 74 w 152"/>
                <a:gd name="T25" fmla="*/ 248 h 282"/>
                <a:gd name="T26" fmla="*/ 46 w 152"/>
                <a:gd name="T27" fmla="*/ 212 h 282"/>
                <a:gd name="T28" fmla="*/ 22 w 152"/>
                <a:gd name="T29" fmla="*/ 176 h 282"/>
                <a:gd name="T30" fmla="*/ 0 w 152"/>
                <a:gd name="T31" fmla="*/ 138 h 282"/>
                <a:gd name="T32" fmla="*/ 0 w 152"/>
                <a:gd name="T33" fmla="*/ 138 h 282"/>
                <a:gd name="T34" fmla="*/ 16 w 152"/>
                <a:gd name="T35" fmla="*/ 104 h 282"/>
                <a:gd name="T36" fmla="*/ 32 w 152"/>
                <a:gd name="T37" fmla="*/ 70 h 282"/>
                <a:gd name="T38" fmla="*/ 44 w 152"/>
                <a:gd name="T39" fmla="*/ 36 h 282"/>
                <a:gd name="T40" fmla="*/ 54 w 152"/>
                <a:gd name="T41" fmla="*/ 0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52" h="282">
                  <a:moveTo>
                    <a:pt x="54" y="0"/>
                  </a:moveTo>
                  <a:lnTo>
                    <a:pt x="54" y="0"/>
                  </a:lnTo>
                  <a:lnTo>
                    <a:pt x="74" y="30"/>
                  </a:lnTo>
                  <a:lnTo>
                    <a:pt x="98" y="58"/>
                  </a:lnTo>
                  <a:lnTo>
                    <a:pt x="124" y="86"/>
                  </a:lnTo>
                  <a:lnTo>
                    <a:pt x="152" y="112"/>
                  </a:lnTo>
                  <a:lnTo>
                    <a:pt x="152" y="112"/>
                  </a:lnTo>
                  <a:lnTo>
                    <a:pt x="144" y="154"/>
                  </a:lnTo>
                  <a:lnTo>
                    <a:pt x="134" y="196"/>
                  </a:lnTo>
                  <a:lnTo>
                    <a:pt x="120" y="238"/>
                  </a:lnTo>
                  <a:lnTo>
                    <a:pt x="104" y="282"/>
                  </a:lnTo>
                  <a:lnTo>
                    <a:pt x="104" y="282"/>
                  </a:lnTo>
                  <a:lnTo>
                    <a:pt x="74" y="248"/>
                  </a:lnTo>
                  <a:lnTo>
                    <a:pt x="46" y="212"/>
                  </a:lnTo>
                  <a:lnTo>
                    <a:pt x="22" y="176"/>
                  </a:lnTo>
                  <a:lnTo>
                    <a:pt x="0" y="138"/>
                  </a:lnTo>
                  <a:lnTo>
                    <a:pt x="0" y="138"/>
                  </a:lnTo>
                  <a:lnTo>
                    <a:pt x="16" y="104"/>
                  </a:lnTo>
                  <a:lnTo>
                    <a:pt x="32" y="70"/>
                  </a:lnTo>
                  <a:lnTo>
                    <a:pt x="44" y="36"/>
                  </a:lnTo>
                  <a:lnTo>
                    <a:pt x="5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l" rtl="0"/>
              <a:endParaRPr lang="en-GB"/>
            </a:p>
          </p:txBody>
        </p:sp>
        <p:sp>
          <p:nvSpPr>
            <p:cNvPr id="665" name="Freeform 683"/>
            <p:cNvSpPr>
              <a:spLocks/>
            </p:cNvSpPr>
            <p:nvPr/>
          </p:nvSpPr>
          <p:spPr bwMode="auto">
            <a:xfrm>
              <a:off x="4030663" y="2071688"/>
              <a:ext cx="231775" cy="393700"/>
            </a:xfrm>
            <a:custGeom>
              <a:avLst/>
              <a:gdLst>
                <a:gd name="T0" fmla="*/ 0 w 146"/>
                <a:gd name="T1" fmla="*/ 28 h 248"/>
                <a:gd name="T2" fmla="*/ 0 w 146"/>
                <a:gd name="T3" fmla="*/ 28 h 248"/>
                <a:gd name="T4" fmla="*/ 0 w 146"/>
                <a:gd name="T5" fmla="*/ 0 h 248"/>
                <a:gd name="T6" fmla="*/ 0 w 146"/>
                <a:gd name="T7" fmla="*/ 0 h 248"/>
                <a:gd name="T8" fmla="*/ 40 w 146"/>
                <a:gd name="T9" fmla="*/ 24 h 248"/>
                <a:gd name="T10" fmla="*/ 78 w 146"/>
                <a:gd name="T11" fmla="*/ 48 h 248"/>
                <a:gd name="T12" fmla="*/ 114 w 146"/>
                <a:gd name="T13" fmla="*/ 72 h 248"/>
                <a:gd name="T14" fmla="*/ 146 w 146"/>
                <a:gd name="T15" fmla="*/ 100 h 248"/>
                <a:gd name="T16" fmla="*/ 146 w 146"/>
                <a:gd name="T17" fmla="*/ 100 h 248"/>
                <a:gd name="T18" fmla="*/ 142 w 146"/>
                <a:gd name="T19" fmla="*/ 144 h 248"/>
                <a:gd name="T20" fmla="*/ 140 w 146"/>
                <a:gd name="T21" fmla="*/ 188 h 248"/>
                <a:gd name="T22" fmla="*/ 140 w 146"/>
                <a:gd name="T23" fmla="*/ 188 h 248"/>
                <a:gd name="T24" fmla="*/ 140 w 146"/>
                <a:gd name="T25" fmla="*/ 218 h 248"/>
                <a:gd name="T26" fmla="*/ 144 w 146"/>
                <a:gd name="T27" fmla="*/ 248 h 248"/>
                <a:gd name="T28" fmla="*/ 144 w 146"/>
                <a:gd name="T29" fmla="*/ 248 h 248"/>
                <a:gd name="T30" fmla="*/ 114 w 146"/>
                <a:gd name="T31" fmla="*/ 228 h 248"/>
                <a:gd name="T32" fmla="*/ 82 w 146"/>
                <a:gd name="T33" fmla="*/ 210 h 248"/>
                <a:gd name="T34" fmla="*/ 48 w 146"/>
                <a:gd name="T35" fmla="*/ 192 h 248"/>
                <a:gd name="T36" fmla="*/ 12 w 146"/>
                <a:gd name="T37" fmla="*/ 176 h 248"/>
                <a:gd name="T38" fmla="*/ 12 w 146"/>
                <a:gd name="T39" fmla="*/ 176 h 248"/>
                <a:gd name="T40" fmla="*/ 6 w 146"/>
                <a:gd name="T41" fmla="*/ 142 h 248"/>
                <a:gd name="T42" fmla="*/ 2 w 146"/>
                <a:gd name="T43" fmla="*/ 104 h 248"/>
                <a:gd name="T44" fmla="*/ 0 w 146"/>
                <a:gd name="T45" fmla="*/ 66 h 248"/>
                <a:gd name="T46" fmla="*/ 0 w 146"/>
                <a:gd name="T47" fmla="*/ 28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46" h="248">
                  <a:moveTo>
                    <a:pt x="0" y="28"/>
                  </a:moveTo>
                  <a:lnTo>
                    <a:pt x="0" y="28"/>
                  </a:lnTo>
                  <a:lnTo>
                    <a:pt x="0" y="0"/>
                  </a:lnTo>
                  <a:lnTo>
                    <a:pt x="0" y="0"/>
                  </a:lnTo>
                  <a:lnTo>
                    <a:pt x="40" y="24"/>
                  </a:lnTo>
                  <a:lnTo>
                    <a:pt x="78" y="48"/>
                  </a:lnTo>
                  <a:lnTo>
                    <a:pt x="114" y="72"/>
                  </a:lnTo>
                  <a:lnTo>
                    <a:pt x="146" y="100"/>
                  </a:lnTo>
                  <a:lnTo>
                    <a:pt x="146" y="100"/>
                  </a:lnTo>
                  <a:lnTo>
                    <a:pt x="142" y="144"/>
                  </a:lnTo>
                  <a:lnTo>
                    <a:pt x="140" y="188"/>
                  </a:lnTo>
                  <a:lnTo>
                    <a:pt x="140" y="188"/>
                  </a:lnTo>
                  <a:lnTo>
                    <a:pt x="140" y="218"/>
                  </a:lnTo>
                  <a:lnTo>
                    <a:pt x="144" y="248"/>
                  </a:lnTo>
                  <a:lnTo>
                    <a:pt x="144" y="248"/>
                  </a:lnTo>
                  <a:lnTo>
                    <a:pt x="114" y="228"/>
                  </a:lnTo>
                  <a:lnTo>
                    <a:pt x="82" y="210"/>
                  </a:lnTo>
                  <a:lnTo>
                    <a:pt x="48" y="192"/>
                  </a:lnTo>
                  <a:lnTo>
                    <a:pt x="12" y="176"/>
                  </a:lnTo>
                  <a:lnTo>
                    <a:pt x="12" y="176"/>
                  </a:lnTo>
                  <a:lnTo>
                    <a:pt x="6" y="142"/>
                  </a:lnTo>
                  <a:lnTo>
                    <a:pt x="2" y="104"/>
                  </a:lnTo>
                  <a:lnTo>
                    <a:pt x="0" y="66"/>
                  </a:lnTo>
                  <a:lnTo>
                    <a:pt x="0" y="28"/>
                  </a:lnTo>
                  <a:close/>
                </a:path>
              </a:pathLst>
            </a:custGeom>
            <a:solidFill>
              <a:srgbClr val="7DBA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l" rtl="0"/>
              <a:endParaRPr lang="en-GB"/>
            </a:p>
          </p:txBody>
        </p:sp>
        <p:sp>
          <p:nvSpPr>
            <p:cNvPr id="666" name="Freeform 684"/>
            <p:cNvSpPr>
              <a:spLocks/>
            </p:cNvSpPr>
            <p:nvPr/>
          </p:nvSpPr>
          <p:spPr bwMode="auto">
            <a:xfrm>
              <a:off x="4030663" y="2071688"/>
              <a:ext cx="231775" cy="393700"/>
            </a:xfrm>
            <a:custGeom>
              <a:avLst/>
              <a:gdLst>
                <a:gd name="T0" fmla="*/ 0 w 146"/>
                <a:gd name="T1" fmla="*/ 28 h 248"/>
                <a:gd name="T2" fmla="*/ 0 w 146"/>
                <a:gd name="T3" fmla="*/ 28 h 248"/>
                <a:gd name="T4" fmla="*/ 0 w 146"/>
                <a:gd name="T5" fmla="*/ 0 h 248"/>
                <a:gd name="T6" fmla="*/ 0 w 146"/>
                <a:gd name="T7" fmla="*/ 0 h 248"/>
                <a:gd name="T8" fmla="*/ 40 w 146"/>
                <a:gd name="T9" fmla="*/ 24 h 248"/>
                <a:gd name="T10" fmla="*/ 78 w 146"/>
                <a:gd name="T11" fmla="*/ 48 h 248"/>
                <a:gd name="T12" fmla="*/ 114 w 146"/>
                <a:gd name="T13" fmla="*/ 72 h 248"/>
                <a:gd name="T14" fmla="*/ 146 w 146"/>
                <a:gd name="T15" fmla="*/ 100 h 248"/>
                <a:gd name="T16" fmla="*/ 146 w 146"/>
                <a:gd name="T17" fmla="*/ 100 h 248"/>
                <a:gd name="T18" fmla="*/ 142 w 146"/>
                <a:gd name="T19" fmla="*/ 144 h 248"/>
                <a:gd name="T20" fmla="*/ 140 w 146"/>
                <a:gd name="T21" fmla="*/ 188 h 248"/>
                <a:gd name="T22" fmla="*/ 140 w 146"/>
                <a:gd name="T23" fmla="*/ 188 h 248"/>
                <a:gd name="T24" fmla="*/ 140 w 146"/>
                <a:gd name="T25" fmla="*/ 218 h 248"/>
                <a:gd name="T26" fmla="*/ 144 w 146"/>
                <a:gd name="T27" fmla="*/ 248 h 248"/>
                <a:gd name="T28" fmla="*/ 144 w 146"/>
                <a:gd name="T29" fmla="*/ 248 h 248"/>
                <a:gd name="T30" fmla="*/ 114 w 146"/>
                <a:gd name="T31" fmla="*/ 228 h 248"/>
                <a:gd name="T32" fmla="*/ 82 w 146"/>
                <a:gd name="T33" fmla="*/ 210 h 248"/>
                <a:gd name="T34" fmla="*/ 48 w 146"/>
                <a:gd name="T35" fmla="*/ 192 h 248"/>
                <a:gd name="T36" fmla="*/ 12 w 146"/>
                <a:gd name="T37" fmla="*/ 176 h 248"/>
                <a:gd name="T38" fmla="*/ 12 w 146"/>
                <a:gd name="T39" fmla="*/ 176 h 248"/>
                <a:gd name="T40" fmla="*/ 6 w 146"/>
                <a:gd name="T41" fmla="*/ 142 h 248"/>
                <a:gd name="T42" fmla="*/ 2 w 146"/>
                <a:gd name="T43" fmla="*/ 104 h 248"/>
                <a:gd name="T44" fmla="*/ 0 w 146"/>
                <a:gd name="T45" fmla="*/ 66 h 248"/>
                <a:gd name="T46" fmla="*/ 0 w 146"/>
                <a:gd name="T47" fmla="*/ 28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46" h="248">
                  <a:moveTo>
                    <a:pt x="0" y="28"/>
                  </a:moveTo>
                  <a:lnTo>
                    <a:pt x="0" y="28"/>
                  </a:lnTo>
                  <a:lnTo>
                    <a:pt x="0" y="0"/>
                  </a:lnTo>
                  <a:lnTo>
                    <a:pt x="0" y="0"/>
                  </a:lnTo>
                  <a:lnTo>
                    <a:pt x="40" y="24"/>
                  </a:lnTo>
                  <a:lnTo>
                    <a:pt x="78" y="48"/>
                  </a:lnTo>
                  <a:lnTo>
                    <a:pt x="114" y="72"/>
                  </a:lnTo>
                  <a:lnTo>
                    <a:pt x="146" y="100"/>
                  </a:lnTo>
                  <a:lnTo>
                    <a:pt x="146" y="100"/>
                  </a:lnTo>
                  <a:lnTo>
                    <a:pt x="142" y="144"/>
                  </a:lnTo>
                  <a:lnTo>
                    <a:pt x="140" y="188"/>
                  </a:lnTo>
                  <a:lnTo>
                    <a:pt x="140" y="188"/>
                  </a:lnTo>
                  <a:lnTo>
                    <a:pt x="140" y="218"/>
                  </a:lnTo>
                  <a:lnTo>
                    <a:pt x="144" y="248"/>
                  </a:lnTo>
                  <a:lnTo>
                    <a:pt x="144" y="248"/>
                  </a:lnTo>
                  <a:lnTo>
                    <a:pt x="114" y="228"/>
                  </a:lnTo>
                  <a:lnTo>
                    <a:pt x="82" y="210"/>
                  </a:lnTo>
                  <a:lnTo>
                    <a:pt x="48" y="192"/>
                  </a:lnTo>
                  <a:lnTo>
                    <a:pt x="12" y="176"/>
                  </a:lnTo>
                  <a:lnTo>
                    <a:pt x="12" y="176"/>
                  </a:lnTo>
                  <a:lnTo>
                    <a:pt x="6" y="142"/>
                  </a:lnTo>
                  <a:lnTo>
                    <a:pt x="2" y="104"/>
                  </a:lnTo>
                  <a:lnTo>
                    <a:pt x="0" y="66"/>
                  </a:lnTo>
                  <a:lnTo>
                    <a:pt x="0" y="2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l" rtl="0"/>
              <a:endParaRPr lang="en-GB"/>
            </a:p>
          </p:txBody>
        </p:sp>
        <p:sp>
          <p:nvSpPr>
            <p:cNvPr id="667" name="Freeform 685"/>
            <p:cNvSpPr>
              <a:spLocks/>
            </p:cNvSpPr>
            <p:nvPr/>
          </p:nvSpPr>
          <p:spPr bwMode="auto">
            <a:xfrm>
              <a:off x="4881563" y="3554413"/>
              <a:ext cx="231775" cy="393700"/>
            </a:xfrm>
            <a:custGeom>
              <a:avLst/>
              <a:gdLst>
                <a:gd name="T0" fmla="*/ 6 w 146"/>
                <a:gd name="T1" fmla="*/ 58 h 248"/>
                <a:gd name="T2" fmla="*/ 6 w 146"/>
                <a:gd name="T3" fmla="*/ 58 h 248"/>
                <a:gd name="T4" fmla="*/ 6 w 146"/>
                <a:gd name="T5" fmla="*/ 28 h 248"/>
                <a:gd name="T6" fmla="*/ 2 w 146"/>
                <a:gd name="T7" fmla="*/ 0 h 248"/>
                <a:gd name="T8" fmla="*/ 2 w 146"/>
                <a:gd name="T9" fmla="*/ 0 h 248"/>
                <a:gd name="T10" fmla="*/ 32 w 146"/>
                <a:gd name="T11" fmla="*/ 20 h 248"/>
                <a:gd name="T12" fmla="*/ 64 w 146"/>
                <a:gd name="T13" fmla="*/ 38 h 248"/>
                <a:gd name="T14" fmla="*/ 98 w 146"/>
                <a:gd name="T15" fmla="*/ 56 h 248"/>
                <a:gd name="T16" fmla="*/ 134 w 146"/>
                <a:gd name="T17" fmla="*/ 70 h 248"/>
                <a:gd name="T18" fmla="*/ 134 w 146"/>
                <a:gd name="T19" fmla="*/ 70 h 248"/>
                <a:gd name="T20" fmla="*/ 140 w 146"/>
                <a:gd name="T21" fmla="*/ 106 h 248"/>
                <a:gd name="T22" fmla="*/ 144 w 146"/>
                <a:gd name="T23" fmla="*/ 144 h 248"/>
                <a:gd name="T24" fmla="*/ 146 w 146"/>
                <a:gd name="T25" fmla="*/ 180 h 248"/>
                <a:gd name="T26" fmla="*/ 146 w 146"/>
                <a:gd name="T27" fmla="*/ 220 h 248"/>
                <a:gd name="T28" fmla="*/ 146 w 146"/>
                <a:gd name="T29" fmla="*/ 220 h 248"/>
                <a:gd name="T30" fmla="*/ 146 w 146"/>
                <a:gd name="T31" fmla="*/ 248 h 248"/>
                <a:gd name="T32" fmla="*/ 146 w 146"/>
                <a:gd name="T33" fmla="*/ 248 h 248"/>
                <a:gd name="T34" fmla="*/ 106 w 146"/>
                <a:gd name="T35" fmla="*/ 224 h 248"/>
                <a:gd name="T36" fmla="*/ 68 w 146"/>
                <a:gd name="T37" fmla="*/ 200 h 248"/>
                <a:gd name="T38" fmla="*/ 32 w 146"/>
                <a:gd name="T39" fmla="*/ 174 h 248"/>
                <a:gd name="T40" fmla="*/ 0 w 146"/>
                <a:gd name="T41" fmla="*/ 148 h 248"/>
                <a:gd name="T42" fmla="*/ 0 w 146"/>
                <a:gd name="T43" fmla="*/ 148 h 248"/>
                <a:gd name="T44" fmla="*/ 4 w 146"/>
                <a:gd name="T45" fmla="*/ 104 h 248"/>
                <a:gd name="T46" fmla="*/ 6 w 146"/>
                <a:gd name="T47" fmla="*/ 58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46" h="248">
                  <a:moveTo>
                    <a:pt x="6" y="58"/>
                  </a:moveTo>
                  <a:lnTo>
                    <a:pt x="6" y="58"/>
                  </a:lnTo>
                  <a:lnTo>
                    <a:pt x="6" y="28"/>
                  </a:lnTo>
                  <a:lnTo>
                    <a:pt x="2" y="0"/>
                  </a:lnTo>
                  <a:lnTo>
                    <a:pt x="2" y="0"/>
                  </a:lnTo>
                  <a:lnTo>
                    <a:pt x="32" y="20"/>
                  </a:lnTo>
                  <a:lnTo>
                    <a:pt x="64" y="38"/>
                  </a:lnTo>
                  <a:lnTo>
                    <a:pt x="98" y="56"/>
                  </a:lnTo>
                  <a:lnTo>
                    <a:pt x="134" y="70"/>
                  </a:lnTo>
                  <a:lnTo>
                    <a:pt x="134" y="70"/>
                  </a:lnTo>
                  <a:lnTo>
                    <a:pt x="140" y="106"/>
                  </a:lnTo>
                  <a:lnTo>
                    <a:pt x="144" y="144"/>
                  </a:lnTo>
                  <a:lnTo>
                    <a:pt x="146" y="180"/>
                  </a:lnTo>
                  <a:lnTo>
                    <a:pt x="146" y="220"/>
                  </a:lnTo>
                  <a:lnTo>
                    <a:pt x="146" y="220"/>
                  </a:lnTo>
                  <a:lnTo>
                    <a:pt x="146" y="248"/>
                  </a:lnTo>
                  <a:lnTo>
                    <a:pt x="146" y="248"/>
                  </a:lnTo>
                  <a:lnTo>
                    <a:pt x="106" y="224"/>
                  </a:lnTo>
                  <a:lnTo>
                    <a:pt x="68" y="200"/>
                  </a:lnTo>
                  <a:lnTo>
                    <a:pt x="32" y="174"/>
                  </a:lnTo>
                  <a:lnTo>
                    <a:pt x="0" y="148"/>
                  </a:lnTo>
                  <a:lnTo>
                    <a:pt x="0" y="148"/>
                  </a:lnTo>
                  <a:lnTo>
                    <a:pt x="4" y="104"/>
                  </a:lnTo>
                  <a:lnTo>
                    <a:pt x="6" y="58"/>
                  </a:lnTo>
                  <a:close/>
                </a:path>
              </a:pathLst>
            </a:custGeom>
            <a:solidFill>
              <a:srgbClr val="7DBA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l" rtl="0"/>
              <a:endParaRPr lang="en-GB"/>
            </a:p>
          </p:txBody>
        </p:sp>
        <p:sp>
          <p:nvSpPr>
            <p:cNvPr id="668" name="Freeform 686"/>
            <p:cNvSpPr>
              <a:spLocks/>
            </p:cNvSpPr>
            <p:nvPr/>
          </p:nvSpPr>
          <p:spPr bwMode="auto">
            <a:xfrm>
              <a:off x="4881563" y="3554413"/>
              <a:ext cx="231775" cy="393700"/>
            </a:xfrm>
            <a:custGeom>
              <a:avLst/>
              <a:gdLst>
                <a:gd name="T0" fmla="*/ 6 w 146"/>
                <a:gd name="T1" fmla="*/ 58 h 248"/>
                <a:gd name="T2" fmla="*/ 6 w 146"/>
                <a:gd name="T3" fmla="*/ 58 h 248"/>
                <a:gd name="T4" fmla="*/ 6 w 146"/>
                <a:gd name="T5" fmla="*/ 28 h 248"/>
                <a:gd name="T6" fmla="*/ 2 w 146"/>
                <a:gd name="T7" fmla="*/ 0 h 248"/>
                <a:gd name="T8" fmla="*/ 2 w 146"/>
                <a:gd name="T9" fmla="*/ 0 h 248"/>
                <a:gd name="T10" fmla="*/ 32 w 146"/>
                <a:gd name="T11" fmla="*/ 20 h 248"/>
                <a:gd name="T12" fmla="*/ 64 w 146"/>
                <a:gd name="T13" fmla="*/ 38 h 248"/>
                <a:gd name="T14" fmla="*/ 98 w 146"/>
                <a:gd name="T15" fmla="*/ 56 h 248"/>
                <a:gd name="T16" fmla="*/ 134 w 146"/>
                <a:gd name="T17" fmla="*/ 70 h 248"/>
                <a:gd name="T18" fmla="*/ 134 w 146"/>
                <a:gd name="T19" fmla="*/ 70 h 248"/>
                <a:gd name="T20" fmla="*/ 140 w 146"/>
                <a:gd name="T21" fmla="*/ 106 h 248"/>
                <a:gd name="T22" fmla="*/ 144 w 146"/>
                <a:gd name="T23" fmla="*/ 144 h 248"/>
                <a:gd name="T24" fmla="*/ 146 w 146"/>
                <a:gd name="T25" fmla="*/ 180 h 248"/>
                <a:gd name="T26" fmla="*/ 146 w 146"/>
                <a:gd name="T27" fmla="*/ 220 h 248"/>
                <a:gd name="T28" fmla="*/ 146 w 146"/>
                <a:gd name="T29" fmla="*/ 220 h 248"/>
                <a:gd name="T30" fmla="*/ 146 w 146"/>
                <a:gd name="T31" fmla="*/ 248 h 248"/>
                <a:gd name="T32" fmla="*/ 146 w 146"/>
                <a:gd name="T33" fmla="*/ 248 h 248"/>
                <a:gd name="T34" fmla="*/ 106 w 146"/>
                <a:gd name="T35" fmla="*/ 224 h 248"/>
                <a:gd name="T36" fmla="*/ 68 w 146"/>
                <a:gd name="T37" fmla="*/ 200 h 248"/>
                <a:gd name="T38" fmla="*/ 32 w 146"/>
                <a:gd name="T39" fmla="*/ 174 h 248"/>
                <a:gd name="T40" fmla="*/ 0 w 146"/>
                <a:gd name="T41" fmla="*/ 148 h 248"/>
                <a:gd name="T42" fmla="*/ 0 w 146"/>
                <a:gd name="T43" fmla="*/ 148 h 248"/>
                <a:gd name="T44" fmla="*/ 4 w 146"/>
                <a:gd name="T45" fmla="*/ 104 h 248"/>
                <a:gd name="T46" fmla="*/ 6 w 146"/>
                <a:gd name="T47" fmla="*/ 58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46" h="248">
                  <a:moveTo>
                    <a:pt x="6" y="58"/>
                  </a:moveTo>
                  <a:lnTo>
                    <a:pt x="6" y="58"/>
                  </a:lnTo>
                  <a:lnTo>
                    <a:pt x="6" y="28"/>
                  </a:lnTo>
                  <a:lnTo>
                    <a:pt x="2" y="0"/>
                  </a:lnTo>
                  <a:lnTo>
                    <a:pt x="2" y="0"/>
                  </a:lnTo>
                  <a:lnTo>
                    <a:pt x="32" y="20"/>
                  </a:lnTo>
                  <a:lnTo>
                    <a:pt x="64" y="38"/>
                  </a:lnTo>
                  <a:lnTo>
                    <a:pt x="98" y="56"/>
                  </a:lnTo>
                  <a:lnTo>
                    <a:pt x="134" y="70"/>
                  </a:lnTo>
                  <a:lnTo>
                    <a:pt x="134" y="70"/>
                  </a:lnTo>
                  <a:lnTo>
                    <a:pt x="140" y="106"/>
                  </a:lnTo>
                  <a:lnTo>
                    <a:pt x="144" y="144"/>
                  </a:lnTo>
                  <a:lnTo>
                    <a:pt x="146" y="180"/>
                  </a:lnTo>
                  <a:lnTo>
                    <a:pt x="146" y="220"/>
                  </a:lnTo>
                  <a:lnTo>
                    <a:pt x="146" y="220"/>
                  </a:lnTo>
                  <a:lnTo>
                    <a:pt x="146" y="248"/>
                  </a:lnTo>
                  <a:lnTo>
                    <a:pt x="146" y="248"/>
                  </a:lnTo>
                  <a:lnTo>
                    <a:pt x="106" y="224"/>
                  </a:lnTo>
                  <a:lnTo>
                    <a:pt x="68" y="200"/>
                  </a:lnTo>
                  <a:lnTo>
                    <a:pt x="32" y="174"/>
                  </a:lnTo>
                  <a:lnTo>
                    <a:pt x="0" y="148"/>
                  </a:lnTo>
                  <a:lnTo>
                    <a:pt x="0" y="148"/>
                  </a:lnTo>
                  <a:lnTo>
                    <a:pt x="4" y="104"/>
                  </a:lnTo>
                  <a:lnTo>
                    <a:pt x="6" y="5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l" rtl="0"/>
              <a:endParaRPr lang="en-GB"/>
            </a:p>
          </p:txBody>
        </p:sp>
        <p:sp>
          <p:nvSpPr>
            <p:cNvPr id="669" name="Freeform 687"/>
            <p:cNvSpPr>
              <a:spLocks/>
            </p:cNvSpPr>
            <p:nvPr/>
          </p:nvSpPr>
          <p:spPr bwMode="auto">
            <a:xfrm>
              <a:off x="3741738" y="2312988"/>
              <a:ext cx="349250" cy="292100"/>
            </a:xfrm>
            <a:custGeom>
              <a:avLst/>
              <a:gdLst>
                <a:gd name="T0" fmla="*/ 0 w 220"/>
                <a:gd name="T1" fmla="*/ 0 h 184"/>
                <a:gd name="T2" fmla="*/ 0 w 220"/>
                <a:gd name="T3" fmla="*/ 0 h 184"/>
                <a:gd name="T4" fmla="*/ 46 w 220"/>
                <a:gd name="T5" fmla="*/ 8 h 184"/>
                <a:gd name="T6" fmla="*/ 90 w 220"/>
                <a:gd name="T7" fmla="*/ 18 h 184"/>
                <a:gd name="T8" fmla="*/ 132 w 220"/>
                <a:gd name="T9" fmla="*/ 30 h 184"/>
                <a:gd name="T10" fmla="*/ 172 w 220"/>
                <a:gd name="T11" fmla="*/ 44 h 184"/>
                <a:gd name="T12" fmla="*/ 172 w 220"/>
                <a:gd name="T13" fmla="*/ 44 h 184"/>
                <a:gd name="T14" fmla="*/ 182 w 220"/>
                <a:gd name="T15" fmla="*/ 80 h 184"/>
                <a:gd name="T16" fmla="*/ 192 w 220"/>
                <a:gd name="T17" fmla="*/ 118 h 184"/>
                <a:gd name="T18" fmla="*/ 206 w 220"/>
                <a:gd name="T19" fmla="*/ 152 h 184"/>
                <a:gd name="T20" fmla="*/ 220 w 220"/>
                <a:gd name="T21" fmla="*/ 184 h 184"/>
                <a:gd name="T22" fmla="*/ 220 w 220"/>
                <a:gd name="T23" fmla="*/ 184 h 184"/>
                <a:gd name="T24" fmla="*/ 186 w 220"/>
                <a:gd name="T25" fmla="*/ 176 h 184"/>
                <a:gd name="T26" fmla="*/ 148 w 220"/>
                <a:gd name="T27" fmla="*/ 168 h 184"/>
                <a:gd name="T28" fmla="*/ 112 w 220"/>
                <a:gd name="T29" fmla="*/ 164 h 184"/>
                <a:gd name="T30" fmla="*/ 72 w 220"/>
                <a:gd name="T31" fmla="*/ 162 h 184"/>
                <a:gd name="T32" fmla="*/ 72 w 220"/>
                <a:gd name="T33" fmla="*/ 162 h 184"/>
                <a:gd name="T34" fmla="*/ 52 w 220"/>
                <a:gd name="T35" fmla="*/ 124 h 184"/>
                <a:gd name="T36" fmla="*/ 34 w 220"/>
                <a:gd name="T37" fmla="*/ 86 h 184"/>
                <a:gd name="T38" fmla="*/ 16 w 220"/>
                <a:gd name="T39" fmla="*/ 44 h 184"/>
                <a:gd name="T40" fmla="*/ 0 w 220"/>
                <a:gd name="T41" fmla="*/ 0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20" h="184">
                  <a:moveTo>
                    <a:pt x="0" y="0"/>
                  </a:moveTo>
                  <a:lnTo>
                    <a:pt x="0" y="0"/>
                  </a:lnTo>
                  <a:lnTo>
                    <a:pt x="46" y="8"/>
                  </a:lnTo>
                  <a:lnTo>
                    <a:pt x="90" y="18"/>
                  </a:lnTo>
                  <a:lnTo>
                    <a:pt x="132" y="30"/>
                  </a:lnTo>
                  <a:lnTo>
                    <a:pt x="172" y="44"/>
                  </a:lnTo>
                  <a:lnTo>
                    <a:pt x="172" y="44"/>
                  </a:lnTo>
                  <a:lnTo>
                    <a:pt x="182" y="80"/>
                  </a:lnTo>
                  <a:lnTo>
                    <a:pt x="192" y="118"/>
                  </a:lnTo>
                  <a:lnTo>
                    <a:pt x="206" y="152"/>
                  </a:lnTo>
                  <a:lnTo>
                    <a:pt x="220" y="184"/>
                  </a:lnTo>
                  <a:lnTo>
                    <a:pt x="220" y="184"/>
                  </a:lnTo>
                  <a:lnTo>
                    <a:pt x="186" y="176"/>
                  </a:lnTo>
                  <a:lnTo>
                    <a:pt x="148" y="168"/>
                  </a:lnTo>
                  <a:lnTo>
                    <a:pt x="112" y="164"/>
                  </a:lnTo>
                  <a:lnTo>
                    <a:pt x="72" y="162"/>
                  </a:lnTo>
                  <a:lnTo>
                    <a:pt x="72" y="162"/>
                  </a:lnTo>
                  <a:lnTo>
                    <a:pt x="52" y="124"/>
                  </a:lnTo>
                  <a:lnTo>
                    <a:pt x="34" y="86"/>
                  </a:lnTo>
                  <a:lnTo>
                    <a:pt x="16" y="44"/>
                  </a:lnTo>
                  <a:lnTo>
                    <a:pt x="0" y="0"/>
                  </a:lnTo>
                  <a:close/>
                </a:path>
              </a:pathLst>
            </a:custGeom>
            <a:solidFill>
              <a:srgbClr val="7DBA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l" rtl="0"/>
              <a:endParaRPr lang="en-GB"/>
            </a:p>
          </p:txBody>
        </p:sp>
        <p:sp>
          <p:nvSpPr>
            <p:cNvPr id="670" name="Freeform 688"/>
            <p:cNvSpPr>
              <a:spLocks/>
            </p:cNvSpPr>
            <p:nvPr/>
          </p:nvSpPr>
          <p:spPr bwMode="auto">
            <a:xfrm>
              <a:off x="3741738" y="2312988"/>
              <a:ext cx="349250" cy="292100"/>
            </a:xfrm>
            <a:custGeom>
              <a:avLst/>
              <a:gdLst>
                <a:gd name="T0" fmla="*/ 0 w 220"/>
                <a:gd name="T1" fmla="*/ 0 h 184"/>
                <a:gd name="T2" fmla="*/ 0 w 220"/>
                <a:gd name="T3" fmla="*/ 0 h 184"/>
                <a:gd name="T4" fmla="*/ 46 w 220"/>
                <a:gd name="T5" fmla="*/ 8 h 184"/>
                <a:gd name="T6" fmla="*/ 90 w 220"/>
                <a:gd name="T7" fmla="*/ 18 h 184"/>
                <a:gd name="T8" fmla="*/ 132 w 220"/>
                <a:gd name="T9" fmla="*/ 30 h 184"/>
                <a:gd name="T10" fmla="*/ 172 w 220"/>
                <a:gd name="T11" fmla="*/ 44 h 184"/>
                <a:gd name="T12" fmla="*/ 172 w 220"/>
                <a:gd name="T13" fmla="*/ 44 h 184"/>
                <a:gd name="T14" fmla="*/ 182 w 220"/>
                <a:gd name="T15" fmla="*/ 80 h 184"/>
                <a:gd name="T16" fmla="*/ 192 w 220"/>
                <a:gd name="T17" fmla="*/ 118 h 184"/>
                <a:gd name="T18" fmla="*/ 206 w 220"/>
                <a:gd name="T19" fmla="*/ 152 h 184"/>
                <a:gd name="T20" fmla="*/ 220 w 220"/>
                <a:gd name="T21" fmla="*/ 184 h 184"/>
                <a:gd name="T22" fmla="*/ 220 w 220"/>
                <a:gd name="T23" fmla="*/ 184 h 184"/>
                <a:gd name="T24" fmla="*/ 186 w 220"/>
                <a:gd name="T25" fmla="*/ 176 h 184"/>
                <a:gd name="T26" fmla="*/ 148 w 220"/>
                <a:gd name="T27" fmla="*/ 168 h 184"/>
                <a:gd name="T28" fmla="*/ 112 w 220"/>
                <a:gd name="T29" fmla="*/ 164 h 184"/>
                <a:gd name="T30" fmla="*/ 72 w 220"/>
                <a:gd name="T31" fmla="*/ 162 h 184"/>
                <a:gd name="T32" fmla="*/ 72 w 220"/>
                <a:gd name="T33" fmla="*/ 162 h 184"/>
                <a:gd name="T34" fmla="*/ 52 w 220"/>
                <a:gd name="T35" fmla="*/ 124 h 184"/>
                <a:gd name="T36" fmla="*/ 34 w 220"/>
                <a:gd name="T37" fmla="*/ 86 h 184"/>
                <a:gd name="T38" fmla="*/ 16 w 220"/>
                <a:gd name="T39" fmla="*/ 44 h 184"/>
                <a:gd name="T40" fmla="*/ 0 w 220"/>
                <a:gd name="T41" fmla="*/ 0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20" h="184">
                  <a:moveTo>
                    <a:pt x="0" y="0"/>
                  </a:moveTo>
                  <a:lnTo>
                    <a:pt x="0" y="0"/>
                  </a:lnTo>
                  <a:lnTo>
                    <a:pt x="46" y="8"/>
                  </a:lnTo>
                  <a:lnTo>
                    <a:pt x="90" y="18"/>
                  </a:lnTo>
                  <a:lnTo>
                    <a:pt x="132" y="30"/>
                  </a:lnTo>
                  <a:lnTo>
                    <a:pt x="172" y="44"/>
                  </a:lnTo>
                  <a:lnTo>
                    <a:pt x="172" y="44"/>
                  </a:lnTo>
                  <a:lnTo>
                    <a:pt x="182" y="80"/>
                  </a:lnTo>
                  <a:lnTo>
                    <a:pt x="192" y="118"/>
                  </a:lnTo>
                  <a:lnTo>
                    <a:pt x="206" y="152"/>
                  </a:lnTo>
                  <a:lnTo>
                    <a:pt x="220" y="184"/>
                  </a:lnTo>
                  <a:lnTo>
                    <a:pt x="220" y="184"/>
                  </a:lnTo>
                  <a:lnTo>
                    <a:pt x="186" y="176"/>
                  </a:lnTo>
                  <a:lnTo>
                    <a:pt x="148" y="168"/>
                  </a:lnTo>
                  <a:lnTo>
                    <a:pt x="112" y="164"/>
                  </a:lnTo>
                  <a:lnTo>
                    <a:pt x="72" y="162"/>
                  </a:lnTo>
                  <a:lnTo>
                    <a:pt x="72" y="162"/>
                  </a:lnTo>
                  <a:lnTo>
                    <a:pt x="52" y="124"/>
                  </a:lnTo>
                  <a:lnTo>
                    <a:pt x="34" y="86"/>
                  </a:lnTo>
                  <a:lnTo>
                    <a:pt x="16" y="44"/>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l" rtl="0"/>
              <a:endParaRPr lang="en-GB"/>
            </a:p>
          </p:txBody>
        </p:sp>
        <p:sp>
          <p:nvSpPr>
            <p:cNvPr id="671" name="Freeform 689"/>
            <p:cNvSpPr>
              <a:spLocks/>
            </p:cNvSpPr>
            <p:nvPr/>
          </p:nvSpPr>
          <p:spPr bwMode="auto">
            <a:xfrm>
              <a:off x="5053013" y="3411538"/>
              <a:ext cx="349250" cy="295275"/>
            </a:xfrm>
            <a:custGeom>
              <a:avLst/>
              <a:gdLst>
                <a:gd name="T0" fmla="*/ 0 w 220"/>
                <a:gd name="T1" fmla="*/ 0 h 186"/>
                <a:gd name="T2" fmla="*/ 0 w 220"/>
                <a:gd name="T3" fmla="*/ 0 h 186"/>
                <a:gd name="T4" fmla="*/ 36 w 220"/>
                <a:gd name="T5" fmla="*/ 10 h 186"/>
                <a:gd name="T6" fmla="*/ 72 w 220"/>
                <a:gd name="T7" fmla="*/ 16 h 186"/>
                <a:gd name="T8" fmla="*/ 108 w 220"/>
                <a:gd name="T9" fmla="*/ 22 h 186"/>
                <a:gd name="T10" fmla="*/ 148 w 220"/>
                <a:gd name="T11" fmla="*/ 24 h 186"/>
                <a:gd name="T12" fmla="*/ 148 w 220"/>
                <a:gd name="T13" fmla="*/ 24 h 186"/>
                <a:gd name="T14" fmla="*/ 168 w 220"/>
                <a:gd name="T15" fmla="*/ 60 h 186"/>
                <a:gd name="T16" fmla="*/ 186 w 220"/>
                <a:gd name="T17" fmla="*/ 100 h 186"/>
                <a:gd name="T18" fmla="*/ 204 w 220"/>
                <a:gd name="T19" fmla="*/ 142 h 186"/>
                <a:gd name="T20" fmla="*/ 220 w 220"/>
                <a:gd name="T21" fmla="*/ 186 h 186"/>
                <a:gd name="T22" fmla="*/ 220 w 220"/>
                <a:gd name="T23" fmla="*/ 186 h 186"/>
                <a:gd name="T24" fmla="*/ 174 w 220"/>
                <a:gd name="T25" fmla="*/ 178 h 186"/>
                <a:gd name="T26" fmla="*/ 130 w 220"/>
                <a:gd name="T27" fmla="*/ 168 h 186"/>
                <a:gd name="T28" fmla="*/ 88 w 220"/>
                <a:gd name="T29" fmla="*/ 156 h 186"/>
                <a:gd name="T30" fmla="*/ 48 w 220"/>
                <a:gd name="T31" fmla="*/ 142 h 186"/>
                <a:gd name="T32" fmla="*/ 48 w 220"/>
                <a:gd name="T33" fmla="*/ 142 h 186"/>
                <a:gd name="T34" fmla="*/ 38 w 220"/>
                <a:gd name="T35" fmla="*/ 104 h 186"/>
                <a:gd name="T36" fmla="*/ 28 w 220"/>
                <a:gd name="T37" fmla="*/ 68 h 186"/>
                <a:gd name="T38" fmla="*/ 14 w 220"/>
                <a:gd name="T39" fmla="*/ 34 h 186"/>
                <a:gd name="T40" fmla="*/ 0 w 220"/>
                <a:gd name="T41" fmla="*/ 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20" h="186">
                  <a:moveTo>
                    <a:pt x="0" y="0"/>
                  </a:moveTo>
                  <a:lnTo>
                    <a:pt x="0" y="0"/>
                  </a:lnTo>
                  <a:lnTo>
                    <a:pt x="36" y="10"/>
                  </a:lnTo>
                  <a:lnTo>
                    <a:pt x="72" y="16"/>
                  </a:lnTo>
                  <a:lnTo>
                    <a:pt x="108" y="22"/>
                  </a:lnTo>
                  <a:lnTo>
                    <a:pt x="148" y="24"/>
                  </a:lnTo>
                  <a:lnTo>
                    <a:pt x="148" y="24"/>
                  </a:lnTo>
                  <a:lnTo>
                    <a:pt x="168" y="60"/>
                  </a:lnTo>
                  <a:lnTo>
                    <a:pt x="186" y="100"/>
                  </a:lnTo>
                  <a:lnTo>
                    <a:pt x="204" y="142"/>
                  </a:lnTo>
                  <a:lnTo>
                    <a:pt x="220" y="186"/>
                  </a:lnTo>
                  <a:lnTo>
                    <a:pt x="220" y="186"/>
                  </a:lnTo>
                  <a:lnTo>
                    <a:pt x="174" y="178"/>
                  </a:lnTo>
                  <a:lnTo>
                    <a:pt x="130" y="168"/>
                  </a:lnTo>
                  <a:lnTo>
                    <a:pt x="88" y="156"/>
                  </a:lnTo>
                  <a:lnTo>
                    <a:pt x="48" y="142"/>
                  </a:lnTo>
                  <a:lnTo>
                    <a:pt x="48" y="142"/>
                  </a:lnTo>
                  <a:lnTo>
                    <a:pt x="38" y="104"/>
                  </a:lnTo>
                  <a:lnTo>
                    <a:pt x="28" y="68"/>
                  </a:lnTo>
                  <a:lnTo>
                    <a:pt x="14" y="34"/>
                  </a:lnTo>
                  <a:lnTo>
                    <a:pt x="0" y="0"/>
                  </a:lnTo>
                  <a:close/>
                </a:path>
              </a:pathLst>
            </a:custGeom>
            <a:solidFill>
              <a:srgbClr val="7DBA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l" rtl="0"/>
              <a:endParaRPr lang="en-GB"/>
            </a:p>
          </p:txBody>
        </p:sp>
        <p:sp>
          <p:nvSpPr>
            <p:cNvPr id="672" name="Freeform 690"/>
            <p:cNvSpPr>
              <a:spLocks/>
            </p:cNvSpPr>
            <p:nvPr/>
          </p:nvSpPr>
          <p:spPr bwMode="auto">
            <a:xfrm>
              <a:off x="5053013" y="3411538"/>
              <a:ext cx="349250" cy="295275"/>
            </a:xfrm>
            <a:custGeom>
              <a:avLst/>
              <a:gdLst>
                <a:gd name="T0" fmla="*/ 0 w 220"/>
                <a:gd name="T1" fmla="*/ 0 h 186"/>
                <a:gd name="T2" fmla="*/ 0 w 220"/>
                <a:gd name="T3" fmla="*/ 0 h 186"/>
                <a:gd name="T4" fmla="*/ 36 w 220"/>
                <a:gd name="T5" fmla="*/ 10 h 186"/>
                <a:gd name="T6" fmla="*/ 72 w 220"/>
                <a:gd name="T7" fmla="*/ 16 h 186"/>
                <a:gd name="T8" fmla="*/ 108 w 220"/>
                <a:gd name="T9" fmla="*/ 22 h 186"/>
                <a:gd name="T10" fmla="*/ 148 w 220"/>
                <a:gd name="T11" fmla="*/ 24 h 186"/>
                <a:gd name="T12" fmla="*/ 148 w 220"/>
                <a:gd name="T13" fmla="*/ 24 h 186"/>
                <a:gd name="T14" fmla="*/ 168 w 220"/>
                <a:gd name="T15" fmla="*/ 60 h 186"/>
                <a:gd name="T16" fmla="*/ 186 w 220"/>
                <a:gd name="T17" fmla="*/ 100 h 186"/>
                <a:gd name="T18" fmla="*/ 204 w 220"/>
                <a:gd name="T19" fmla="*/ 142 h 186"/>
                <a:gd name="T20" fmla="*/ 220 w 220"/>
                <a:gd name="T21" fmla="*/ 186 h 186"/>
                <a:gd name="T22" fmla="*/ 220 w 220"/>
                <a:gd name="T23" fmla="*/ 186 h 186"/>
                <a:gd name="T24" fmla="*/ 174 w 220"/>
                <a:gd name="T25" fmla="*/ 178 h 186"/>
                <a:gd name="T26" fmla="*/ 130 w 220"/>
                <a:gd name="T27" fmla="*/ 168 h 186"/>
                <a:gd name="T28" fmla="*/ 88 w 220"/>
                <a:gd name="T29" fmla="*/ 156 h 186"/>
                <a:gd name="T30" fmla="*/ 48 w 220"/>
                <a:gd name="T31" fmla="*/ 142 h 186"/>
                <a:gd name="T32" fmla="*/ 48 w 220"/>
                <a:gd name="T33" fmla="*/ 142 h 186"/>
                <a:gd name="T34" fmla="*/ 38 w 220"/>
                <a:gd name="T35" fmla="*/ 104 h 186"/>
                <a:gd name="T36" fmla="*/ 28 w 220"/>
                <a:gd name="T37" fmla="*/ 68 h 186"/>
                <a:gd name="T38" fmla="*/ 14 w 220"/>
                <a:gd name="T39" fmla="*/ 34 h 186"/>
                <a:gd name="T40" fmla="*/ 0 w 220"/>
                <a:gd name="T41" fmla="*/ 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20" h="186">
                  <a:moveTo>
                    <a:pt x="0" y="0"/>
                  </a:moveTo>
                  <a:lnTo>
                    <a:pt x="0" y="0"/>
                  </a:lnTo>
                  <a:lnTo>
                    <a:pt x="36" y="10"/>
                  </a:lnTo>
                  <a:lnTo>
                    <a:pt x="72" y="16"/>
                  </a:lnTo>
                  <a:lnTo>
                    <a:pt x="108" y="22"/>
                  </a:lnTo>
                  <a:lnTo>
                    <a:pt x="148" y="24"/>
                  </a:lnTo>
                  <a:lnTo>
                    <a:pt x="148" y="24"/>
                  </a:lnTo>
                  <a:lnTo>
                    <a:pt x="168" y="60"/>
                  </a:lnTo>
                  <a:lnTo>
                    <a:pt x="186" y="100"/>
                  </a:lnTo>
                  <a:lnTo>
                    <a:pt x="204" y="142"/>
                  </a:lnTo>
                  <a:lnTo>
                    <a:pt x="220" y="186"/>
                  </a:lnTo>
                  <a:lnTo>
                    <a:pt x="220" y="186"/>
                  </a:lnTo>
                  <a:lnTo>
                    <a:pt x="174" y="178"/>
                  </a:lnTo>
                  <a:lnTo>
                    <a:pt x="130" y="168"/>
                  </a:lnTo>
                  <a:lnTo>
                    <a:pt x="88" y="156"/>
                  </a:lnTo>
                  <a:lnTo>
                    <a:pt x="48" y="142"/>
                  </a:lnTo>
                  <a:lnTo>
                    <a:pt x="48" y="142"/>
                  </a:lnTo>
                  <a:lnTo>
                    <a:pt x="38" y="104"/>
                  </a:lnTo>
                  <a:lnTo>
                    <a:pt x="28" y="68"/>
                  </a:lnTo>
                  <a:lnTo>
                    <a:pt x="14" y="34"/>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l" rtl="0"/>
              <a:endParaRPr lang="en-GB"/>
            </a:p>
          </p:txBody>
        </p:sp>
        <p:sp>
          <p:nvSpPr>
            <p:cNvPr id="673" name="Freeform 691"/>
            <p:cNvSpPr>
              <a:spLocks/>
            </p:cNvSpPr>
            <p:nvPr/>
          </p:nvSpPr>
          <p:spPr bwMode="auto">
            <a:xfrm>
              <a:off x="3554413" y="2611438"/>
              <a:ext cx="428625" cy="228600"/>
            </a:xfrm>
            <a:custGeom>
              <a:avLst/>
              <a:gdLst>
                <a:gd name="T0" fmla="*/ 176 w 270"/>
                <a:gd name="T1" fmla="*/ 0 h 144"/>
                <a:gd name="T2" fmla="*/ 176 w 270"/>
                <a:gd name="T3" fmla="*/ 0 h 144"/>
                <a:gd name="T4" fmla="*/ 198 w 270"/>
                <a:gd name="T5" fmla="*/ 32 h 144"/>
                <a:gd name="T6" fmla="*/ 220 w 270"/>
                <a:gd name="T7" fmla="*/ 62 h 144"/>
                <a:gd name="T8" fmla="*/ 244 w 270"/>
                <a:gd name="T9" fmla="*/ 90 h 144"/>
                <a:gd name="T10" fmla="*/ 270 w 270"/>
                <a:gd name="T11" fmla="*/ 116 h 144"/>
                <a:gd name="T12" fmla="*/ 270 w 270"/>
                <a:gd name="T13" fmla="*/ 116 h 144"/>
                <a:gd name="T14" fmla="*/ 234 w 270"/>
                <a:gd name="T15" fmla="*/ 120 h 144"/>
                <a:gd name="T16" fmla="*/ 198 w 270"/>
                <a:gd name="T17" fmla="*/ 126 h 144"/>
                <a:gd name="T18" fmla="*/ 160 w 270"/>
                <a:gd name="T19" fmla="*/ 134 h 144"/>
                <a:gd name="T20" fmla="*/ 124 w 270"/>
                <a:gd name="T21" fmla="*/ 144 h 144"/>
                <a:gd name="T22" fmla="*/ 124 w 270"/>
                <a:gd name="T23" fmla="*/ 144 h 144"/>
                <a:gd name="T24" fmla="*/ 92 w 270"/>
                <a:gd name="T25" fmla="*/ 116 h 144"/>
                <a:gd name="T26" fmla="*/ 60 w 270"/>
                <a:gd name="T27" fmla="*/ 86 h 144"/>
                <a:gd name="T28" fmla="*/ 30 w 270"/>
                <a:gd name="T29" fmla="*/ 54 h 144"/>
                <a:gd name="T30" fmla="*/ 0 w 270"/>
                <a:gd name="T31" fmla="*/ 18 h 144"/>
                <a:gd name="T32" fmla="*/ 0 w 270"/>
                <a:gd name="T33" fmla="*/ 18 h 144"/>
                <a:gd name="T34" fmla="*/ 46 w 270"/>
                <a:gd name="T35" fmla="*/ 10 h 144"/>
                <a:gd name="T36" fmla="*/ 90 w 270"/>
                <a:gd name="T37" fmla="*/ 4 h 144"/>
                <a:gd name="T38" fmla="*/ 134 w 270"/>
                <a:gd name="T39" fmla="*/ 0 h 144"/>
                <a:gd name="T40" fmla="*/ 176 w 270"/>
                <a:gd name="T41" fmla="*/ 0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70" h="144">
                  <a:moveTo>
                    <a:pt x="176" y="0"/>
                  </a:moveTo>
                  <a:lnTo>
                    <a:pt x="176" y="0"/>
                  </a:lnTo>
                  <a:lnTo>
                    <a:pt x="198" y="32"/>
                  </a:lnTo>
                  <a:lnTo>
                    <a:pt x="220" y="62"/>
                  </a:lnTo>
                  <a:lnTo>
                    <a:pt x="244" y="90"/>
                  </a:lnTo>
                  <a:lnTo>
                    <a:pt x="270" y="116"/>
                  </a:lnTo>
                  <a:lnTo>
                    <a:pt x="270" y="116"/>
                  </a:lnTo>
                  <a:lnTo>
                    <a:pt x="234" y="120"/>
                  </a:lnTo>
                  <a:lnTo>
                    <a:pt x="198" y="126"/>
                  </a:lnTo>
                  <a:lnTo>
                    <a:pt x="160" y="134"/>
                  </a:lnTo>
                  <a:lnTo>
                    <a:pt x="124" y="144"/>
                  </a:lnTo>
                  <a:lnTo>
                    <a:pt x="124" y="144"/>
                  </a:lnTo>
                  <a:lnTo>
                    <a:pt x="92" y="116"/>
                  </a:lnTo>
                  <a:lnTo>
                    <a:pt x="60" y="86"/>
                  </a:lnTo>
                  <a:lnTo>
                    <a:pt x="30" y="54"/>
                  </a:lnTo>
                  <a:lnTo>
                    <a:pt x="0" y="18"/>
                  </a:lnTo>
                  <a:lnTo>
                    <a:pt x="0" y="18"/>
                  </a:lnTo>
                  <a:lnTo>
                    <a:pt x="46" y="10"/>
                  </a:lnTo>
                  <a:lnTo>
                    <a:pt x="90" y="4"/>
                  </a:lnTo>
                  <a:lnTo>
                    <a:pt x="134" y="0"/>
                  </a:lnTo>
                  <a:lnTo>
                    <a:pt x="176" y="0"/>
                  </a:lnTo>
                  <a:close/>
                </a:path>
              </a:pathLst>
            </a:custGeom>
            <a:solidFill>
              <a:srgbClr val="7DBA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l" rtl="0"/>
              <a:endParaRPr lang="en-GB"/>
            </a:p>
          </p:txBody>
        </p:sp>
        <p:sp>
          <p:nvSpPr>
            <p:cNvPr id="674" name="Freeform 692"/>
            <p:cNvSpPr>
              <a:spLocks/>
            </p:cNvSpPr>
            <p:nvPr/>
          </p:nvSpPr>
          <p:spPr bwMode="auto">
            <a:xfrm>
              <a:off x="3554413" y="2611438"/>
              <a:ext cx="428625" cy="228600"/>
            </a:xfrm>
            <a:custGeom>
              <a:avLst/>
              <a:gdLst>
                <a:gd name="T0" fmla="*/ 176 w 270"/>
                <a:gd name="T1" fmla="*/ 0 h 144"/>
                <a:gd name="T2" fmla="*/ 176 w 270"/>
                <a:gd name="T3" fmla="*/ 0 h 144"/>
                <a:gd name="T4" fmla="*/ 198 w 270"/>
                <a:gd name="T5" fmla="*/ 32 h 144"/>
                <a:gd name="T6" fmla="*/ 220 w 270"/>
                <a:gd name="T7" fmla="*/ 62 h 144"/>
                <a:gd name="T8" fmla="*/ 244 w 270"/>
                <a:gd name="T9" fmla="*/ 90 h 144"/>
                <a:gd name="T10" fmla="*/ 270 w 270"/>
                <a:gd name="T11" fmla="*/ 116 h 144"/>
                <a:gd name="T12" fmla="*/ 270 w 270"/>
                <a:gd name="T13" fmla="*/ 116 h 144"/>
                <a:gd name="T14" fmla="*/ 234 w 270"/>
                <a:gd name="T15" fmla="*/ 120 h 144"/>
                <a:gd name="T16" fmla="*/ 198 w 270"/>
                <a:gd name="T17" fmla="*/ 126 h 144"/>
                <a:gd name="T18" fmla="*/ 160 w 270"/>
                <a:gd name="T19" fmla="*/ 134 h 144"/>
                <a:gd name="T20" fmla="*/ 124 w 270"/>
                <a:gd name="T21" fmla="*/ 144 h 144"/>
                <a:gd name="T22" fmla="*/ 124 w 270"/>
                <a:gd name="T23" fmla="*/ 144 h 144"/>
                <a:gd name="T24" fmla="*/ 92 w 270"/>
                <a:gd name="T25" fmla="*/ 116 h 144"/>
                <a:gd name="T26" fmla="*/ 60 w 270"/>
                <a:gd name="T27" fmla="*/ 86 h 144"/>
                <a:gd name="T28" fmla="*/ 30 w 270"/>
                <a:gd name="T29" fmla="*/ 54 h 144"/>
                <a:gd name="T30" fmla="*/ 0 w 270"/>
                <a:gd name="T31" fmla="*/ 18 h 144"/>
                <a:gd name="T32" fmla="*/ 0 w 270"/>
                <a:gd name="T33" fmla="*/ 18 h 144"/>
                <a:gd name="T34" fmla="*/ 46 w 270"/>
                <a:gd name="T35" fmla="*/ 10 h 144"/>
                <a:gd name="T36" fmla="*/ 90 w 270"/>
                <a:gd name="T37" fmla="*/ 4 h 144"/>
                <a:gd name="T38" fmla="*/ 134 w 270"/>
                <a:gd name="T39" fmla="*/ 0 h 144"/>
                <a:gd name="T40" fmla="*/ 176 w 270"/>
                <a:gd name="T41" fmla="*/ 0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70" h="144">
                  <a:moveTo>
                    <a:pt x="176" y="0"/>
                  </a:moveTo>
                  <a:lnTo>
                    <a:pt x="176" y="0"/>
                  </a:lnTo>
                  <a:lnTo>
                    <a:pt x="198" y="32"/>
                  </a:lnTo>
                  <a:lnTo>
                    <a:pt x="220" y="62"/>
                  </a:lnTo>
                  <a:lnTo>
                    <a:pt x="244" y="90"/>
                  </a:lnTo>
                  <a:lnTo>
                    <a:pt x="270" y="116"/>
                  </a:lnTo>
                  <a:lnTo>
                    <a:pt x="270" y="116"/>
                  </a:lnTo>
                  <a:lnTo>
                    <a:pt x="234" y="120"/>
                  </a:lnTo>
                  <a:lnTo>
                    <a:pt x="198" y="126"/>
                  </a:lnTo>
                  <a:lnTo>
                    <a:pt x="160" y="134"/>
                  </a:lnTo>
                  <a:lnTo>
                    <a:pt x="124" y="144"/>
                  </a:lnTo>
                  <a:lnTo>
                    <a:pt x="124" y="144"/>
                  </a:lnTo>
                  <a:lnTo>
                    <a:pt x="92" y="116"/>
                  </a:lnTo>
                  <a:lnTo>
                    <a:pt x="60" y="86"/>
                  </a:lnTo>
                  <a:lnTo>
                    <a:pt x="30" y="54"/>
                  </a:lnTo>
                  <a:lnTo>
                    <a:pt x="0" y="18"/>
                  </a:lnTo>
                  <a:lnTo>
                    <a:pt x="0" y="18"/>
                  </a:lnTo>
                  <a:lnTo>
                    <a:pt x="46" y="10"/>
                  </a:lnTo>
                  <a:lnTo>
                    <a:pt x="90" y="4"/>
                  </a:lnTo>
                  <a:lnTo>
                    <a:pt x="134" y="0"/>
                  </a:lnTo>
                  <a:lnTo>
                    <a:pt x="17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l" rtl="0"/>
              <a:endParaRPr lang="en-GB"/>
            </a:p>
          </p:txBody>
        </p:sp>
        <p:sp>
          <p:nvSpPr>
            <p:cNvPr id="675" name="Freeform 693"/>
            <p:cNvSpPr>
              <a:spLocks/>
            </p:cNvSpPr>
            <p:nvPr/>
          </p:nvSpPr>
          <p:spPr bwMode="auto">
            <a:xfrm>
              <a:off x="5160963" y="3179763"/>
              <a:ext cx="428625" cy="228600"/>
            </a:xfrm>
            <a:custGeom>
              <a:avLst/>
              <a:gdLst>
                <a:gd name="T0" fmla="*/ 146 w 270"/>
                <a:gd name="T1" fmla="*/ 0 h 144"/>
                <a:gd name="T2" fmla="*/ 146 w 270"/>
                <a:gd name="T3" fmla="*/ 0 h 144"/>
                <a:gd name="T4" fmla="*/ 178 w 270"/>
                <a:gd name="T5" fmla="*/ 26 h 144"/>
                <a:gd name="T6" fmla="*/ 210 w 270"/>
                <a:gd name="T7" fmla="*/ 58 h 144"/>
                <a:gd name="T8" fmla="*/ 240 w 270"/>
                <a:gd name="T9" fmla="*/ 90 h 144"/>
                <a:gd name="T10" fmla="*/ 270 w 270"/>
                <a:gd name="T11" fmla="*/ 126 h 144"/>
                <a:gd name="T12" fmla="*/ 270 w 270"/>
                <a:gd name="T13" fmla="*/ 126 h 144"/>
                <a:gd name="T14" fmla="*/ 224 w 270"/>
                <a:gd name="T15" fmla="*/ 134 h 144"/>
                <a:gd name="T16" fmla="*/ 180 w 270"/>
                <a:gd name="T17" fmla="*/ 140 h 144"/>
                <a:gd name="T18" fmla="*/ 136 w 270"/>
                <a:gd name="T19" fmla="*/ 144 h 144"/>
                <a:gd name="T20" fmla="*/ 94 w 270"/>
                <a:gd name="T21" fmla="*/ 144 h 144"/>
                <a:gd name="T22" fmla="*/ 94 w 270"/>
                <a:gd name="T23" fmla="*/ 144 h 144"/>
                <a:gd name="T24" fmla="*/ 72 w 270"/>
                <a:gd name="T25" fmla="*/ 112 h 144"/>
                <a:gd name="T26" fmla="*/ 50 w 270"/>
                <a:gd name="T27" fmla="*/ 82 h 144"/>
                <a:gd name="T28" fmla="*/ 26 w 270"/>
                <a:gd name="T29" fmla="*/ 54 h 144"/>
                <a:gd name="T30" fmla="*/ 0 w 270"/>
                <a:gd name="T31" fmla="*/ 28 h 144"/>
                <a:gd name="T32" fmla="*/ 0 w 270"/>
                <a:gd name="T33" fmla="*/ 28 h 144"/>
                <a:gd name="T34" fmla="*/ 36 w 270"/>
                <a:gd name="T35" fmla="*/ 24 h 144"/>
                <a:gd name="T36" fmla="*/ 74 w 270"/>
                <a:gd name="T37" fmla="*/ 18 h 144"/>
                <a:gd name="T38" fmla="*/ 110 w 270"/>
                <a:gd name="T39" fmla="*/ 10 h 144"/>
                <a:gd name="T40" fmla="*/ 146 w 270"/>
                <a:gd name="T41" fmla="*/ 0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70" h="144">
                  <a:moveTo>
                    <a:pt x="146" y="0"/>
                  </a:moveTo>
                  <a:lnTo>
                    <a:pt x="146" y="0"/>
                  </a:lnTo>
                  <a:lnTo>
                    <a:pt x="178" y="26"/>
                  </a:lnTo>
                  <a:lnTo>
                    <a:pt x="210" y="58"/>
                  </a:lnTo>
                  <a:lnTo>
                    <a:pt x="240" y="90"/>
                  </a:lnTo>
                  <a:lnTo>
                    <a:pt x="270" y="126"/>
                  </a:lnTo>
                  <a:lnTo>
                    <a:pt x="270" y="126"/>
                  </a:lnTo>
                  <a:lnTo>
                    <a:pt x="224" y="134"/>
                  </a:lnTo>
                  <a:lnTo>
                    <a:pt x="180" y="140"/>
                  </a:lnTo>
                  <a:lnTo>
                    <a:pt x="136" y="144"/>
                  </a:lnTo>
                  <a:lnTo>
                    <a:pt x="94" y="144"/>
                  </a:lnTo>
                  <a:lnTo>
                    <a:pt x="94" y="144"/>
                  </a:lnTo>
                  <a:lnTo>
                    <a:pt x="72" y="112"/>
                  </a:lnTo>
                  <a:lnTo>
                    <a:pt x="50" y="82"/>
                  </a:lnTo>
                  <a:lnTo>
                    <a:pt x="26" y="54"/>
                  </a:lnTo>
                  <a:lnTo>
                    <a:pt x="0" y="28"/>
                  </a:lnTo>
                  <a:lnTo>
                    <a:pt x="0" y="28"/>
                  </a:lnTo>
                  <a:lnTo>
                    <a:pt x="36" y="24"/>
                  </a:lnTo>
                  <a:lnTo>
                    <a:pt x="74" y="18"/>
                  </a:lnTo>
                  <a:lnTo>
                    <a:pt x="110" y="10"/>
                  </a:lnTo>
                  <a:lnTo>
                    <a:pt x="146" y="0"/>
                  </a:lnTo>
                  <a:close/>
                </a:path>
              </a:pathLst>
            </a:custGeom>
            <a:solidFill>
              <a:srgbClr val="7DBA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l" rtl="0"/>
              <a:endParaRPr lang="en-GB"/>
            </a:p>
          </p:txBody>
        </p:sp>
        <p:sp>
          <p:nvSpPr>
            <p:cNvPr id="676" name="Freeform 694"/>
            <p:cNvSpPr>
              <a:spLocks/>
            </p:cNvSpPr>
            <p:nvPr/>
          </p:nvSpPr>
          <p:spPr bwMode="auto">
            <a:xfrm>
              <a:off x="5160963" y="3179763"/>
              <a:ext cx="428625" cy="228600"/>
            </a:xfrm>
            <a:custGeom>
              <a:avLst/>
              <a:gdLst>
                <a:gd name="T0" fmla="*/ 146 w 270"/>
                <a:gd name="T1" fmla="*/ 0 h 144"/>
                <a:gd name="T2" fmla="*/ 146 w 270"/>
                <a:gd name="T3" fmla="*/ 0 h 144"/>
                <a:gd name="T4" fmla="*/ 178 w 270"/>
                <a:gd name="T5" fmla="*/ 26 h 144"/>
                <a:gd name="T6" fmla="*/ 210 w 270"/>
                <a:gd name="T7" fmla="*/ 58 h 144"/>
                <a:gd name="T8" fmla="*/ 240 w 270"/>
                <a:gd name="T9" fmla="*/ 90 h 144"/>
                <a:gd name="T10" fmla="*/ 270 w 270"/>
                <a:gd name="T11" fmla="*/ 126 h 144"/>
                <a:gd name="T12" fmla="*/ 270 w 270"/>
                <a:gd name="T13" fmla="*/ 126 h 144"/>
                <a:gd name="T14" fmla="*/ 224 w 270"/>
                <a:gd name="T15" fmla="*/ 134 h 144"/>
                <a:gd name="T16" fmla="*/ 180 w 270"/>
                <a:gd name="T17" fmla="*/ 140 h 144"/>
                <a:gd name="T18" fmla="*/ 136 w 270"/>
                <a:gd name="T19" fmla="*/ 144 h 144"/>
                <a:gd name="T20" fmla="*/ 94 w 270"/>
                <a:gd name="T21" fmla="*/ 144 h 144"/>
                <a:gd name="T22" fmla="*/ 94 w 270"/>
                <a:gd name="T23" fmla="*/ 144 h 144"/>
                <a:gd name="T24" fmla="*/ 72 w 270"/>
                <a:gd name="T25" fmla="*/ 112 h 144"/>
                <a:gd name="T26" fmla="*/ 50 w 270"/>
                <a:gd name="T27" fmla="*/ 82 h 144"/>
                <a:gd name="T28" fmla="*/ 26 w 270"/>
                <a:gd name="T29" fmla="*/ 54 h 144"/>
                <a:gd name="T30" fmla="*/ 0 w 270"/>
                <a:gd name="T31" fmla="*/ 28 h 144"/>
                <a:gd name="T32" fmla="*/ 0 w 270"/>
                <a:gd name="T33" fmla="*/ 28 h 144"/>
                <a:gd name="T34" fmla="*/ 36 w 270"/>
                <a:gd name="T35" fmla="*/ 24 h 144"/>
                <a:gd name="T36" fmla="*/ 74 w 270"/>
                <a:gd name="T37" fmla="*/ 18 h 144"/>
                <a:gd name="T38" fmla="*/ 110 w 270"/>
                <a:gd name="T39" fmla="*/ 10 h 144"/>
                <a:gd name="T40" fmla="*/ 146 w 270"/>
                <a:gd name="T41" fmla="*/ 0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70" h="144">
                  <a:moveTo>
                    <a:pt x="146" y="0"/>
                  </a:moveTo>
                  <a:lnTo>
                    <a:pt x="146" y="0"/>
                  </a:lnTo>
                  <a:lnTo>
                    <a:pt x="178" y="26"/>
                  </a:lnTo>
                  <a:lnTo>
                    <a:pt x="210" y="58"/>
                  </a:lnTo>
                  <a:lnTo>
                    <a:pt x="240" y="90"/>
                  </a:lnTo>
                  <a:lnTo>
                    <a:pt x="270" y="126"/>
                  </a:lnTo>
                  <a:lnTo>
                    <a:pt x="270" y="126"/>
                  </a:lnTo>
                  <a:lnTo>
                    <a:pt x="224" y="134"/>
                  </a:lnTo>
                  <a:lnTo>
                    <a:pt x="180" y="140"/>
                  </a:lnTo>
                  <a:lnTo>
                    <a:pt x="136" y="144"/>
                  </a:lnTo>
                  <a:lnTo>
                    <a:pt x="94" y="144"/>
                  </a:lnTo>
                  <a:lnTo>
                    <a:pt x="94" y="144"/>
                  </a:lnTo>
                  <a:lnTo>
                    <a:pt x="72" y="112"/>
                  </a:lnTo>
                  <a:lnTo>
                    <a:pt x="50" y="82"/>
                  </a:lnTo>
                  <a:lnTo>
                    <a:pt x="26" y="54"/>
                  </a:lnTo>
                  <a:lnTo>
                    <a:pt x="0" y="28"/>
                  </a:lnTo>
                  <a:lnTo>
                    <a:pt x="0" y="28"/>
                  </a:lnTo>
                  <a:lnTo>
                    <a:pt x="36" y="24"/>
                  </a:lnTo>
                  <a:lnTo>
                    <a:pt x="74" y="18"/>
                  </a:lnTo>
                  <a:lnTo>
                    <a:pt x="110" y="10"/>
                  </a:lnTo>
                  <a:lnTo>
                    <a:pt x="14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l" rtl="0"/>
              <a:endParaRPr lang="en-GB"/>
            </a:p>
          </p:txBody>
        </p:sp>
        <p:sp>
          <p:nvSpPr>
            <p:cNvPr id="677" name="Freeform 695"/>
            <p:cNvSpPr>
              <a:spLocks/>
            </p:cNvSpPr>
            <p:nvPr/>
          </p:nvSpPr>
          <p:spPr bwMode="auto">
            <a:xfrm>
              <a:off x="3490913" y="2887663"/>
              <a:ext cx="454025" cy="244475"/>
            </a:xfrm>
            <a:custGeom>
              <a:avLst/>
              <a:gdLst>
                <a:gd name="T0" fmla="*/ 158 w 286"/>
                <a:gd name="T1" fmla="*/ 0 h 154"/>
                <a:gd name="T2" fmla="*/ 158 w 286"/>
                <a:gd name="T3" fmla="*/ 0 h 154"/>
                <a:gd name="T4" fmla="*/ 190 w 286"/>
                <a:gd name="T5" fmla="*/ 22 h 154"/>
                <a:gd name="T6" fmla="*/ 220 w 286"/>
                <a:gd name="T7" fmla="*/ 42 h 154"/>
                <a:gd name="T8" fmla="*/ 254 w 286"/>
                <a:gd name="T9" fmla="*/ 62 h 154"/>
                <a:gd name="T10" fmla="*/ 286 w 286"/>
                <a:gd name="T11" fmla="*/ 76 h 154"/>
                <a:gd name="T12" fmla="*/ 286 w 286"/>
                <a:gd name="T13" fmla="*/ 76 h 154"/>
                <a:gd name="T14" fmla="*/ 254 w 286"/>
                <a:gd name="T15" fmla="*/ 92 h 154"/>
                <a:gd name="T16" fmla="*/ 220 w 286"/>
                <a:gd name="T17" fmla="*/ 110 h 154"/>
                <a:gd name="T18" fmla="*/ 190 w 286"/>
                <a:gd name="T19" fmla="*/ 132 h 154"/>
                <a:gd name="T20" fmla="*/ 158 w 286"/>
                <a:gd name="T21" fmla="*/ 154 h 154"/>
                <a:gd name="T22" fmla="*/ 158 w 286"/>
                <a:gd name="T23" fmla="*/ 154 h 154"/>
                <a:gd name="T24" fmla="*/ 118 w 286"/>
                <a:gd name="T25" fmla="*/ 138 h 154"/>
                <a:gd name="T26" fmla="*/ 78 w 286"/>
                <a:gd name="T27" fmla="*/ 120 h 154"/>
                <a:gd name="T28" fmla="*/ 40 w 286"/>
                <a:gd name="T29" fmla="*/ 100 h 154"/>
                <a:gd name="T30" fmla="*/ 0 w 286"/>
                <a:gd name="T31" fmla="*/ 76 h 154"/>
                <a:gd name="T32" fmla="*/ 0 w 286"/>
                <a:gd name="T33" fmla="*/ 76 h 154"/>
                <a:gd name="T34" fmla="*/ 40 w 286"/>
                <a:gd name="T35" fmla="*/ 54 h 154"/>
                <a:gd name="T36" fmla="*/ 78 w 286"/>
                <a:gd name="T37" fmla="*/ 32 h 154"/>
                <a:gd name="T38" fmla="*/ 118 w 286"/>
                <a:gd name="T39" fmla="*/ 14 h 154"/>
                <a:gd name="T40" fmla="*/ 158 w 286"/>
                <a:gd name="T41" fmla="*/ 0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86" h="154">
                  <a:moveTo>
                    <a:pt x="158" y="0"/>
                  </a:moveTo>
                  <a:lnTo>
                    <a:pt x="158" y="0"/>
                  </a:lnTo>
                  <a:lnTo>
                    <a:pt x="190" y="22"/>
                  </a:lnTo>
                  <a:lnTo>
                    <a:pt x="220" y="42"/>
                  </a:lnTo>
                  <a:lnTo>
                    <a:pt x="254" y="62"/>
                  </a:lnTo>
                  <a:lnTo>
                    <a:pt x="286" y="76"/>
                  </a:lnTo>
                  <a:lnTo>
                    <a:pt x="286" y="76"/>
                  </a:lnTo>
                  <a:lnTo>
                    <a:pt x="254" y="92"/>
                  </a:lnTo>
                  <a:lnTo>
                    <a:pt x="220" y="110"/>
                  </a:lnTo>
                  <a:lnTo>
                    <a:pt x="190" y="132"/>
                  </a:lnTo>
                  <a:lnTo>
                    <a:pt x="158" y="154"/>
                  </a:lnTo>
                  <a:lnTo>
                    <a:pt x="158" y="154"/>
                  </a:lnTo>
                  <a:lnTo>
                    <a:pt x="118" y="138"/>
                  </a:lnTo>
                  <a:lnTo>
                    <a:pt x="78" y="120"/>
                  </a:lnTo>
                  <a:lnTo>
                    <a:pt x="40" y="100"/>
                  </a:lnTo>
                  <a:lnTo>
                    <a:pt x="0" y="76"/>
                  </a:lnTo>
                  <a:lnTo>
                    <a:pt x="0" y="76"/>
                  </a:lnTo>
                  <a:lnTo>
                    <a:pt x="40" y="54"/>
                  </a:lnTo>
                  <a:lnTo>
                    <a:pt x="78" y="32"/>
                  </a:lnTo>
                  <a:lnTo>
                    <a:pt x="118" y="14"/>
                  </a:lnTo>
                  <a:lnTo>
                    <a:pt x="158" y="0"/>
                  </a:lnTo>
                  <a:close/>
                </a:path>
              </a:pathLst>
            </a:custGeom>
            <a:solidFill>
              <a:srgbClr val="7DBA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l" rtl="0"/>
              <a:endParaRPr lang="en-GB"/>
            </a:p>
          </p:txBody>
        </p:sp>
        <p:sp>
          <p:nvSpPr>
            <p:cNvPr id="678" name="Freeform 696"/>
            <p:cNvSpPr>
              <a:spLocks/>
            </p:cNvSpPr>
            <p:nvPr/>
          </p:nvSpPr>
          <p:spPr bwMode="auto">
            <a:xfrm>
              <a:off x="3490913" y="2887663"/>
              <a:ext cx="454025" cy="244475"/>
            </a:xfrm>
            <a:custGeom>
              <a:avLst/>
              <a:gdLst>
                <a:gd name="T0" fmla="*/ 158 w 286"/>
                <a:gd name="T1" fmla="*/ 0 h 154"/>
                <a:gd name="T2" fmla="*/ 158 w 286"/>
                <a:gd name="T3" fmla="*/ 0 h 154"/>
                <a:gd name="T4" fmla="*/ 190 w 286"/>
                <a:gd name="T5" fmla="*/ 22 h 154"/>
                <a:gd name="T6" fmla="*/ 220 w 286"/>
                <a:gd name="T7" fmla="*/ 42 h 154"/>
                <a:gd name="T8" fmla="*/ 254 w 286"/>
                <a:gd name="T9" fmla="*/ 62 h 154"/>
                <a:gd name="T10" fmla="*/ 286 w 286"/>
                <a:gd name="T11" fmla="*/ 76 h 154"/>
                <a:gd name="T12" fmla="*/ 286 w 286"/>
                <a:gd name="T13" fmla="*/ 76 h 154"/>
                <a:gd name="T14" fmla="*/ 254 w 286"/>
                <a:gd name="T15" fmla="*/ 92 h 154"/>
                <a:gd name="T16" fmla="*/ 220 w 286"/>
                <a:gd name="T17" fmla="*/ 110 h 154"/>
                <a:gd name="T18" fmla="*/ 190 w 286"/>
                <a:gd name="T19" fmla="*/ 132 h 154"/>
                <a:gd name="T20" fmla="*/ 158 w 286"/>
                <a:gd name="T21" fmla="*/ 154 h 154"/>
                <a:gd name="T22" fmla="*/ 158 w 286"/>
                <a:gd name="T23" fmla="*/ 154 h 154"/>
                <a:gd name="T24" fmla="*/ 118 w 286"/>
                <a:gd name="T25" fmla="*/ 138 h 154"/>
                <a:gd name="T26" fmla="*/ 78 w 286"/>
                <a:gd name="T27" fmla="*/ 120 h 154"/>
                <a:gd name="T28" fmla="*/ 40 w 286"/>
                <a:gd name="T29" fmla="*/ 100 h 154"/>
                <a:gd name="T30" fmla="*/ 0 w 286"/>
                <a:gd name="T31" fmla="*/ 76 h 154"/>
                <a:gd name="T32" fmla="*/ 0 w 286"/>
                <a:gd name="T33" fmla="*/ 76 h 154"/>
                <a:gd name="T34" fmla="*/ 40 w 286"/>
                <a:gd name="T35" fmla="*/ 54 h 154"/>
                <a:gd name="T36" fmla="*/ 78 w 286"/>
                <a:gd name="T37" fmla="*/ 32 h 154"/>
                <a:gd name="T38" fmla="*/ 118 w 286"/>
                <a:gd name="T39" fmla="*/ 14 h 154"/>
                <a:gd name="T40" fmla="*/ 158 w 286"/>
                <a:gd name="T41" fmla="*/ 0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86" h="154">
                  <a:moveTo>
                    <a:pt x="158" y="0"/>
                  </a:moveTo>
                  <a:lnTo>
                    <a:pt x="158" y="0"/>
                  </a:lnTo>
                  <a:lnTo>
                    <a:pt x="190" y="22"/>
                  </a:lnTo>
                  <a:lnTo>
                    <a:pt x="220" y="42"/>
                  </a:lnTo>
                  <a:lnTo>
                    <a:pt x="254" y="62"/>
                  </a:lnTo>
                  <a:lnTo>
                    <a:pt x="286" y="76"/>
                  </a:lnTo>
                  <a:lnTo>
                    <a:pt x="286" y="76"/>
                  </a:lnTo>
                  <a:lnTo>
                    <a:pt x="254" y="92"/>
                  </a:lnTo>
                  <a:lnTo>
                    <a:pt x="220" y="110"/>
                  </a:lnTo>
                  <a:lnTo>
                    <a:pt x="190" y="132"/>
                  </a:lnTo>
                  <a:lnTo>
                    <a:pt x="158" y="154"/>
                  </a:lnTo>
                  <a:lnTo>
                    <a:pt x="158" y="154"/>
                  </a:lnTo>
                  <a:lnTo>
                    <a:pt x="118" y="138"/>
                  </a:lnTo>
                  <a:lnTo>
                    <a:pt x="78" y="120"/>
                  </a:lnTo>
                  <a:lnTo>
                    <a:pt x="40" y="100"/>
                  </a:lnTo>
                  <a:lnTo>
                    <a:pt x="0" y="76"/>
                  </a:lnTo>
                  <a:lnTo>
                    <a:pt x="0" y="76"/>
                  </a:lnTo>
                  <a:lnTo>
                    <a:pt x="40" y="54"/>
                  </a:lnTo>
                  <a:lnTo>
                    <a:pt x="78" y="32"/>
                  </a:lnTo>
                  <a:lnTo>
                    <a:pt x="118" y="14"/>
                  </a:lnTo>
                  <a:lnTo>
                    <a:pt x="158"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l" rtl="0"/>
              <a:endParaRPr lang="en-GB"/>
            </a:p>
          </p:txBody>
        </p:sp>
        <p:sp>
          <p:nvSpPr>
            <p:cNvPr id="679" name="Freeform 697"/>
            <p:cNvSpPr>
              <a:spLocks/>
            </p:cNvSpPr>
            <p:nvPr/>
          </p:nvSpPr>
          <p:spPr bwMode="auto">
            <a:xfrm>
              <a:off x="5199063" y="2887663"/>
              <a:ext cx="457200" cy="244475"/>
            </a:xfrm>
            <a:custGeom>
              <a:avLst/>
              <a:gdLst>
                <a:gd name="T0" fmla="*/ 128 w 288"/>
                <a:gd name="T1" fmla="*/ 0 h 154"/>
                <a:gd name="T2" fmla="*/ 128 w 288"/>
                <a:gd name="T3" fmla="*/ 0 h 154"/>
                <a:gd name="T4" fmla="*/ 168 w 288"/>
                <a:gd name="T5" fmla="*/ 14 h 154"/>
                <a:gd name="T6" fmla="*/ 208 w 288"/>
                <a:gd name="T7" fmla="*/ 32 h 154"/>
                <a:gd name="T8" fmla="*/ 248 w 288"/>
                <a:gd name="T9" fmla="*/ 54 h 154"/>
                <a:gd name="T10" fmla="*/ 288 w 288"/>
                <a:gd name="T11" fmla="*/ 76 h 154"/>
                <a:gd name="T12" fmla="*/ 288 w 288"/>
                <a:gd name="T13" fmla="*/ 76 h 154"/>
                <a:gd name="T14" fmla="*/ 248 w 288"/>
                <a:gd name="T15" fmla="*/ 100 h 154"/>
                <a:gd name="T16" fmla="*/ 208 w 288"/>
                <a:gd name="T17" fmla="*/ 120 h 154"/>
                <a:gd name="T18" fmla="*/ 168 w 288"/>
                <a:gd name="T19" fmla="*/ 138 h 154"/>
                <a:gd name="T20" fmla="*/ 128 w 288"/>
                <a:gd name="T21" fmla="*/ 154 h 154"/>
                <a:gd name="T22" fmla="*/ 128 w 288"/>
                <a:gd name="T23" fmla="*/ 154 h 154"/>
                <a:gd name="T24" fmla="*/ 96 w 288"/>
                <a:gd name="T25" fmla="*/ 132 h 154"/>
                <a:gd name="T26" fmla="*/ 66 w 288"/>
                <a:gd name="T27" fmla="*/ 110 h 154"/>
                <a:gd name="T28" fmla="*/ 34 w 288"/>
                <a:gd name="T29" fmla="*/ 92 h 154"/>
                <a:gd name="T30" fmla="*/ 0 w 288"/>
                <a:gd name="T31" fmla="*/ 76 h 154"/>
                <a:gd name="T32" fmla="*/ 0 w 288"/>
                <a:gd name="T33" fmla="*/ 76 h 154"/>
                <a:gd name="T34" fmla="*/ 34 w 288"/>
                <a:gd name="T35" fmla="*/ 62 h 154"/>
                <a:gd name="T36" fmla="*/ 66 w 288"/>
                <a:gd name="T37" fmla="*/ 42 h 154"/>
                <a:gd name="T38" fmla="*/ 96 w 288"/>
                <a:gd name="T39" fmla="*/ 22 h 154"/>
                <a:gd name="T40" fmla="*/ 128 w 288"/>
                <a:gd name="T41" fmla="*/ 0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88" h="154">
                  <a:moveTo>
                    <a:pt x="128" y="0"/>
                  </a:moveTo>
                  <a:lnTo>
                    <a:pt x="128" y="0"/>
                  </a:lnTo>
                  <a:lnTo>
                    <a:pt x="168" y="14"/>
                  </a:lnTo>
                  <a:lnTo>
                    <a:pt x="208" y="32"/>
                  </a:lnTo>
                  <a:lnTo>
                    <a:pt x="248" y="54"/>
                  </a:lnTo>
                  <a:lnTo>
                    <a:pt x="288" y="76"/>
                  </a:lnTo>
                  <a:lnTo>
                    <a:pt x="288" y="76"/>
                  </a:lnTo>
                  <a:lnTo>
                    <a:pt x="248" y="100"/>
                  </a:lnTo>
                  <a:lnTo>
                    <a:pt x="208" y="120"/>
                  </a:lnTo>
                  <a:lnTo>
                    <a:pt x="168" y="138"/>
                  </a:lnTo>
                  <a:lnTo>
                    <a:pt x="128" y="154"/>
                  </a:lnTo>
                  <a:lnTo>
                    <a:pt x="128" y="154"/>
                  </a:lnTo>
                  <a:lnTo>
                    <a:pt x="96" y="132"/>
                  </a:lnTo>
                  <a:lnTo>
                    <a:pt x="66" y="110"/>
                  </a:lnTo>
                  <a:lnTo>
                    <a:pt x="34" y="92"/>
                  </a:lnTo>
                  <a:lnTo>
                    <a:pt x="0" y="76"/>
                  </a:lnTo>
                  <a:lnTo>
                    <a:pt x="0" y="76"/>
                  </a:lnTo>
                  <a:lnTo>
                    <a:pt x="34" y="62"/>
                  </a:lnTo>
                  <a:lnTo>
                    <a:pt x="66" y="42"/>
                  </a:lnTo>
                  <a:lnTo>
                    <a:pt x="96" y="22"/>
                  </a:lnTo>
                  <a:lnTo>
                    <a:pt x="128" y="0"/>
                  </a:lnTo>
                  <a:close/>
                </a:path>
              </a:pathLst>
            </a:custGeom>
            <a:solidFill>
              <a:srgbClr val="7DBA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l" rtl="0"/>
              <a:endParaRPr lang="en-GB"/>
            </a:p>
          </p:txBody>
        </p:sp>
        <p:sp>
          <p:nvSpPr>
            <p:cNvPr id="680" name="Freeform 698"/>
            <p:cNvSpPr>
              <a:spLocks/>
            </p:cNvSpPr>
            <p:nvPr/>
          </p:nvSpPr>
          <p:spPr bwMode="auto">
            <a:xfrm>
              <a:off x="5199063" y="2887663"/>
              <a:ext cx="457200" cy="244475"/>
            </a:xfrm>
            <a:custGeom>
              <a:avLst/>
              <a:gdLst>
                <a:gd name="T0" fmla="*/ 128 w 288"/>
                <a:gd name="T1" fmla="*/ 0 h 154"/>
                <a:gd name="T2" fmla="*/ 128 w 288"/>
                <a:gd name="T3" fmla="*/ 0 h 154"/>
                <a:gd name="T4" fmla="*/ 168 w 288"/>
                <a:gd name="T5" fmla="*/ 14 h 154"/>
                <a:gd name="T6" fmla="*/ 208 w 288"/>
                <a:gd name="T7" fmla="*/ 32 h 154"/>
                <a:gd name="T8" fmla="*/ 248 w 288"/>
                <a:gd name="T9" fmla="*/ 54 h 154"/>
                <a:gd name="T10" fmla="*/ 288 w 288"/>
                <a:gd name="T11" fmla="*/ 76 h 154"/>
                <a:gd name="T12" fmla="*/ 288 w 288"/>
                <a:gd name="T13" fmla="*/ 76 h 154"/>
                <a:gd name="T14" fmla="*/ 248 w 288"/>
                <a:gd name="T15" fmla="*/ 100 h 154"/>
                <a:gd name="T16" fmla="*/ 208 w 288"/>
                <a:gd name="T17" fmla="*/ 120 h 154"/>
                <a:gd name="T18" fmla="*/ 168 w 288"/>
                <a:gd name="T19" fmla="*/ 138 h 154"/>
                <a:gd name="T20" fmla="*/ 128 w 288"/>
                <a:gd name="T21" fmla="*/ 154 h 154"/>
                <a:gd name="T22" fmla="*/ 128 w 288"/>
                <a:gd name="T23" fmla="*/ 154 h 154"/>
                <a:gd name="T24" fmla="*/ 96 w 288"/>
                <a:gd name="T25" fmla="*/ 132 h 154"/>
                <a:gd name="T26" fmla="*/ 66 w 288"/>
                <a:gd name="T27" fmla="*/ 110 h 154"/>
                <a:gd name="T28" fmla="*/ 34 w 288"/>
                <a:gd name="T29" fmla="*/ 92 h 154"/>
                <a:gd name="T30" fmla="*/ 0 w 288"/>
                <a:gd name="T31" fmla="*/ 76 h 154"/>
                <a:gd name="T32" fmla="*/ 0 w 288"/>
                <a:gd name="T33" fmla="*/ 76 h 154"/>
                <a:gd name="T34" fmla="*/ 34 w 288"/>
                <a:gd name="T35" fmla="*/ 62 h 154"/>
                <a:gd name="T36" fmla="*/ 66 w 288"/>
                <a:gd name="T37" fmla="*/ 42 h 154"/>
                <a:gd name="T38" fmla="*/ 96 w 288"/>
                <a:gd name="T39" fmla="*/ 22 h 154"/>
                <a:gd name="T40" fmla="*/ 128 w 288"/>
                <a:gd name="T41" fmla="*/ 0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88" h="154">
                  <a:moveTo>
                    <a:pt x="128" y="0"/>
                  </a:moveTo>
                  <a:lnTo>
                    <a:pt x="128" y="0"/>
                  </a:lnTo>
                  <a:lnTo>
                    <a:pt x="168" y="14"/>
                  </a:lnTo>
                  <a:lnTo>
                    <a:pt x="208" y="32"/>
                  </a:lnTo>
                  <a:lnTo>
                    <a:pt x="248" y="54"/>
                  </a:lnTo>
                  <a:lnTo>
                    <a:pt x="288" y="76"/>
                  </a:lnTo>
                  <a:lnTo>
                    <a:pt x="288" y="76"/>
                  </a:lnTo>
                  <a:lnTo>
                    <a:pt x="248" y="100"/>
                  </a:lnTo>
                  <a:lnTo>
                    <a:pt x="208" y="120"/>
                  </a:lnTo>
                  <a:lnTo>
                    <a:pt x="168" y="138"/>
                  </a:lnTo>
                  <a:lnTo>
                    <a:pt x="128" y="154"/>
                  </a:lnTo>
                  <a:lnTo>
                    <a:pt x="128" y="154"/>
                  </a:lnTo>
                  <a:lnTo>
                    <a:pt x="96" y="132"/>
                  </a:lnTo>
                  <a:lnTo>
                    <a:pt x="66" y="110"/>
                  </a:lnTo>
                  <a:lnTo>
                    <a:pt x="34" y="92"/>
                  </a:lnTo>
                  <a:lnTo>
                    <a:pt x="0" y="76"/>
                  </a:lnTo>
                  <a:lnTo>
                    <a:pt x="0" y="76"/>
                  </a:lnTo>
                  <a:lnTo>
                    <a:pt x="34" y="62"/>
                  </a:lnTo>
                  <a:lnTo>
                    <a:pt x="66" y="42"/>
                  </a:lnTo>
                  <a:lnTo>
                    <a:pt x="96" y="22"/>
                  </a:lnTo>
                  <a:lnTo>
                    <a:pt x="128"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l" rtl="0"/>
              <a:endParaRPr lang="en-GB"/>
            </a:p>
          </p:txBody>
        </p:sp>
        <p:sp>
          <p:nvSpPr>
            <p:cNvPr id="681" name="Freeform 699"/>
            <p:cNvSpPr>
              <a:spLocks/>
            </p:cNvSpPr>
            <p:nvPr/>
          </p:nvSpPr>
          <p:spPr bwMode="auto">
            <a:xfrm>
              <a:off x="3554413" y="3179763"/>
              <a:ext cx="428625" cy="228600"/>
            </a:xfrm>
            <a:custGeom>
              <a:avLst/>
              <a:gdLst>
                <a:gd name="T0" fmla="*/ 124 w 270"/>
                <a:gd name="T1" fmla="*/ 0 h 144"/>
                <a:gd name="T2" fmla="*/ 124 w 270"/>
                <a:gd name="T3" fmla="*/ 0 h 144"/>
                <a:gd name="T4" fmla="*/ 160 w 270"/>
                <a:gd name="T5" fmla="*/ 10 h 144"/>
                <a:gd name="T6" fmla="*/ 198 w 270"/>
                <a:gd name="T7" fmla="*/ 18 h 144"/>
                <a:gd name="T8" fmla="*/ 234 w 270"/>
                <a:gd name="T9" fmla="*/ 24 h 144"/>
                <a:gd name="T10" fmla="*/ 270 w 270"/>
                <a:gd name="T11" fmla="*/ 28 h 144"/>
                <a:gd name="T12" fmla="*/ 270 w 270"/>
                <a:gd name="T13" fmla="*/ 28 h 144"/>
                <a:gd name="T14" fmla="*/ 244 w 270"/>
                <a:gd name="T15" fmla="*/ 54 h 144"/>
                <a:gd name="T16" fmla="*/ 220 w 270"/>
                <a:gd name="T17" fmla="*/ 82 h 144"/>
                <a:gd name="T18" fmla="*/ 198 w 270"/>
                <a:gd name="T19" fmla="*/ 112 h 144"/>
                <a:gd name="T20" fmla="*/ 176 w 270"/>
                <a:gd name="T21" fmla="*/ 144 h 144"/>
                <a:gd name="T22" fmla="*/ 176 w 270"/>
                <a:gd name="T23" fmla="*/ 144 h 144"/>
                <a:gd name="T24" fmla="*/ 134 w 270"/>
                <a:gd name="T25" fmla="*/ 144 h 144"/>
                <a:gd name="T26" fmla="*/ 90 w 270"/>
                <a:gd name="T27" fmla="*/ 140 h 144"/>
                <a:gd name="T28" fmla="*/ 46 w 270"/>
                <a:gd name="T29" fmla="*/ 134 h 144"/>
                <a:gd name="T30" fmla="*/ 0 w 270"/>
                <a:gd name="T31" fmla="*/ 126 h 144"/>
                <a:gd name="T32" fmla="*/ 0 w 270"/>
                <a:gd name="T33" fmla="*/ 126 h 144"/>
                <a:gd name="T34" fmla="*/ 30 w 270"/>
                <a:gd name="T35" fmla="*/ 90 h 144"/>
                <a:gd name="T36" fmla="*/ 60 w 270"/>
                <a:gd name="T37" fmla="*/ 58 h 144"/>
                <a:gd name="T38" fmla="*/ 92 w 270"/>
                <a:gd name="T39" fmla="*/ 26 h 144"/>
                <a:gd name="T40" fmla="*/ 124 w 270"/>
                <a:gd name="T41" fmla="*/ 0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70" h="144">
                  <a:moveTo>
                    <a:pt x="124" y="0"/>
                  </a:moveTo>
                  <a:lnTo>
                    <a:pt x="124" y="0"/>
                  </a:lnTo>
                  <a:lnTo>
                    <a:pt x="160" y="10"/>
                  </a:lnTo>
                  <a:lnTo>
                    <a:pt x="198" y="18"/>
                  </a:lnTo>
                  <a:lnTo>
                    <a:pt x="234" y="24"/>
                  </a:lnTo>
                  <a:lnTo>
                    <a:pt x="270" y="28"/>
                  </a:lnTo>
                  <a:lnTo>
                    <a:pt x="270" y="28"/>
                  </a:lnTo>
                  <a:lnTo>
                    <a:pt x="244" y="54"/>
                  </a:lnTo>
                  <a:lnTo>
                    <a:pt x="220" y="82"/>
                  </a:lnTo>
                  <a:lnTo>
                    <a:pt x="198" y="112"/>
                  </a:lnTo>
                  <a:lnTo>
                    <a:pt x="176" y="144"/>
                  </a:lnTo>
                  <a:lnTo>
                    <a:pt x="176" y="144"/>
                  </a:lnTo>
                  <a:lnTo>
                    <a:pt x="134" y="144"/>
                  </a:lnTo>
                  <a:lnTo>
                    <a:pt x="90" y="140"/>
                  </a:lnTo>
                  <a:lnTo>
                    <a:pt x="46" y="134"/>
                  </a:lnTo>
                  <a:lnTo>
                    <a:pt x="0" y="126"/>
                  </a:lnTo>
                  <a:lnTo>
                    <a:pt x="0" y="126"/>
                  </a:lnTo>
                  <a:lnTo>
                    <a:pt x="30" y="90"/>
                  </a:lnTo>
                  <a:lnTo>
                    <a:pt x="60" y="58"/>
                  </a:lnTo>
                  <a:lnTo>
                    <a:pt x="92" y="26"/>
                  </a:lnTo>
                  <a:lnTo>
                    <a:pt x="124" y="0"/>
                  </a:lnTo>
                  <a:close/>
                </a:path>
              </a:pathLst>
            </a:custGeom>
            <a:solidFill>
              <a:srgbClr val="7DBA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l" rtl="0"/>
              <a:endParaRPr lang="en-GB"/>
            </a:p>
          </p:txBody>
        </p:sp>
        <p:sp>
          <p:nvSpPr>
            <p:cNvPr id="682" name="Freeform 700"/>
            <p:cNvSpPr>
              <a:spLocks/>
            </p:cNvSpPr>
            <p:nvPr/>
          </p:nvSpPr>
          <p:spPr bwMode="auto">
            <a:xfrm>
              <a:off x="3554413" y="3179763"/>
              <a:ext cx="428625" cy="228600"/>
            </a:xfrm>
            <a:custGeom>
              <a:avLst/>
              <a:gdLst>
                <a:gd name="T0" fmla="*/ 124 w 270"/>
                <a:gd name="T1" fmla="*/ 0 h 144"/>
                <a:gd name="T2" fmla="*/ 124 w 270"/>
                <a:gd name="T3" fmla="*/ 0 h 144"/>
                <a:gd name="T4" fmla="*/ 160 w 270"/>
                <a:gd name="T5" fmla="*/ 10 h 144"/>
                <a:gd name="T6" fmla="*/ 198 w 270"/>
                <a:gd name="T7" fmla="*/ 18 h 144"/>
                <a:gd name="T8" fmla="*/ 234 w 270"/>
                <a:gd name="T9" fmla="*/ 24 h 144"/>
                <a:gd name="T10" fmla="*/ 270 w 270"/>
                <a:gd name="T11" fmla="*/ 28 h 144"/>
                <a:gd name="T12" fmla="*/ 270 w 270"/>
                <a:gd name="T13" fmla="*/ 28 h 144"/>
                <a:gd name="T14" fmla="*/ 244 w 270"/>
                <a:gd name="T15" fmla="*/ 54 h 144"/>
                <a:gd name="T16" fmla="*/ 220 w 270"/>
                <a:gd name="T17" fmla="*/ 82 h 144"/>
                <a:gd name="T18" fmla="*/ 198 w 270"/>
                <a:gd name="T19" fmla="*/ 112 h 144"/>
                <a:gd name="T20" fmla="*/ 176 w 270"/>
                <a:gd name="T21" fmla="*/ 144 h 144"/>
                <a:gd name="T22" fmla="*/ 176 w 270"/>
                <a:gd name="T23" fmla="*/ 144 h 144"/>
                <a:gd name="T24" fmla="*/ 134 w 270"/>
                <a:gd name="T25" fmla="*/ 144 h 144"/>
                <a:gd name="T26" fmla="*/ 90 w 270"/>
                <a:gd name="T27" fmla="*/ 140 h 144"/>
                <a:gd name="T28" fmla="*/ 46 w 270"/>
                <a:gd name="T29" fmla="*/ 134 h 144"/>
                <a:gd name="T30" fmla="*/ 0 w 270"/>
                <a:gd name="T31" fmla="*/ 126 h 144"/>
                <a:gd name="T32" fmla="*/ 0 w 270"/>
                <a:gd name="T33" fmla="*/ 126 h 144"/>
                <a:gd name="T34" fmla="*/ 30 w 270"/>
                <a:gd name="T35" fmla="*/ 90 h 144"/>
                <a:gd name="T36" fmla="*/ 60 w 270"/>
                <a:gd name="T37" fmla="*/ 58 h 144"/>
                <a:gd name="T38" fmla="*/ 92 w 270"/>
                <a:gd name="T39" fmla="*/ 26 h 144"/>
                <a:gd name="T40" fmla="*/ 124 w 270"/>
                <a:gd name="T41" fmla="*/ 0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70" h="144">
                  <a:moveTo>
                    <a:pt x="124" y="0"/>
                  </a:moveTo>
                  <a:lnTo>
                    <a:pt x="124" y="0"/>
                  </a:lnTo>
                  <a:lnTo>
                    <a:pt x="160" y="10"/>
                  </a:lnTo>
                  <a:lnTo>
                    <a:pt x="198" y="18"/>
                  </a:lnTo>
                  <a:lnTo>
                    <a:pt x="234" y="24"/>
                  </a:lnTo>
                  <a:lnTo>
                    <a:pt x="270" y="28"/>
                  </a:lnTo>
                  <a:lnTo>
                    <a:pt x="270" y="28"/>
                  </a:lnTo>
                  <a:lnTo>
                    <a:pt x="244" y="54"/>
                  </a:lnTo>
                  <a:lnTo>
                    <a:pt x="220" y="82"/>
                  </a:lnTo>
                  <a:lnTo>
                    <a:pt x="198" y="112"/>
                  </a:lnTo>
                  <a:lnTo>
                    <a:pt x="176" y="144"/>
                  </a:lnTo>
                  <a:lnTo>
                    <a:pt x="176" y="144"/>
                  </a:lnTo>
                  <a:lnTo>
                    <a:pt x="134" y="144"/>
                  </a:lnTo>
                  <a:lnTo>
                    <a:pt x="90" y="140"/>
                  </a:lnTo>
                  <a:lnTo>
                    <a:pt x="46" y="134"/>
                  </a:lnTo>
                  <a:lnTo>
                    <a:pt x="0" y="126"/>
                  </a:lnTo>
                  <a:lnTo>
                    <a:pt x="0" y="126"/>
                  </a:lnTo>
                  <a:lnTo>
                    <a:pt x="30" y="90"/>
                  </a:lnTo>
                  <a:lnTo>
                    <a:pt x="60" y="58"/>
                  </a:lnTo>
                  <a:lnTo>
                    <a:pt x="92" y="26"/>
                  </a:lnTo>
                  <a:lnTo>
                    <a:pt x="12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l" rtl="0"/>
              <a:endParaRPr lang="en-GB"/>
            </a:p>
          </p:txBody>
        </p:sp>
        <p:sp>
          <p:nvSpPr>
            <p:cNvPr id="683" name="Freeform 701"/>
            <p:cNvSpPr>
              <a:spLocks/>
            </p:cNvSpPr>
            <p:nvPr/>
          </p:nvSpPr>
          <p:spPr bwMode="auto">
            <a:xfrm>
              <a:off x="5160963" y="2611438"/>
              <a:ext cx="428625" cy="228600"/>
            </a:xfrm>
            <a:custGeom>
              <a:avLst/>
              <a:gdLst>
                <a:gd name="T0" fmla="*/ 270 w 270"/>
                <a:gd name="T1" fmla="*/ 18 h 144"/>
                <a:gd name="T2" fmla="*/ 270 w 270"/>
                <a:gd name="T3" fmla="*/ 18 h 144"/>
                <a:gd name="T4" fmla="*/ 240 w 270"/>
                <a:gd name="T5" fmla="*/ 54 h 144"/>
                <a:gd name="T6" fmla="*/ 210 w 270"/>
                <a:gd name="T7" fmla="*/ 86 h 144"/>
                <a:gd name="T8" fmla="*/ 178 w 270"/>
                <a:gd name="T9" fmla="*/ 116 h 144"/>
                <a:gd name="T10" fmla="*/ 146 w 270"/>
                <a:gd name="T11" fmla="*/ 144 h 144"/>
                <a:gd name="T12" fmla="*/ 146 w 270"/>
                <a:gd name="T13" fmla="*/ 144 h 144"/>
                <a:gd name="T14" fmla="*/ 110 w 270"/>
                <a:gd name="T15" fmla="*/ 134 h 144"/>
                <a:gd name="T16" fmla="*/ 74 w 270"/>
                <a:gd name="T17" fmla="*/ 126 h 144"/>
                <a:gd name="T18" fmla="*/ 36 w 270"/>
                <a:gd name="T19" fmla="*/ 120 h 144"/>
                <a:gd name="T20" fmla="*/ 0 w 270"/>
                <a:gd name="T21" fmla="*/ 116 h 144"/>
                <a:gd name="T22" fmla="*/ 0 w 270"/>
                <a:gd name="T23" fmla="*/ 116 h 144"/>
                <a:gd name="T24" fmla="*/ 26 w 270"/>
                <a:gd name="T25" fmla="*/ 90 h 144"/>
                <a:gd name="T26" fmla="*/ 50 w 270"/>
                <a:gd name="T27" fmla="*/ 62 h 144"/>
                <a:gd name="T28" fmla="*/ 72 w 270"/>
                <a:gd name="T29" fmla="*/ 32 h 144"/>
                <a:gd name="T30" fmla="*/ 94 w 270"/>
                <a:gd name="T31" fmla="*/ 0 h 144"/>
                <a:gd name="T32" fmla="*/ 94 w 270"/>
                <a:gd name="T33" fmla="*/ 0 h 144"/>
                <a:gd name="T34" fmla="*/ 136 w 270"/>
                <a:gd name="T35" fmla="*/ 0 h 144"/>
                <a:gd name="T36" fmla="*/ 180 w 270"/>
                <a:gd name="T37" fmla="*/ 4 h 144"/>
                <a:gd name="T38" fmla="*/ 224 w 270"/>
                <a:gd name="T39" fmla="*/ 10 h 144"/>
                <a:gd name="T40" fmla="*/ 270 w 270"/>
                <a:gd name="T41" fmla="*/ 18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70" h="144">
                  <a:moveTo>
                    <a:pt x="270" y="18"/>
                  </a:moveTo>
                  <a:lnTo>
                    <a:pt x="270" y="18"/>
                  </a:lnTo>
                  <a:lnTo>
                    <a:pt x="240" y="54"/>
                  </a:lnTo>
                  <a:lnTo>
                    <a:pt x="210" y="86"/>
                  </a:lnTo>
                  <a:lnTo>
                    <a:pt x="178" y="116"/>
                  </a:lnTo>
                  <a:lnTo>
                    <a:pt x="146" y="144"/>
                  </a:lnTo>
                  <a:lnTo>
                    <a:pt x="146" y="144"/>
                  </a:lnTo>
                  <a:lnTo>
                    <a:pt x="110" y="134"/>
                  </a:lnTo>
                  <a:lnTo>
                    <a:pt x="74" y="126"/>
                  </a:lnTo>
                  <a:lnTo>
                    <a:pt x="36" y="120"/>
                  </a:lnTo>
                  <a:lnTo>
                    <a:pt x="0" y="116"/>
                  </a:lnTo>
                  <a:lnTo>
                    <a:pt x="0" y="116"/>
                  </a:lnTo>
                  <a:lnTo>
                    <a:pt x="26" y="90"/>
                  </a:lnTo>
                  <a:lnTo>
                    <a:pt x="50" y="62"/>
                  </a:lnTo>
                  <a:lnTo>
                    <a:pt x="72" y="32"/>
                  </a:lnTo>
                  <a:lnTo>
                    <a:pt x="94" y="0"/>
                  </a:lnTo>
                  <a:lnTo>
                    <a:pt x="94" y="0"/>
                  </a:lnTo>
                  <a:lnTo>
                    <a:pt x="136" y="0"/>
                  </a:lnTo>
                  <a:lnTo>
                    <a:pt x="180" y="4"/>
                  </a:lnTo>
                  <a:lnTo>
                    <a:pt x="224" y="10"/>
                  </a:lnTo>
                  <a:lnTo>
                    <a:pt x="270" y="18"/>
                  </a:lnTo>
                  <a:close/>
                </a:path>
              </a:pathLst>
            </a:custGeom>
            <a:solidFill>
              <a:srgbClr val="7DBA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l" rtl="0"/>
              <a:endParaRPr lang="en-GB"/>
            </a:p>
          </p:txBody>
        </p:sp>
        <p:sp>
          <p:nvSpPr>
            <p:cNvPr id="684" name="Freeform 702"/>
            <p:cNvSpPr>
              <a:spLocks/>
            </p:cNvSpPr>
            <p:nvPr/>
          </p:nvSpPr>
          <p:spPr bwMode="auto">
            <a:xfrm>
              <a:off x="5160963" y="2611438"/>
              <a:ext cx="428625" cy="228600"/>
            </a:xfrm>
            <a:custGeom>
              <a:avLst/>
              <a:gdLst>
                <a:gd name="T0" fmla="*/ 270 w 270"/>
                <a:gd name="T1" fmla="*/ 18 h 144"/>
                <a:gd name="T2" fmla="*/ 270 w 270"/>
                <a:gd name="T3" fmla="*/ 18 h 144"/>
                <a:gd name="T4" fmla="*/ 240 w 270"/>
                <a:gd name="T5" fmla="*/ 54 h 144"/>
                <a:gd name="T6" fmla="*/ 210 w 270"/>
                <a:gd name="T7" fmla="*/ 86 h 144"/>
                <a:gd name="T8" fmla="*/ 178 w 270"/>
                <a:gd name="T9" fmla="*/ 116 h 144"/>
                <a:gd name="T10" fmla="*/ 146 w 270"/>
                <a:gd name="T11" fmla="*/ 144 h 144"/>
                <a:gd name="T12" fmla="*/ 146 w 270"/>
                <a:gd name="T13" fmla="*/ 144 h 144"/>
                <a:gd name="T14" fmla="*/ 110 w 270"/>
                <a:gd name="T15" fmla="*/ 134 h 144"/>
                <a:gd name="T16" fmla="*/ 74 w 270"/>
                <a:gd name="T17" fmla="*/ 126 h 144"/>
                <a:gd name="T18" fmla="*/ 36 w 270"/>
                <a:gd name="T19" fmla="*/ 120 h 144"/>
                <a:gd name="T20" fmla="*/ 0 w 270"/>
                <a:gd name="T21" fmla="*/ 116 h 144"/>
                <a:gd name="T22" fmla="*/ 0 w 270"/>
                <a:gd name="T23" fmla="*/ 116 h 144"/>
                <a:gd name="T24" fmla="*/ 26 w 270"/>
                <a:gd name="T25" fmla="*/ 90 h 144"/>
                <a:gd name="T26" fmla="*/ 50 w 270"/>
                <a:gd name="T27" fmla="*/ 62 h 144"/>
                <a:gd name="T28" fmla="*/ 72 w 270"/>
                <a:gd name="T29" fmla="*/ 32 h 144"/>
                <a:gd name="T30" fmla="*/ 94 w 270"/>
                <a:gd name="T31" fmla="*/ 0 h 144"/>
                <a:gd name="T32" fmla="*/ 94 w 270"/>
                <a:gd name="T33" fmla="*/ 0 h 144"/>
                <a:gd name="T34" fmla="*/ 136 w 270"/>
                <a:gd name="T35" fmla="*/ 0 h 144"/>
                <a:gd name="T36" fmla="*/ 180 w 270"/>
                <a:gd name="T37" fmla="*/ 4 h 144"/>
                <a:gd name="T38" fmla="*/ 224 w 270"/>
                <a:gd name="T39" fmla="*/ 10 h 144"/>
                <a:gd name="T40" fmla="*/ 270 w 270"/>
                <a:gd name="T41" fmla="*/ 18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70" h="144">
                  <a:moveTo>
                    <a:pt x="270" y="18"/>
                  </a:moveTo>
                  <a:lnTo>
                    <a:pt x="270" y="18"/>
                  </a:lnTo>
                  <a:lnTo>
                    <a:pt x="240" y="54"/>
                  </a:lnTo>
                  <a:lnTo>
                    <a:pt x="210" y="86"/>
                  </a:lnTo>
                  <a:lnTo>
                    <a:pt x="178" y="116"/>
                  </a:lnTo>
                  <a:lnTo>
                    <a:pt x="146" y="144"/>
                  </a:lnTo>
                  <a:lnTo>
                    <a:pt x="146" y="144"/>
                  </a:lnTo>
                  <a:lnTo>
                    <a:pt x="110" y="134"/>
                  </a:lnTo>
                  <a:lnTo>
                    <a:pt x="74" y="126"/>
                  </a:lnTo>
                  <a:lnTo>
                    <a:pt x="36" y="120"/>
                  </a:lnTo>
                  <a:lnTo>
                    <a:pt x="0" y="116"/>
                  </a:lnTo>
                  <a:lnTo>
                    <a:pt x="0" y="116"/>
                  </a:lnTo>
                  <a:lnTo>
                    <a:pt x="26" y="90"/>
                  </a:lnTo>
                  <a:lnTo>
                    <a:pt x="50" y="62"/>
                  </a:lnTo>
                  <a:lnTo>
                    <a:pt x="72" y="32"/>
                  </a:lnTo>
                  <a:lnTo>
                    <a:pt x="94" y="0"/>
                  </a:lnTo>
                  <a:lnTo>
                    <a:pt x="94" y="0"/>
                  </a:lnTo>
                  <a:lnTo>
                    <a:pt x="136" y="0"/>
                  </a:lnTo>
                  <a:lnTo>
                    <a:pt x="180" y="4"/>
                  </a:lnTo>
                  <a:lnTo>
                    <a:pt x="224" y="10"/>
                  </a:lnTo>
                  <a:lnTo>
                    <a:pt x="270" y="1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l" rtl="0"/>
              <a:endParaRPr lang="en-GB"/>
            </a:p>
          </p:txBody>
        </p:sp>
        <p:sp>
          <p:nvSpPr>
            <p:cNvPr id="685" name="Freeform 703"/>
            <p:cNvSpPr>
              <a:spLocks/>
            </p:cNvSpPr>
            <p:nvPr/>
          </p:nvSpPr>
          <p:spPr bwMode="auto">
            <a:xfrm>
              <a:off x="3741738" y="3411538"/>
              <a:ext cx="349250" cy="295275"/>
            </a:xfrm>
            <a:custGeom>
              <a:avLst/>
              <a:gdLst>
                <a:gd name="T0" fmla="*/ 220 w 220"/>
                <a:gd name="T1" fmla="*/ 0 h 186"/>
                <a:gd name="T2" fmla="*/ 220 w 220"/>
                <a:gd name="T3" fmla="*/ 0 h 186"/>
                <a:gd name="T4" fmla="*/ 206 w 220"/>
                <a:gd name="T5" fmla="*/ 34 h 186"/>
                <a:gd name="T6" fmla="*/ 192 w 220"/>
                <a:gd name="T7" fmla="*/ 68 h 186"/>
                <a:gd name="T8" fmla="*/ 182 w 220"/>
                <a:gd name="T9" fmla="*/ 104 h 186"/>
                <a:gd name="T10" fmla="*/ 172 w 220"/>
                <a:gd name="T11" fmla="*/ 142 h 186"/>
                <a:gd name="T12" fmla="*/ 172 w 220"/>
                <a:gd name="T13" fmla="*/ 142 h 186"/>
                <a:gd name="T14" fmla="*/ 132 w 220"/>
                <a:gd name="T15" fmla="*/ 156 h 186"/>
                <a:gd name="T16" fmla="*/ 90 w 220"/>
                <a:gd name="T17" fmla="*/ 168 h 186"/>
                <a:gd name="T18" fmla="*/ 46 w 220"/>
                <a:gd name="T19" fmla="*/ 178 h 186"/>
                <a:gd name="T20" fmla="*/ 0 w 220"/>
                <a:gd name="T21" fmla="*/ 186 h 186"/>
                <a:gd name="T22" fmla="*/ 0 w 220"/>
                <a:gd name="T23" fmla="*/ 186 h 186"/>
                <a:gd name="T24" fmla="*/ 16 w 220"/>
                <a:gd name="T25" fmla="*/ 142 h 186"/>
                <a:gd name="T26" fmla="*/ 34 w 220"/>
                <a:gd name="T27" fmla="*/ 100 h 186"/>
                <a:gd name="T28" fmla="*/ 52 w 220"/>
                <a:gd name="T29" fmla="*/ 60 h 186"/>
                <a:gd name="T30" fmla="*/ 72 w 220"/>
                <a:gd name="T31" fmla="*/ 24 h 186"/>
                <a:gd name="T32" fmla="*/ 72 w 220"/>
                <a:gd name="T33" fmla="*/ 24 h 186"/>
                <a:gd name="T34" fmla="*/ 112 w 220"/>
                <a:gd name="T35" fmla="*/ 22 h 186"/>
                <a:gd name="T36" fmla="*/ 148 w 220"/>
                <a:gd name="T37" fmla="*/ 16 h 186"/>
                <a:gd name="T38" fmla="*/ 186 w 220"/>
                <a:gd name="T39" fmla="*/ 10 h 186"/>
                <a:gd name="T40" fmla="*/ 220 w 220"/>
                <a:gd name="T41" fmla="*/ 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20" h="186">
                  <a:moveTo>
                    <a:pt x="220" y="0"/>
                  </a:moveTo>
                  <a:lnTo>
                    <a:pt x="220" y="0"/>
                  </a:lnTo>
                  <a:lnTo>
                    <a:pt x="206" y="34"/>
                  </a:lnTo>
                  <a:lnTo>
                    <a:pt x="192" y="68"/>
                  </a:lnTo>
                  <a:lnTo>
                    <a:pt x="182" y="104"/>
                  </a:lnTo>
                  <a:lnTo>
                    <a:pt x="172" y="142"/>
                  </a:lnTo>
                  <a:lnTo>
                    <a:pt x="172" y="142"/>
                  </a:lnTo>
                  <a:lnTo>
                    <a:pt x="132" y="156"/>
                  </a:lnTo>
                  <a:lnTo>
                    <a:pt x="90" y="168"/>
                  </a:lnTo>
                  <a:lnTo>
                    <a:pt x="46" y="178"/>
                  </a:lnTo>
                  <a:lnTo>
                    <a:pt x="0" y="186"/>
                  </a:lnTo>
                  <a:lnTo>
                    <a:pt x="0" y="186"/>
                  </a:lnTo>
                  <a:lnTo>
                    <a:pt x="16" y="142"/>
                  </a:lnTo>
                  <a:lnTo>
                    <a:pt x="34" y="100"/>
                  </a:lnTo>
                  <a:lnTo>
                    <a:pt x="52" y="60"/>
                  </a:lnTo>
                  <a:lnTo>
                    <a:pt x="72" y="24"/>
                  </a:lnTo>
                  <a:lnTo>
                    <a:pt x="72" y="24"/>
                  </a:lnTo>
                  <a:lnTo>
                    <a:pt x="112" y="22"/>
                  </a:lnTo>
                  <a:lnTo>
                    <a:pt x="148" y="16"/>
                  </a:lnTo>
                  <a:lnTo>
                    <a:pt x="186" y="10"/>
                  </a:lnTo>
                  <a:lnTo>
                    <a:pt x="220" y="0"/>
                  </a:lnTo>
                  <a:close/>
                </a:path>
              </a:pathLst>
            </a:custGeom>
            <a:solidFill>
              <a:srgbClr val="7DBA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l" rtl="0"/>
              <a:endParaRPr lang="en-GB"/>
            </a:p>
          </p:txBody>
        </p:sp>
        <p:sp>
          <p:nvSpPr>
            <p:cNvPr id="686" name="Freeform 704"/>
            <p:cNvSpPr>
              <a:spLocks/>
            </p:cNvSpPr>
            <p:nvPr/>
          </p:nvSpPr>
          <p:spPr bwMode="auto">
            <a:xfrm>
              <a:off x="3741738" y="3411538"/>
              <a:ext cx="349250" cy="295275"/>
            </a:xfrm>
            <a:custGeom>
              <a:avLst/>
              <a:gdLst>
                <a:gd name="T0" fmla="*/ 220 w 220"/>
                <a:gd name="T1" fmla="*/ 0 h 186"/>
                <a:gd name="T2" fmla="*/ 220 w 220"/>
                <a:gd name="T3" fmla="*/ 0 h 186"/>
                <a:gd name="T4" fmla="*/ 206 w 220"/>
                <a:gd name="T5" fmla="*/ 34 h 186"/>
                <a:gd name="T6" fmla="*/ 192 w 220"/>
                <a:gd name="T7" fmla="*/ 68 h 186"/>
                <a:gd name="T8" fmla="*/ 182 w 220"/>
                <a:gd name="T9" fmla="*/ 104 h 186"/>
                <a:gd name="T10" fmla="*/ 172 w 220"/>
                <a:gd name="T11" fmla="*/ 142 h 186"/>
                <a:gd name="T12" fmla="*/ 172 w 220"/>
                <a:gd name="T13" fmla="*/ 142 h 186"/>
                <a:gd name="T14" fmla="*/ 132 w 220"/>
                <a:gd name="T15" fmla="*/ 156 h 186"/>
                <a:gd name="T16" fmla="*/ 90 w 220"/>
                <a:gd name="T17" fmla="*/ 168 h 186"/>
                <a:gd name="T18" fmla="*/ 46 w 220"/>
                <a:gd name="T19" fmla="*/ 178 h 186"/>
                <a:gd name="T20" fmla="*/ 0 w 220"/>
                <a:gd name="T21" fmla="*/ 186 h 186"/>
                <a:gd name="T22" fmla="*/ 0 w 220"/>
                <a:gd name="T23" fmla="*/ 186 h 186"/>
                <a:gd name="T24" fmla="*/ 16 w 220"/>
                <a:gd name="T25" fmla="*/ 142 h 186"/>
                <a:gd name="T26" fmla="*/ 34 w 220"/>
                <a:gd name="T27" fmla="*/ 100 h 186"/>
                <a:gd name="T28" fmla="*/ 52 w 220"/>
                <a:gd name="T29" fmla="*/ 60 h 186"/>
                <a:gd name="T30" fmla="*/ 72 w 220"/>
                <a:gd name="T31" fmla="*/ 24 h 186"/>
                <a:gd name="T32" fmla="*/ 72 w 220"/>
                <a:gd name="T33" fmla="*/ 24 h 186"/>
                <a:gd name="T34" fmla="*/ 112 w 220"/>
                <a:gd name="T35" fmla="*/ 22 h 186"/>
                <a:gd name="T36" fmla="*/ 148 w 220"/>
                <a:gd name="T37" fmla="*/ 16 h 186"/>
                <a:gd name="T38" fmla="*/ 186 w 220"/>
                <a:gd name="T39" fmla="*/ 10 h 186"/>
                <a:gd name="T40" fmla="*/ 220 w 220"/>
                <a:gd name="T41" fmla="*/ 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20" h="186">
                  <a:moveTo>
                    <a:pt x="220" y="0"/>
                  </a:moveTo>
                  <a:lnTo>
                    <a:pt x="220" y="0"/>
                  </a:lnTo>
                  <a:lnTo>
                    <a:pt x="206" y="34"/>
                  </a:lnTo>
                  <a:lnTo>
                    <a:pt x="192" y="68"/>
                  </a:lnTo>
                  <a:lnTo>
                    <a:pt x="182" y="104"/>
                  </a:lnTo>
                  <a:lnTo>
                    <a:pt x="172" y="142"/>
                  </a:lnTo>
                  <a:lnTo>
                    <a:pt x="172" y="142"/>
                  </a:lnTo>
                  <a:lnTo>
                    <a:pt x="132" y="156"/>
                  </a:lnTo>
                  <a:lnTo>
                    <a:pt x="90" y="168"/>
                  </a:lnTo>
                  <a:lnTo>
                    <a:pt x="46" y="178"/>
                  </a:lnTo>
                  <a:lnTo>
                    <a:pt x="0" y="186"/>
                  </a:lnTo>
                  <a:lnTo>
                    <a:pt x="0" y="186"/>
                  </a:lnTo>
                  <a:lnTo>
                    <a:pt x="16" y="142"/>
                  </a:lnTo>
                  <a:lnTo>
                    <a:pt x="34" y="100"/>
                  </a:lnTo>
                  <a:lnTo>
                    <a:pt x="52" y="60"/>
                  </a:lnTo>
                  <a:lnTo>
                    <a:pt x="72" y="24"/>
                  </a:lnTo>
                  <a:lnTo>
                    <a:pt x="72" y="24"/>
                  </a:lnTo>
                  <a:lnTo>
                    <a:pt x="112" y="22"/>
                  </a:lnTo>
                  <a:lnTo>
                    <a:pt x="148" y="16"/>
                  </a:lnTo>
                  <a:lnTo>
                    <a:pt x="186" y="10"/>
                  </a:lnTo>
                  <a:lnTo>
                    <a:pt x="22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l" rtl="0"/>
              <a:endParaRPr lang="en-GB"/>
            </a:p>
          </p:txBody>
        </p:sp>
        <p:sp>
          <p:nvSpPr>
            <p:cNvPr id="687" name="Freeform 705"/>
            <p:cNvSpPr>
              <a:spLocks/>
            </p:cNvSpPr>
            <p:nvPr/>
          </p:nvSpPr>
          <p:spPr bwMode="auto">
            <a:xfrm>
              <a:off x="5053013" y="2312988"/>
              <a:ext cx="349250" cy="292100"/>
            </a:xfrm>
            <a:custGeom>
              <a:avLst/>
              <a:gdLst>
                <a:gd name="T0" fmla="*/ 220 w 220"/>
                <a:gd name="T1" fmla="*/ 0 h 184"/>
                <a:gd name="T2" fmla="*/ 220 w 220"/>
                <a:gd name="T3" fmla="*/ 0 h 184"/>
                <a:gd name="T4" fmla="*/ 204 w 220"/>
                <a:gd name="T5" fmla="*/ 44 h 184"/>
                <a:gd name="T6" fmla="*/ 186 w 220"/>
                <a:gd name="T7" fmla="*/ 86 h 184"/>
                <a:gd name="T8" fmla="*/ 168 w 220"/>
                <a:gd name="T9" fmla="*/ 124 h 184"/>
                <a:gd name="T10" fmla="*/ 148 w 220"/>
                <a:gd name="T11" fmla="*/ 162 h 184"/>
                <a:gd name="T12" fmla="*/ 148 w 220"/>
                <a:gd name="T13" fmla="*/ 162 h 184"/>
                <a:gd name="T14" fmla="*/ 108 w 220"/>
                <a:gd name="T15" fmla="*/ 164 h 184"/>
                <a:gd name="T16" fmla="*/ 72 w 220"/>
                <a:gd name="T17" fmla="*/ 168 h 184"/>
                <a:gd name="T18" fmla="*/ 36 w 220"/>
                <a:gd name="T19" fmla="*/ 176 h 184"/>
                <a:gd name="T20" fmla="*/ 0 w 220"/>
                <a:gd name="T21" fmla="*/ 184 h 184"/>
                <a:gd name="T22" fmla="*/ 0 w 220"/>
                <a:gd name="T23" fmla="*/ 184 h 184"/>
                <a:gd name="T24" fmla="*/ 14 w 220"/>
                <a:gd name="T25" fmla="*/ 152 h 184"/>
                <a:gd name="T26" fmla="*/ 28 w 220"/>
                <a:gd name="T27" fmla="*/ 118 h 184"/>
                <a:gd name="T28" fmla="*/ 38 w 220"/>
                <a:gd name="T29" fmla="*/ 80 h 184"/>
                <a:gd name="T30" fmla="*/ 48 w 220"/>
                <a:gd name="T31" fmla="*/ 44 h 184"/>
                <a:gd name="T32" fmla="*/ 48 w 220"/>
                <a:gd name="T33" fmla="*/ 44 h 184"/>
                <a:gd name="T34" fmla="*/ 88 w 220"/>
                <a:gd name="T35" fmla="*/ 30 h 184"/>
                <a:gd name="T36" fmla="*/ 130 w 220"/>
                <a:gd name="T37" fmla="*/ 18 h 184"/>
                <a:gd name="T38" fmla="*/ 174 w 220"/>
                <a:gd name="T39" fmla="*/ 8 h 184"/>
                <a:gd name="T40" fmla="*/ 220 w 220"/>
                <a:gd name="T41" fmla="*/ 0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20" h="184">
                  <a:moveTo>
                    <a:pt x="220" y="0"/>
                  </a:moveTo>
                  <a:lnTo>
                    <a:pt x="220" y="0"/>
                  </a:lnTo>
                  <a:lnTo>
                    <a:pt x="204" y="44"/>
                  </a:lnTo>
                  <a:lnTo>
                    <a:pt x="186" y="86"/>
                  </a:lnTo>
                  <a:lnTo>
                    <a:pt x="168" y="124"/>
                  </a:lnTo>
                  <a:lnTo>
                    <a:pt x="148" y="162"/>
                  </a:lnTo>
                  <a:lnTo>
                    <a:pt x="148" y="162"/>
                  </a:lnTo>
                  <a:lnTo>
                    <a:pt x="108" y="164"/>
                  </a:lnTo>
                  <a:lnTo>
                    <a:pt x="72" y="168"/>
                  </a:lnTo>
                  <a:lnTo>
                    <a:pt x="36" y="176"/>
                  </a:lnTo>
                  <a:lnTo>
                    <a:pt x="0" y="184"/>
                  </a:lnTo>
                  <a:lnTo>
                    <a:pt x="0" y="184"/>
                  </a:lnTo>
                  <a:lnTo>
                    <a:pt x="14" y="152"/>
                  </a:lnTo>
                  <a:lnTo>
                    <a:pt x="28" y="118"/>
                  </a:lnTo>
                  <a:lnTo>
                    <a:pt x="38" y="80"/>
                  </a:lnTo>
                  <a:lnTo>
                    <a:pt x="48" y="44"/>
                  </a:lnTo>
                  <a:lnTo>
                    <a:pt x="48" y="44"/>
                  </a:lnTo>
                  <a:lnTo>
                    <a:pt x="88" y="30"/>
                  </a:lnTo>
                  <a:lnTo>
                    <a:pt x="130" y="18"/>
                  </a:lnTo>
                  <a:lnTo>
                    <a:pt x="174" y="8"/>
                  </a:lnTo>
                  <a:lnTo>
                    <a:pt x="220" y="0"/>
                  </a:lnTo>
                  <a:close/>
                </a:path>
              </a:pathLst>
            </a:custGeom>
            <a:solidFill>
              <a:srgbClr val="7DBA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l" rtl="0"/>
              <a:endParaRPr lang="en-GB"/>
            </a:p>
          </p:txBody>
        </p:sp>
        <p:sp>
          <p:nvSpPr>
            <p:cNvPr id="688" name="Freeform 706"/>
            <p:cNvSpPr>
              <a:spLocks/>
            </p:cNvSpPr>
            <p:nvPr/>
          </p:nvSpPr>
          <p:spPr bwMode="auto">
            <a:xfrm>
              <a:off x="5053013" y="2312988"/>
              <a:ext cx="349250" cy="292100"/>
            </a:xfrm>
            <a:custGeom>
              <a:avLst/>
              <a:gdLst>
                <a:gd name="T0" fmla="*/ 220 w 220"/>
                <a:gd name="T1" fmla="*/ 0 h 184"/>
                <a:gd name="T2" fmla="*/ 220 w 220"/>
                <a:gd name="T3" fmla="*/ 0 h 184"/>
                <a:gd name="T4" fmla="*/ 204 w 220"/>
                <a:gd name="T5" fmla="*/ 44 h 184"/>
                <a:gd name="T6" fmla="*/ 186 w 220"/>
                <a:gd name="T7" fmla="*/ 86 h 184"/>
                <a:gd name="T8" fmla="*/ 168 w 220"/>
                <a:gd name="T9" fmla="*/ 124 h 184"/>
                <a:gd name="T10" fmla="*/ 148 w 220"/>
                <a:gd name="T11" fmla="*/ 162 h 184"/>
                <a:gd name="T12" fmla="*/ 148 w 220"/>
                <a:gd name="T13" fmla="*/ 162 h 184"/>
                <a:gd name="T14" fmla="*/ 108 w 220"/>
                <a:gd name="T15" fmla="*/ 164 h 184"/>
                <a:gd name="T16" fmla="*/ 72 w 220"/>
                <a:gd name="T17" fmla="*/ 168 h 184"/>
                <a:gd name="T18" fmla="*/ 36 w 220"/>
                <a:gd name="T19" fmla="*/ 176 h 184"/>
                <a:gd name="T20" fmla="*/ 0 w 220"/>
                <a:gd name="T21" fmla="*/ 184 h 184"/>
                <a:gd name="T22" fmla="*/ 0 w 220"/>
                <a:gd name="T23" fmla="*/ 184 h 184"/>
                <a:gd name="T24" fmla="*/ 14 w 220"/>
                <a:gd name="T25" fmla="*/ 152 h 184"/>
                <a:gd name="T26" fmla="*/ 28 w 220"/>
                <a:gd name="T27" fmla="*/ 118 h 184"/>
                <a:gd name="T28" fmla="*/ 38 w 220"/>
                <a:gd name="T29" fmla="*/ 80 h 184"/>
                <a:gd name="T30" fmla="*/ 48 w 220"/>
                <a:gd name="T31" fmla="*/ 44 h 184"/>
                <a:gd name="T32" fmla="*/ 48 w 220"/>
                <a:gd name="T33" fmla="*/ 44 h 184"/>
                <a:gd name="T34" fmla="*/ 88 w 220"/>
                <a:gd name="T35" fmla="*/ 30 h 184"/>
                <a:gd name="T36" fmla="*/ 130 w 220"/>
                <a:gd name="T37" fmla="*/ 18 h 184"/>
                <a:gd name="T38" fmla="*/ 174 w 220"/>
                <a:gd name="T39" fmla="*/ 8 h 184"/>
                <a:gd name="T40" fmla="*/ 220 w 220"/>
                <a:gd name="T41" fmla="*/ 0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20" h="184">
                  <a:moveTo>
                    <a:pt x="220" y="0"/>
                  </a:moveTo>
                  <a:lnTo>
                    <a:pt x="220" y="0"/>
                  </a:lnTo>
                  <a:lnTo>
                    <a:pt x="204" y="44"/>
                  </a:lnTo>
                  <a:lnTo>
                    <a:pt x="186" y="86"/>
                  </a:lnTo>
                  <a:lnTo>
                    <a:pt x="168" y="124"/>
                  </a:lnTo>
                  <a:lnTo>
                    <a:pt x="148" y="162"/>
                  </a:lnTo>
                  <a:lnTo>
                    <a:pt x="148" y="162"/>
                  </a:lnTo>
                  <a:lnTo>
                    <a:pt x="108" y="164"/>
                  </a:lnTo>
                  <a:lnTo>
                    <a:pt x="72" y="168"/>
                  </a:lnTo>
                  <a:lnTo>
                    <a:pt x="36" y="176"/>
                  </a:lnTo>
                  <a:lnTo>
                    <a:pt x="0" y="184"/>
                  </a:lnTo>
                  <a:lnTo>
                    <a:pt x="0" y="184"/>
                  </a:lnTo>
                  <a:lnTo>
                    <a:pt x="14" y="152"/>
                  </a:lnTo>
                  <a:lnTo>
                    <a:pt x="28" y="118"/>
                  </a:lnTo>
                  <a:lnTo>
                    <a:pt x="38" y="80"/>
                  </a:lnTo>
                  <a:lnTo>
                    <a:pt x="48" y="44"/>
                  </a:lnTo>
                  <a:lnTo>
                    <a:pt x="48" y="44"/>
                  </a:lnTo>
                  <a:lnTo>
                    <a:pt x="88" y="30"/>
                  </a:lnTo>
                  <a:lnTo>
                    <a:pt x="130" y="18"/>
                  </a:lnTo>
                  <a:lnTo>
                    <a:pt x="174" y="8"/>
                  </a:lnTo>
                  <a:lnTo>
                    <a:pt x="22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l" rtl="0"/>
              <a:endParaRPr lang="en-GB"/>
            </a:p>
          </p:txBody>
        </p:sp>
        <p:sp>
          <p:nvSpPr>
            <p:cNvPr id="689" name="Freeform 707"/>
            <p:cNvSpPr>
              <a:spLocks/>
            </p:cNvSpPr>
            <p:nvPr/>
          </p:nvSpPr>
          <p:spPr bwMode="auto">
            <a:xfrm>
              <a:off x="4306888" y="3627438"/>
              <a:ext cx="241300" cy="447675"/>
            </a:xfrm>
            <a:custGeom>
              <a:avLst/>
              <a:gdLst>
                <a:gd name="T0" fmla="*/ 98 w 152"/>
                <a:gd name="T1" fmla="*/ 0 h 282"/>
                <a:gd name="T2" fmla="*/ 98 w 152"/>
                <a:gd name="T3" fmla="*/ 0 h 282"/>
                <a:gd name="T4" fmla="*/ 108 w 152"/>
                <a:gd name="T5" fmla="*/ 36 h 282"/>
                <a:gd name="T6" fmla="*/ 120 w 152"/>
                <a:gd name="T7" fmla="*/ 70 h 282"/>
                <a:gd name="T8" fmla="*/ 136 w 152"/>
                <a:gd name="T9" fmla="*/ 104 h 282"/>
                <a:gd name="T10" fmla="*/ 152 w 152"/>
                <a:gd name="T11" fmla="*/ 138 h 282"/>
                <a:gd name="T12" fmla="*/ 152 w 152"/>
                <a:gd name="T13" fmla="*/ 138 h 282"/>
                <a:gd name="T14" fmla="*/ 130 w 152"/>
                <a:gd name="T15" fmla="*/ 176 h 282"/>
                <a:gd name="T16" fmla="*/ 106 w 152"/>
                <a:gd name="T17" fmla="*/ 212 h 282"/>
                <a:gd name="T18" fmla="*/ 78 w 152"/>
                <a:gd name="T19" fmla="*/ 248 h 282"/>
                <a:gd name="T20" fmla="*/ 48 w 152"/>
                <a:gd name="T21" fmla="*/ 282 h 282"/>
                <a:gd name="T22" fmla="*/ 48 w 152"/>
                <a:gd name="T23" fmla="*/ 282 h 282"/>
                <a:gd name="T24" fmla="*/ 32 w 152"/>
                <a:gd name="T25" fmla="*/ 240 h 282"/>
                <a:gd name="T26" fmla="*/ 20 w 152"/>
                <a:gd name="T27" fmla="*/ 196 h 282"/>
                <a:gd name="T28" fmla="*/ 8 w 152"/>
                <a:gd name="T29" fmla="*/ 154 h 282"/>
                <a:gd name="T30" fmla="*/ 0 w 152"/>
                <a:gd name="T31" fmla="*/ 112 h 282"/>
                <a:gd name="T32" fmla="*/ 0 w 152"/>
                <a:gd name="T33" fmla="*/ 112 h 282"/>
                <a:gd name="T34" fmla="*/ 28 w 152"/>
                <a:gd name="T35" fmla="*/ 86 h 282"/>
                <a:gd name="T36" fmla="*/ 54 w 152"/>
                <a:gd name="T37" fmla="*/ 58 h 282"/>
                <a:gd name="T38" fmla="*/ 78 w 152"/>
                <a:gd name="T39" fmla="*/ 30 h 282"/>
                <a:gd name="T40" fmla="*/ 98 w 152"/>
                <a:gd name="T41" fmla="*/ 0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52" h="282">
                  <a:moveTo>
                    <a:pt x="98" y="0"/>
                  </a:moveTo>
                  <a:lnTo>
                    <a:pt x="98" y="0"/>
                  </a:lnTo>
                  <a:lnTo>
                    <a:pt x="108" y="36"/>
                  </a:lnTo>
                  <a:lnTo>
                    <a:pt x="120" y="70"/>
                  </a:lnTo>
                  <a:lnTo>
                    <a:pt x="136" y="104"/>
                  </a:lnTo>
                  <a:lnTo>
                    <a:pt x="152" y="138"/>
                  </a:lnTo>
                  <a:lnTo>
                    <a:pt x="152" y="138"/>
                  </a:lnTo>
                  <a:lnTo>
                    <a:pt x="130" y="176"/>
                  </a:lnTo>
                  <a:lnTo>
                    <a:pt x="106" y="212"/>
                  </a:lnTo>
                  <a:lnTo>
                    <a:pt x="78" y="248"/>
                  </a:lnTo>
                  <a:lnTo>
                    <a:pt x="48" y="282"/>
                  </a:lnTo>
                  <a:lnTo>
                    <a:pt x="48" y="282"/>
                  </a:lnTo>
                  <a:lnTo>
                    <a:pt x="32" y="240"/>
                  </a:lnTo>
                  <a:lnTo>
                    <a:pt x="20" y="196"/>
                  </a:lnTo>
                  <a:lnTo>
                    <a:pt x="8" y="154"/>
                  </a:lnTo>
                  <a:lnTo>
                    <a:pt x="0" y="112"/>
                  </a:lnTo>
                  <a:lnTo>
                    <a:pt x="0" y="112"/>
                  </a:lnTo>
                  <a:lnTo>
                    <a:pt x="28" y="86"/>
                  </a:lnTo>
                  <a:lnTo>
                    <a:pt x="54" y="58"/>
                  </a:lnTo>
                  <a:lnTo>
                    <a:pt x="78" y="30"/>
                  </a:lnTo>
                  <a:lnTo>
                    <a:pt x="98" y="0"/>
                  </a:lnTo>
                  <a:close/>
                </a:path>
              </a:pathLst>
            </a:custGeom>
            <a:solidFill>
              <a:srgbClr val="7DBA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l" rtl="0"/>
              <a:endParaRPr lang="en-GB"/>
            </a:p>
          </p:txBody>
        </p:sp>
        <p:sp>
          <p:nvSpPr>
            <p:cNvPr id="690" name="Freeform 708"/>
            <p:cNvSpPr>
              <a:spLocks/>
            </p:cNvSpPr>
            <p:nvPr/>
          </p:nvSpPr>
          <p:spPr bwMode="auto">
            <a:xfrm>
              <a:off x="4306888" y="3627438"/>
              <a:ext cx="241300" cy="447675"/>
            </a:xfrm>
            <a:custGeom>
              <a:avLst/>
              <a:gdLst>
                <a:gd name="T0" fmla="*/ 98 w 152"/>
                <a:gd name="T1" fmla="*/ 0 h 282"/>
                <a:gd name="T2" fmla="*/ 98 w 152"/>
                <a:gd name="T3" fmla="*/ 0 h 282"/>
                <a:gd name="T4" fmla="*/ 108 w 152"/>
                <a:gd name="T5" fmla="*/ 36 h 282"/>
                <a:gd name="T6" fmla="*/ 120 w 152"/>
                <a:gd name="T7" fmla="*/ 70 h 282"/>
                <a:gd name="T8" fmla="*/ 136 w 152"/>
                <a:gd name="T9" fmla="*/ 104 h 282"/>
                <a:gd name="T10" fmla="*/ 152 w 152"/>
                <a:gd name="T11" fmla="*/ 138 h 282"/>
                <a:gd name="T12" fmla="*/ 152 w 152"/>
                <a:gd name="T13" fmla="*/ 138 h 282"/>
                <a:gd name="T14" fmla="*/ 130 w 152"/>
                <a:gd name="T15" fmla="*/ 176 h 282"/>
                <a:gd name="T16" fmla="*/ 106 w 152"/>
                <a:gd name="T17" fmla="*/ 212 h 282"/>
                <a:gd name="T18" fmla="*/ 78 w 152"/>
                <a:gd name="T19" fmla="*/ 248 h 282"/>
                <a:gd name="T20" fmla="*/ 48 w 152"/>
                <a:gd name="T21" fmla="*/ 282 h 282"/>
                <a:gd name="T22" fmla="*/ 48 w 152"/>
                <a:gd name="T23" fmla="*/ 282 h 282"/>
                <a:gd name="T24" fmla="*/ 32 w 152"/>
                <a:gd name="T25" fmla="*/ 240 h 282"/>
                <a:gd name="T26" fmla="*/ 20 w 152"/>
                <a:gd name="T27" fmla="*/ 196 h 282"/>
                <a:gd name="T28" fmla="*/ 8 w 152"/>
                <a:gd name="T29" fmla="*/ 154 h 282"/>
                <a:gd name="T30" fmla="*/ 0 w 152"/>
                <a:gd name="T31" fmla="*/ 112 h 282"/>
                <a:gd name="T32" fmla="*/ 0 w 152"/>
                <a:gd name="T33" fmla="*/ 112 h 282"/>
                <a:gd name="T34" fmla="*/ 28 w 152"/>
                <a:gd name="T35" fmla="*/ 86 h 282"/>
                <a:gd name="T36" fmla="*/ 54 w 152"/>
                <a:gd name="T37" fmla="*/ 58 h 282"/>
                <a:gd name="T38" fmla="*/ 78 w 152"/>
                <a:gd name="T39" fmla="*/ 30 h 282"/>
                <a:gd name="T40" fmla="*/ 98 w 152"/>
                <a:gd name="T41" fmla="*/ 0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52" h="282">
                  <a:moveTo>
                    <a:pt x="98" y="0"/>
                  </a:moveTo>
                  <a:lnTo>
                    <a:pt x="98" y="0"/>
                  </a:lnTo>
                  <a:lnTo>
                    <a:pt x="108" y="36"/>
                  </a:lnTo>
                  <a:lnTo>
                    <a:pt x="120" y="70"/>
                  </a:lnTo>
                  <a:lnTo>
                    <a:pt x="136" y="104"/>
                  </a:lnTo>
                  <a:lnTo>
                    <a:pt x="152" y="138"/>
                  </a:lnTo>
                  <a:lnTo>
                    <a:pt x="152" y="138"/>
                  </a:lnTo>
                  <a:lnTo>
                    <a:pt x="130" y="176"/>
                  </a:lnTo>
                  <a:lnTo>
                    <a:pt x="106" y="212"/>
                  </a:lnTo>
                  <a:lnTo>
                    <a:pt x="78" y="248"/>
                  </a:lnTo>
                  <a:lnTo>
                    <a:pt x="48" y="282"/>
                  </a:lnTo>
                  <a:lnTo>
                    <a:pt x="48" y="282"/>
                  </a:lnTo>
                  <a:lnTo>
                    <a:pt x="32" y="240"/>
                  </a:lnTo>
                  <a:lnTo>
                    <a:pt x="20" y="196"/>
                  </a:lnTo>
                  <a:lnTo>
                    <a:pt x="8" y="154"/>
                  </a:lnTo>
                  <a:lnTo>
                    <a:pt x="0" y="112"/>
                  </a:lnTo>
                  <a:lnTo>
                    <a:pt x="0" y="112"/>
                  </a:lnTo>
                  <a:lnTo>
                    <a:pt x="28" y="86"/>
                  </a:lnTo>
                  <a:lnTo>
                    <a:pt x="54" y="58"/>
                  </a:lnTo>
                  <a:lnTo>
                    <a:pt x="78" y="30"/>
                  </a:lnTo>
                  <a:lnTo>
                    <a:pt x="98"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l" rtl="0"/>
              <a:endParaRPr lang="en-GB"/>
            </a:p>
          </p:txBody>
        </p:sp>
        <p:sp>
          <p:nvSpPr>
            <p:cNvPr id="691" name="Freeform 709"/>
            <p:cNvSpPr>
              <a:spLocks/>
            </p:cNvSpPr>
            <p:nvPr/>
          </p:nvSpPr>
          <p:spPr bwMode="auto">
            <a:xfrm>
              <a:off x="4030663" y="3554413"/>
              <a:ext cx="231775" cy="393700"/>
            </a:xfrm>
            <a:custGeom>
              <a:avLst/>
              <a:gdLst>
                <a:gd name="T0" fmla="*/ 144 w 146"/>
                <a:gd name="T1" fmla="*/ 0 h 248"/>
                <a:gd name="T2" fmla="*/ 144 w 146"/>
                <a:gd name="T3" fmla="*/ 0 h 248"/>
                <a:gd name="T4" fmla="*/ 140 w 146"/>
                <a:gd name="T5" fmla="*/ 28 h 248"/>
                <a:gd name="T6" fmla="*/ 140 w 146"/>
                <a:gd name="T7" fmla="*/ 58 h 248"/>
                <a:gd name="T8" fmla="*/ 140 w 146"/>
                <a:gd name="T9" fmla="*/ 58 h 248"/>
                <a:gd name="T10" fmla="*/ 142 w 146"/>
                <a:gd name="T11" fmla="*/ 104 h 248"/>
                <a:gd name="T12" fmla="*/ 146 w 146"/>
                <a:gd name="T13" fmla="*/ 148 h 248"/>
                <a:gd name="T14" fmla="*/ 146 w 146"/>
                <a:gd name="T15" fmla="*/ 148 h 248"/>
                <a:gd name="T16" fmla="*/ 114 w 146"/>
                <a:gd name="T17" fmla="*/ 174 h 248"/>
                <a:gd name="T18" fmla="*/ 78 w 146"/>
                <a:gd name="T19" fmla="*/ 200 h 248"/>
                <a:gd name="T20" fmla="*/ 40 w 146"/>
                <a:gd name="T21" fmla="*/ 224 h 248"/>
                <a:gd name="T22" fmla="*/ 0 w 146"/>
                <a:gd name="T23" fmla="*/ 248 h 248"/>
                <a:gd name="T24" fmla="*/ 0 w 146"/>
                <a:gd name="T25" fmla="*/ 248 h 248"/>
                <a:gd name="T26" fmla="*/ 0 w 146"/>
                <a:gd name="T27" fmla="*/ 220 h 248"/>
                <a:gd name="T28" fmla="*/ 0 w 146"/>
                <a:gd name="T29" fmla="*/ 220 h 248"/>
                <a:gd name="T30" fmla="*/ 0 w 146"/>
                <a:gd name="T31" fmla="*/ 180 h 248"/>
                <a:gd name="T32" fmla="*/ 2 w 146"/>
                <a:gd name="T33" fmla="*/ 144 h 248"/>
                <a:gd name="T34" fmla="*/ 6 w 146"/>
                <a:gd name="T35" fmla="*/ 106 h 248"/>
                <a:gd name="T36" fmla="*/ 12 w 146"/>
                <a:gd name="T37" fmla="*/ 70 h 248"/>
                <a:gd name="T38" fmla="*/ 12 w 146"/>
                <a:gd name="T39" fmla="*/ 70 h 248"/>
                <a:gd name="T40" fmla="*/ 48 w 146"/>
                <a:gd name="T41" fmla="*/ 56 h 248"/>
                <a:gd name="T42" fmla="*/ 82 w 146"/>
                <a:gd name="T43" fmla="*/ 38 h 248"/>
                <a:gd name="T44" fmla="*/ 114 w 146"/>
                <a:gd name="T45" fmla="*/ 20 h 248"/>
                <a:gd name="T46" fmla="*/ 144 w 146"/>
                <a:gd name="T47" fmla="*/ 0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46" h="248">
                  <a:moveTo>
                    <a:pt x="144" y="0"/>
                  </a:moveTo>
                  <a:lnTo>
                    <a:pt x="144" y="0"/>
                  </a:lnTo>
                  <a:lnTo>
                    <a:pt x="140" y="28"/>
                  </a:lnTo>
                  <a:lnTo>
                    <a:pt x="140" y="58"/>
                  </a:lnTo>
                  <a:lnTo>
                    <a:pt x="140" y="58"/>
                  </a:lnTo>
                  <a:lnTo>
                    <a:pt x="142" y="104"/>
                  </a:lnTo>
                  <a:lnTo>
                    <a:pt x="146" y="148"/>
                  </a:lnTo>
                  <a:lnTo>
                    <a:pt x="146" y="148"/>
                  </a:lnTo>
                  <a:lnTo>
                    <a:pt x="114" y="174"/>
                  </a:lnTo>
                  <a:lnTo>
                    <a:pt x="78" y="200"/>
                  </a:lnTo>
                  <a:lnTo>
                    <a:pt x="40" y="224"/>
                  </a:lnTo>
                  <a:lnTo>
                    <a:pt x="0" y="248"/>
                  </a:lnTo>
                  <a:lnTo>
                    <a:pt x="0" y="248"/>
                  </a:lnTo>
                  <a:lnTo>
                    <a:pt x="0" y="220"/>
                  </a:lnTo>
                  <a:lnTo>
                    <a:pt x="0" y="220"/>
                  </a:lnTo>
                  <a:lnTo>
                    <a:pt x="0" y="180"/>
                  </a:lnTo>
                  <a:lnTo>
                    <a:pt x="2" y="144"/>
                  </a:lnTo>
                  <a:lnTo>
                    <a:pt x="6" y="106"/>
                  </a:lnTo>
                  <a:lnTo>
                    <a:pt x="12" y="70"/>
                  </a:lnTo>
                  <a:lnTo>
                    <a:pt x="12" y="70"/>
                  </a:lnTo>
                  <a:lnTo>
                    <a:pt x="48" y="56"/>
                  </a:lnTo>
                  <a:lnTo>
                    <a:pt x="82" y="38"/>
                  </a:lnTo>
                  <a:lnTo>
                    <a:pt x="114" y="20"/>
                  </a:lnTo>
                  <a:lnTo>
                    <a:pt x="144" y="0"/>
                  </a:lnTo>
                  <a:close/>
                </a:path>
              </a:pathLst>
            </a:custGeom>
            <a:solidFill>
              <a:srgbClr val="7DBA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l" rtl="0"/>
              <a:endParaRPr lang="en-GB"/>
            </a:p>
          </p:txBody>
        </p:sp>
        <p:sp>
          <p:nvSpPr>
            <p:cNvPr id="692" name="Freeform 710"/>
            <p:cNvSpPr>
              <a:spLocks/>
            </p:cNvSpPr>
            <p:nvPr/>
          </p:nvSpPr>
          <p:spPr bwMode="auto">
            <a:xfrm>
              <a:off x="4030663" y="3554413"/>
              <a:ext cx="231775" cy="393700"/>
            </a:xfrm>
            <a:custGeom>
              <a:avLst/>
              <a:gdLst>
                <a:gd name="T0" fmla="*/ 144 w 146"/>
                <a:gd name="T1" fmla="*/ 0 h 248"/>
                <a:gd name="T2" fmla="*/ 144 w 146"/>
                <a:gd name="T3" fmla="*/ 0 h 248"/>
                <a:gd name="T4" fmla="*/ 140 w 146"/>
                <a:gd name="T5" fmla="*/ 28 h 248"/>
                <a:gd name="T6" fmla="*/ 140 w 146"/>
                <a:gd name="T7" fmla="*/ 58 h 248"/>
                <a:gd name="T8" fmla="*/ 140 w 146"/>
                <a:gd name="T9" fmla="*/ 58 h 248"/>
                <a:gd name="T10" fmla="*/ 142 w 146"/>
                <a:gd name="T11" fmla="*/ 104 h 248"/>
                <a:gd name="T12" fmla="*/ 146 w 146"/>
                <a:gd name="T13" fmla="*/ 148 h 248"/>
                <a:gd name="T14" fmla="*/ 146 w 146"/>
                <a:gd name="T15" fmla="*/ 148 h 248"/>
                <a:gd name="T16" fmla="*/ 114 w 146"/>
                <a:gd name="T17" fmla="*/ 174 h 248"/>
                <a:gd name="T18" fmla="*/ 78 w 146"/>
                <a:gd name="T19" fmla="*/ 200 h 248"/>
                <a:gd name="T20" fmla="*/ 40 w 146"/>
                <a:gd name="T21" fmla="*/ 224 h 248"/>
                <a:gd name="T22" fmla="*/ 0 w 146"/>
                <a:gd name="T23" fmla="*/ 248 h 248"/>
                <a:gd name="T24" fmla="*/ 0 w 146"/>
                <a:gd name="T25" fmla="*/ 248 h 248"/>
                <a:gd name="T26" fmla="*/ 0 w 146"/>
                <a:gd name="T27" fmla="*/ 220 h 248"/>
                <a:gd name="T28" fmla="*/ 0 w 146"/>
                <a:gd name="T29" fmla="*/ 220 h 248"/>
                <a:gd name="T30" fmla="*/ 0 w 146"/>
                <a:gd name="T31" fmla="*/ 180 h 248"/>
                <a:gd name="T32" fmla="*/ 2 w 146"/>
                <a:gd name="T33" fmla="*/ 144 h 248"/>
                <a:gd name="T34" fmla="*/ 6 w 146"/>
                <a:gd name="T35" fmla="*/ 106 h 248"/>
                <a:gd name="T36" fmla="*/ 12 w 146"/>
                <a:gd name="T37" fmla="*/ 70 h 248"/>
                <a:gd name="T38" fmla="*/ 12 w 146"/>
                <a:gd name="T39" fmla="*/ 70 h 248"/>
                <a:gd name="T40" fmla="*/ 48 w 146"/>
                <a:gd name="T41" fmla="*/ 56 h 248"/>
                <a:gd name="T42" fmla="*/ 82 w 146"/>
                <a:gd name="T43" fmla="*/ 38 h 248"/>
                <a:gd name="T44" fmla="*/ 114 w 146"/>
                <a:gd name="T45" fmla="*/ 20 h 248"/>
                <a:gd name="T46" fmla="*/ 144 w 146"/>
                <a:gd name="T47" fmla="*/ 0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46" h="248">
                  <a:moveTo>
                    <a:pt x="144" y="0"/>
                  </a:moveTo>
                  <a:lnTo>
                    <a:pt x="144" y="0"/>
                  </a:lnTo>
                  <a:lnTo>
                    <a:pt x="140" y="28"/>
                  </a:lnTo>
                  <a:lnTo>
                    <a:pt x="140" y="58"/>
                  </a:lnTo>
                  <a:lnTo>
                    <a:pt x="140" y="58"/>
                  </a:lnTo>
                  <a:lnTo>
                    <a:pt x="142" y="104"/>
                  </a:lnTo>
                  <a:lnTo>
                    <a:pt x="146" y="148"/>
                  </a:lnTo>
                  <a:lnTo>
                    <a:pt x="146" y="148"/>
                  </a:lnTo>
                  <a:lnTo>
                    <a:pt x="114" y="174"/>
                  </a:lnTo>
                  <a:lnTo>
                    <a:pt x="78" y="200"/>
                  </a:lnTo>
                  <a:lnTo>
                    <a:pt x="40" y="224"/>
                  </a:lnTo>
                  <a:lnTo>
                    <a:pt x="0" y="248"/>
                  </a:lnTo>
                  <a:lnTo>
                    <a:pt x="0" y="248"/>
                  </a:lnTo>
                  <a:lnTo>
                    <a:pt x="0" y="220"/>
                  </a:lnTo>
                  <a:lnTo>
                    <a:pt x="0" y="220"/>
                  </a:lnTo>
                  <a:lnTo>
                    <a:pt x="0" y="180"/>
                  </a:lnTo>
                  <a:lnTo>
                    <a:pt x="2" y="144"/>
                  </a:lnTo>
                  <a:lnTo>
                    <a:pt x="6" y="106"/>
                  </a:lnTo>
                  <a:lnTo>
                    <a:pt x="12" y="70"/>
                  </a:lnTo>
                  <a:lnTo>
                    <a:pt x="12" y="70"/>
                  </a:lnTo>
                  <a:lnTo>
                    <a:pt x="48" y="56"/>
                  </a:lnTo>
                  <a:lnTo>
                    <a:pt x="82" y="38"/>
                  </a:lnTo>
                  <a:lnTo>
                    <a:pt x="114" y="20"/>
                  </a:lnTo>
                  <a:lnTo>
                    <a:pt x="14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l" rtl="0"/>
              <a:endParaRPr lang="en-GB"/>
            </a:p>
          </p:txBody>
        </p:sp>
        <p:sp>
          <p:nvSpPr>
            <p:cNvPr id="693" name="Freeform 711"/>
            <p:cNvSpPr>
              <a:spLocks/>
            </p:cNvSpPr>
            <p:nvPr/>
          </p:nvSpPr>
          <p:spPr bwMode="auto">
            <a:xfrm>
              <a:off x="4595813" y="1944688"/>
              <a:ext cx="241300" cy="447675"/>
            </a:xfrm>
            <a:custGeom>
              <a:avLst/>
              <a:gdLst>
                <a:gd name="T0" fmla="*/ 104 w 152"/>
                <a:gd name="T1" fmla="*/ 0 h 282"/>
                <a:gd name="T2" fmla="*/ 104 w 152"/>
                <a:gd name="T3" fmla="*/ 0 h 282"/>
                <a:gd name="T4" fmla="*/ 120 w 152"/>
                <a:gd name="T5" fmla="*/ 42 h 282"/>
                <a:gd name="T6" fmla="*/ 134 w 152"/>
                <a:gd name="T7" fmla="*/ 86 h 282"/>
                <a:gd name="T8" fmla="*/ 144 w 152"/>
                <a:gd name="T9" fmla="*/ 128 h 282"/>
                <a:gd name="T10" fmla="*/ 152 w 152"/>
                <a:gd name="T11" fmla="*/ 170 h 282"/>
                <a:gd name="T12" fmla="*/ 152 w 152"/>
                <a:gd name="T13" fmla="*/ 170 h 282"/>
                <a:gd name="T14" fmla="*/ 124 w 152"/>
                <a:gd name="T15" fmla="*/ 196 h 282"/>
                <a:gd name="T16" fmla="*/ 98 w 152"/>
                <a:gd name="T17" fmla="*/ 224 h 282"/>
                <a:gd name="T18" fmla="*/ 74 w 152"/>
                <a:gd name="T19" fmla="*/ 252 h 282"/>
                <a:gd name="T20" fmla="*/ 54 w 152"/>
                <a:gd name="T21" fmla="*/ 282 h 282"/>
                <a:gd name="T22" fmla="*/ 54 w 152"/>
                <a:gd name="T23" fmla="*/ 282 h 282"/>
                <a:gd name="T24" fmla="*/ 44 w 152"/>
                <a:gd name="T25" fmla="*/ 246 h 282"/>
                <a:gd name="T26" fmla="*/ 32 w 152"/>
                <a:gd name="T27" fmla="*/ 212 h 282"/>
                <a:gd name="T28" fmla="*/ 16 w 152"/>
                <a:gd name="T29" fmla="*/ 178 h 282"/>
                <a:gd name="T30" fmla="*/ 0 w 152"/>
                <a:gd name="T31" fmla="*/ 142 h 282"/>
                <a:gd name="T32" fmla="*/ 0 w 152"/>
                <a:gd name="T33" fmla="*/ 142 h 282"/>
                <a:gd name="T34" fmla="*/ 22 w 152"/>
                <a:gd name="T35" fmla="*/ 106 h 282"/>
                <a:gd name="T36" fmla="*/ 46 w 152"/>
                <a:gd name="T37" fmla="*/ 70 h 282"/>
                <a:gd name="T38" fmla="*/ 74 w 152"/>
                <a:gd name="T39" fmla="*/ 34 h 282"/>
                <a:gd name="T40" fmla="*/ 104 w 152"/>
                <a:gd name="T41" fmla="*/ 0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52" h="282">
                  <a:moveTo>
                    <a:pt x="104" y="0"/>
                  </a:moveTo>
                  <a:lnTo>
                    <a:pt x="104" y="0"/>
                  </a:lnTo>
                  <a:lnTo>
                    <a:pt x="120" y="42"/>
                  </a:lnTo>
                  <a:lnTo>
                    <a:pt x="134" y="86"/>
                  </a:lnTo>
                  <a:lnTo>
                    <a:pt x="144" y="128"/>
                  </a:lnTo>
                  <a:lnTo>
                    <a:pt x="152" y="170"/>
                  </a:lnTo>
                  <a:lnTo>
                    <a:pt x="152" y="170"/>
                  </a:lnTo>
                  <a:lnTo>
                    <a:pt x="124" y="196"/>
                  </a:lnTo>
                  <a:lnTo>
                    <a:pt x="98" y="224"/>
                  </a:lnTo>
                  <a:lnTo>
                    <a:pt x="74" y="252"/>
                  </a:lnTo>
                  <a:lnTo>
                    <a:pt x="54" y="282"/>
                  </a:lnTo>
                  <a:lnTo>
                    <a:pt x="54" y="282"/>
                  </a:lnTo>
                  <a:lnTo>
                    <a:pt x="44" y="246"/>
                  </a:lnTo>
                  <a:lnTo>
                    <a:pt x="32" y="212"/>
                  </a:lnTo>
                  <a:lnTo>
                    <a:pt x="16" y="178"/>
                  </a:lnTo>
                  <a:lnTo>
                    <a:pt x="0" y="142"/>
                  </a:lnTo>
                  <a:lnTo>
                    <a:pt x="0" y="142"/>
                  </a:lnTo>
                  <a:lnTo>
                    <a:pt x="22" y="106"/>
                  </a:lnTo>
                  <a:lnTo>
                    <a:pt x="46" y="70"/>
                  </a:lnTo>
                  <a:lnTo>
                    <a:pt x="74" y="34"/>
                  </a:lnTo>
                  <a:lnTo>
                    <a:pt x="104" y="0"/>
                  </a:lnTo>
                  <a:close/>
                </a:path>
              </a:pathLst>
            </a:custGeom>
            <a:solidFill>
              <a:srgbClr val="7DBA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l" rtl="0"/>
              <a:endParaRPr lang="en-GB"/>
            </a:p>
          </p:txBody>
        </p:sp>
        <p:sp>
          <p:nvSpPr>
            <p:cNvPr id="694" name="Freeform 712"/>
            <p:cNvSpPr>
              <a:spLocks/>
            </p:cNvSpPr>
            <p:nvPr/>
          </p:nvSpPr>
          <p:spPr bwMode="auto">
            <a:xfrm>
              <a:off x="4595813" y="1944688"/>
              <a:ext cx="241300" cy="447675"/>
            </a:xfrm>
            <a:custGeom>
              <a:avLst/>
              <a:gdLst>
                <a:gd name="T0" fmla="*/ 104 w 152"/>
                <a:gd name="T1" fmla="*/ 0 h 282"/>
                <a:gd name="T2" fmla="*/ 104 w 152"/>
                <a:gd name="T3" fmla="*/ 0 h 282"/>
                <a:gd name="T4" fmla="*/ 120 w 152"/>
                <a:gd name="T5" fmla="*/ 42 h 282"/>
                <a:gd name="T6" fmla="*/ 134 w 152"/>
                <a:gd name="T7" fmla="*/ 86 h 282"/>
                <a:gd name="T8" fmla="*/ 144 w 152"/>
                <a:gd name="T9" fmla="*/ 128 h 282"/>
                <a:gd name="T10" fmla="*/ 152 w 152"/>
                <a:gd name="T11" fmla="*/ 170 h 282"/>
                <a:gd name="T12" fmla="*/ 152 w 152"/>
                <a:gd name="T13" fmla="*/ 170 h 282"/>
                <a:gd name="T14" fmla="*/ 124 w 152"/>
                <a:gd name="T15" fmla="*/ 196 h 282"/>
                <a:gd name="T16" fmla="*/ 98 w 152"/>
                <a:gd name="T17" fmla="*/ 224 h 282"/>
                <a:gd name="T18" fmla="*/ 74 w 152"/>
                <a:gd name="T19" fmla="*/ 252 h 282"/>
                <a:gd name="T20" fmla="*/ 54 w 152"/>
                <a:gd name="T21" fmla="*/ 282 h 282"/>
                <a:gd name="T22" fmla="*/ 54 w 152"/>
                <a:gd name="T23" fmla="*/ 282 h 282"/>
                <a:gd name="T24" fmla="*/ 44 w 152"/>
                <a:gd name="T25" fmla="*/ 246 h 282"/>
                <a:gd name="T26" fmla="*/ 32 w 152"/>
                <a:gd name="T27" fmla="*/ 212 h 282"/>
                <a:gd name="T28" fmla="*/ 16 w 152"/>
                <a:gd name="T29" fmla="*/ 178 h 282"/>
                <a:gd name="T30" fmla="*/ 0 w 152"/>
                <a:gd name="T31" fmla="*/ 142 h 282"/>
                <a:gd name="T32" fmla="*/ 0 w 152"/>
                <a:gd name="T33" fmla="*/ 142 h 282"/>
                <a:gd name="T34" fmla="*/ 22 w 152"/>
                <a:gd name="T35" fmla="*/ 106 h 282"/>
                <a:gd name="T36" fmla="*/ 46 w 152"/>
                <a:gd name="T37" fmla="*/ 70 h 282"/>
                <a:gd name="T38" fmla="*/ 74 w 152"/>
                <a:gd name="T39" fmla="*/ 34 h 282"/>
                <a:gd name="T40" fmla="*/ 104 w 152"/>
                <a:gd name="T41" fmla="*/ 0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52" h="282">
                  <a:moveTo>
                    <a:pt x="104" y="0"/>
                  </a:moveTo>
                  <a:lnTo>
                    <a:pt x="104" y="0"/>
                  </a:lnTo>
                  <a:lnTo>
                    <a:pt x="120" y="42"/>
                  </a:lnTo>
                  <a:lnTo>
                    <a:pt x="134" y="86"/>
                  </a:lnTo>
                  <a:lnTo>
                    <a:pt x="144" y="128"/>
                  </a:lnTo>
                  <a:lnTo>
                    <a:pt x="152" y="170"/>
                  </a:lnTo>
                  <a:lnTo>
                    <a:pt x="152" y="170"/>
                  </a:lnTo>
                  <a:lnTo>
                    <a:pt x="124" y="196"/>
                  </a:lnTo>
                  <a:lnTo>
                    <a:pt x="98" y="224"/>
                  </a:lnTo>
                  <a:lnTo>
                    <a:pt x="74" y="252"/>
                  </a:lnTo>
                  <a:lnTo>
                    <a:pt x="54" y="282"/>
                  </a:lnTo>
                  <a:lnTo>
                    <a:pt x="54" y="282"/>
                  </a:lnTo>
                  <a:lnTo>
                    <a:pt x="44" y="246"/>
                  </a:lnTo>
                  <a:lnTo>
                    <a:pt x="32" y="212"/>
                  </a:lnTo>
                  <a:lnTo>
                    <a:pt x="16" y="178"/>
                  </a:lnTo>
                  <a:lnTo>
                    <a:pt x="0" y="142"/>
                  </a:lnTo>
                  <a:lnTo>
                    <a:pt x="0" y="142"/>
                  </a:lnTo>
                  <a:lnTo>
                    <a:pt x="22" y="106"/>
                  </a:lnTo>
                  <a:lnTo>
                    <a:pt x="46" y="70"/>
                  </a:lnTo>
                  <a:lnTo>
                    <a:pt x="74" y="34"/>
                  </a:lnTo>
                  <a:lnTo>
                    <a:pt x="10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l" rtl="0"/>
              <a:endParaRPr lang="en-GB"/>
            </a:p>
          </p:txBody>
        </p:sp>
        <p:sp>
          <p:nvSpPr>
            <p:cNvPr id="695" name="Freeform 713"/>
            <p:cNvSpPr>
              <a:spLocks/>
            </p:cNvSpPr>
            <p:nvPr/>
          </p:nvSpPr>
          <p:spPr bwMode="auto">
            <a:xfrm>
              <a:off x="4881563" y="2071688"/>
              <a:ext cx="231775" cy="393700"/>
            </a:xfrm>
            <a:custGeom>
              <a:avLst/>
              <a:gdLst>
                <a:gd name="T0" fmla="*/ 146 w 146"/>
                <a:gd name="T1" fmla="*/ 0 h 248"/>
                <a:gd name="T2" fmla="*/ 146 w 146"/>
                <a:gd name="T3" fmla="*/ 0 h 248"/>
                <a:gd name="T4" fmla="*/ 146 w 146"/>
                <a:gd name="T5" fmla="*/ 28 h 248"/>
                <a:gd name="T6" fmla="*/ 146 w 146"/>
                <a:gd name="T7" fmla="*/ 28 h 248"/>
                <a:gd name="T8" fmla="*/ 146 w 146"/>
                <a:gd name="T9" fmla="*/ 66 h 248"/>
                <a:gd name="T10" fmla="*/ 144 w 146"/>
                <a:gd name="T11" fmla="*/ 104 h 248"/>
                <a:gd name="T12" fmla="*/ 140 w 146"/>
                <a:gd name="T13" fmla="*/ 142 h 248"/>
                <a:gd name="T14" fmla="*/ 134 w 146"/>
                <a:gd name="T15" fmla="*/ 176 h 248"/>
                <a:gd name="T16" fmla="*/ 134 w 146"/>
                <a:gd name="T17" fmla="*/ 176 h 248"/>
                <a:gd name="T18" fmla="*/ 98 w 146"/>
                <a:gd name="T19" fmla="*/ 192 h 248"/>
                <a:gd name="T20" fmla="*/ 64 w 146"/>
                <a:gd name="T21" fmla="*/ 210 h 248"/>
                <a:gd name="T22" fmla="*/ 32 w 146"/>
                <a:gd name="T23" fmla="*/ 228 h 248"/>
                <a:gd name="T24" fmla="*/ 2 w 146"/>
                <a:gd name="T25" fmla="*/ 248 h 248"/>
                <a:gd name="T26" fmla="*/ 2 w 146"/>
                <a:gd name="T27" fmla="*/ 248 h 248"/>
                <a:gd name="T28" fmla="*/ 6 w 146"/>
                <a:gd name="T29" fmla="*/ 218 h 248"/>
                <a:gd name="T30" fmla="*/ 6 w 146"/>
                <a:gd name="T31" fmla="*/ 188 h 248"/>
                <a:gd name="T32" fmla="*/ 6 w 146"/>
                <a:gd name="T33" fmla="*/ 188 h 248"/>
                <a:gd name="T34" fmla="*/ 4 w 146"/>
                <a:gd name="T35" fmla="*/ 144 h 248"/>
                <a:gd name="T36" fmla="*/ 0 w 146"/>
                <a:gd name="T37" fmla="*/ 100 h 248"/>
                <a:gd name="T38" fmla="*/ 0 w 146"/>
                <a:gd name="T39" fmla="*/ 100 h 248"/>
                <a:gd name="T40" fmla="*/ 32 w 146"/>
                <a:gd name="T41" fmla="*/ 72 h 248"/>
                <a:gd name="T42" fmla="*/ 68 w 146"/>
                <a:gd name="T43" fmla="*/ 48 h 248"/>
                <a:gd name="T44" fmla="*/ 106 w 146"/>
                <a:gd name="T45" fmla="*/ 24 h 248"/>
                <a:gd name="T46" fmla="*/ 146 w 146"/>
                <a:gd name="T47" fmla="*/ 0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46" h="248">
                  <a:moveTo>
                    <a:pt x="146" y="0"/>
                  </a:moveTo>
                  <a:lnTo>
                    <a:pt x="146" y="0"/>
                  </a:lnTo>
                  <a:lnTo>
                    <a:pt x="146" y="28"/>
                  </a:lnTo>
                  <a:lnTo>
                    <a:pt x="146" y="28"/>
                  </a:lnTo>
                  <a:lnTo>
                    <a:pt x="146" y="66"/>
                  </a:lnTo>
                  <a:lnTo>
                    <a:pt x="144" y="104"/>
                  </a:lnTo>
                  <a:lnTo>
                    <a:pt x="140" y="142"/>
                  </a:lnTo>
                  <a:lnTo>
                    <a:pt x="134" y="176"/>
                  </a:lnTo>
                  <a:lnTo>
                    <a:pt x="134" y="176"/>
                  </a:lnTo>
                  <a:lnTo>
                    <a:pt x="98" y="192"/>
                  </a:lnTo>
                  <a:lnTo>
                    <a:pt x="64" y="210"/>
                  </a:lnTo>
                  <a:lnTo>
                    <a:pt x="32" y="228"/>
                  </a:lnTo>
                  <a:lnTo>
                    <a:pt x="2" y="248"/>
                  </a:lnTo>
                  <a:lnTo>
                    <a:pt x="2" y="248"/>
                  </a:lnTo>
                  <a:lnTo>
                    <a:pt x="6" y="218"/>
                  </a:lnTo>
                  <a:lnTo>
                    <a:pt x="6" y="188"/>
                  </a:lnTo>
                  <a:lnTo>
                    <a:pt x="6" y="188"/>
                  </a:lnTo>
                  <a:lnTo>
                    <a:pt x="4" y="144"/>
                  </a:lnTo>
                  <a:lnTo>
                    <a:pt x="0" y="100"/>
                  </a:lnTo>
                  <a:lnTo>
                    <a:pt x="0" y="100"/>
                  </a:lnTo>
                  <a:lnTo>
                    <a:pt x="32" y="72"/>
                  </a:lnTo>
                  <a:lnTo>
                    <a:pt x="68" y="48"/>
                  </a:lnTo>
                  <a:lnTo>
                    <a:pt x="106" y="24"/>
                  </a:lnTo>
                  <a:lnTo>
                    <a:pt x="146" y="0"/>
                  </a:lnTo>
                  <a:close/>
                </a:path>
              </a:pathLst>
            </a:custGeom>
            <a:solidFill>
              <a:srgbClr val="7DBA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l" rtl="0"/>
              <a:endParaRPr lang="en-GB"/>
            </a:p>
          </p:txBody>
        </p:sp>
        <p:sp>
          <p:nvSpPr>
            <p:cNvPr id="696" name="Freeform 714"/>
            <p:cNvSpPr>
              <a:spLocks/>
            </p:cNvSpPr>
            <p:nvPr/>
          </p:nvSpPr>
          <p:spPr bwMode="auto">
            <a:xfrm>
              <a:off x="4881563" y="2071688"/>
              <a:ext cx="231775" cy="393700"/>
            </a:xfrm>
            <a:custGeom>
              <a:avLst/>
              <a:gdLst>
                <a:gd name="T0" fmla="*/ 146 w 146"/>
                <a:gd name="T1" fmla="*/ 0 h 248"/>
                <a:gd name="T2" fmla="*/ 146 w 146"/>
                <a:gd name="T3" fmla="*/ 0 h 248"/>
                <a:gd name="T4" fmla="*/ 146 w 146"/>
                <a:gd name="T5" fmla="*/ 28 h 248"/>
                <a:gd name="T6" fmla="*/ 146 w 146"/>
                <a:gd name="T7" fmla="*/ 28 h 248"/>
                <a:gd name="T8" fmla="*/ 146 w 146"/>
                <a:gd name="T9" fmla="*/ 66 h 248"/>
                <a:gd name="T10" fmla="*/ 144 w 146"/>
                <a:gd name="T11" fmla="*/ 104 h 248"/>
                <a:gd name="T12" fmla="*/ 140 w 146"/>
                <a:gd name="T13" fmla="*/ 142 h 248"/>
                <a:gd name="T14" fmla="*/ 134 w 146"/>
                <a:gd name="T15" fmla="*/ 176 h 248"/>
                <a:gd name="T16" fmla="*/ 134 w 146"/>
                <a:gd name="T17" fmla="*/ 176 h 248"/>
                <a:gd name="T18" fmla="*/ 98 w 146"/>
                <a:gd name="T19" fmla="*/ 192 h 248"/>
                <a:gd name="T20" fmla="*/ 64 w 146"/>
                <a:gd name="T21" fmla="*/ 210 h 248"/>
                <a:gd name="T22" fmla="*/ 32 w 146"/>
                <a:gd name="T23" fmla="*/ 228 h 248"/>
                <a:gd name="T24" fmla="*/ 2 w 146"/>
                <a:gd name="T25" fmla="*/ 248 h 248"/>
                <a:gd name="T26" fmla="*/ 2 w 146"/>
                <a:gd name="T27" fmla="*/ 248 h 248"/>
                <a:gd name="T28" fmla="*/ 6 w 146"/>
                <a:gd name="T29" fmla="*/ 218 h 248"/>
                <a:gd name="T30" fmla="*/ 6 w 146"/>
                <a:gd name="T31" fmla="*/ 188 h 248"/>
                <a:gd name="T32" fmla="*/ 6 w 146"/>
                <a:gd name="T33" fmla="*/ 188 h 248"/>
                <a:gd name="T34" fmla="*/ 4 w 146"/>
                <a:gd name="T35" fmla="*/ 144 h 248"/>
                <a:gd name="T36" fmla="*/ 0 w 146"/>
                <a:gd name="T37" fmla="*/ 100 h 248"/>
                <a:gd name="T38" fmla="*/ 0 w 146"/>
                <a:gd name="T39" fmla="*/ 100 h 248"/>
                <a:gd name="T40" fmla="*/ 32 w 146"/>
                <a:gd name="T41" fmla="*/ 72 h 248"/>
                <a:gd name="T42" fmla="*/ 68 w 146"/>
                <a:gd name="T43" fmla="*/ 48 h 248"/>
                <a:gd name="T44" fmla="*/ 106 w 146"/>
                <a:gd name="T45" fmla="*/ 24 h 248"/>
                <a:gd name="T46" fmla="*/ 146 w 146"/>
                <a:gd name="T47" fmla="*/ 0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46" h="248">
                  <a:moveTo>
                    <a:pt x="146" y="0"/>
                  </a:moveTo>
                  <a:lnTo>
                    <a:pt x="146" y="0"/>
                  </a:lnTo>
                  <a:lnTo>
                    <a:pt x="146" y="28"/>
                  </a:lnTo>
                  <a:lnTo>
                    <a:pt x="146" y="28"/>
                  </a:lnTo>
                  <a:lnTo>
                    <a:pt x="146" y="66"/>
                  </a:lnTo>
                  <a:lnTo>
                    <a:pt x="144" y="104"/>
                  </a:lnTo>
                  <a:lnTo>
                    <a:pt x="140" y="142"/>
                  </a:lnTo>
                  <a:lnTo>
                    <a:pt x="134" y="176"/>
                  </a:lnTo>
                  <a:lnTo>
                    <a:pt x="134" y="176"/>
                  </a:lnTo>
                  <a:lnTo>
                    <a:pt x="98" y="192"/>
                  </a:lnTo>
                  <a:lnTo>
                    <a:pt x="64" y="210"/>
                  </a:lnTo>
                  <a:lnTo>
                    <a:pt x="32" y="228"/>
                  </a:lnTo>
                  <a:lnTo>
                    <a:pt x="2" y="248"/>
                  </a:lnTo>
                  <a:lnTo>
                    <a:pt x="2" y="248"/>
                  </a:lnTo>
                  <a:lnTo>
                    <a:pt x="6" y="218"/>
                  </a:lnTo>
                  <a:lnTo>
                    <a:pt x="6" y="188"/>
                  </a:lnTo>
                  <a:lnTo>
                    <a:pt x="6" y="188"/>
                  </a:lnTo>
                  <a:lnTo>
                    <a:pt x="4" y="144"/>
                  </a:lnTo>
                  <a:lnTo>
                    <a:pt x="0" y="100"/>
                  </a:lnTo>
                  <a:lnTo>
                    <a:pt x="0" y="100"/>
                  </a:lnTo>
                  <a:lnTo>
                    <a:pt x="32" y="72"/>
                  </a:lnTo>
                  <a:lnTo>
                    <a:pt x="68" y="48"/>
                  </a:lnTo>
                  <a:lnTo>
                    <a:pt x="106" y="24"/>
                  </a:lnTo>
                  <a:lnTo>
                    <a:pt x="14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l" rtl="0"/>
              <a:endParaRPr lang="en-GB"/>
            </a:p>
          </p:txBody>
        </p:sp>
        <p:sp>
          <p:nvSpPr>
            <p:cNvPr id="697" name="Freeform 715"/>
            <p:cNvSpPr>
              <a:spLocks/>
            </p:cNvSpPr>
            <p:nvPr/>
          </p:nvSpPr>
          <p:spPr bwMode="auto">
            <a:xfrm>
              <a:off x="4294188" y="2265363"/>
              <a:ext cx="155575" cy="384175"/>
            </a:xfrm>
            <a:custGeom>
              <a:avLst/>
              <a:gdLst>
                <a:gd name="T0" fmla="*/ 0 w 98"/>
                <a:gd name="T1" fmla="*/ 66 h 242"/>
                <a:gd name="T2" fmla="*/ 0 w 98"/>
                <a:gd name="T3" fmla="*/ 66 h 242"/>
                <a:gd name="T4" fmla="*/ 2 w 98"/>
                <a:gd name="T5" fmla="*/ 34 h 242"/>
                <a:gd name="T6" fmla="*/ 4 w 98"/>
                <a:gd name="T7" fmla="*/ 0 h 242"/>
                <a:gd name="T8" fmla="*/ 4 w 98"/>
                <a:gd name="T9" fmla="*/ 0 h 242"/>
                <a:gd name="T10" fmla="*/ 32 w 98"/>
                <a:gd name="T11" fmla="*/ 26 h 242"/>
                <a:gd name="T12" fmla="*/ 56 w 98"/>
                <a:gd name="T13" fmla="*/ 56 h 242"/>
                <a:gd name="T14" fmla="*/ 78 w 98"/>
                <a:gd name="T15" fmla="*/ 84 h 242"/>
                <a:gd name="T16" fmla="*/ 98 w 98"/>
                <a:gd name="T17" fmla="*/ 116 h 242"/>
                <a:gd name="T18" fmla="*/ 98 w 98"/>
                <a:gd name="T19" fmla="*/ 116 h 242"/>
                <a:gd name="T20" fmla="*/ 92 w 98"/>
                <a:gd name="T21" fmla="*/ 160 h 242"/>
                <a:gd name="T22" fmla="*/ 90 w 98"/>
                <a:gd name="T23" fmla="*/ 204 h 242"/>
                <a:gd name="T24" fmla="*/ 90 w 98"/>
                <a:gd name="T25" fmla="*/ 204 h 242"/>
                <a:gd name="T26" fmla="*/ 92 w 98"/>
                <a:gd name="T27" fmla="*/ 242 h 242"/>
                <a:gd name="T28" fmla="*/ 92 w 98"/>
                <a:gd name="T29" fmla="*/ 242 h 242"/>
                <a:gd name="T30" fmla="*/ 74 w 98"/>
                <a:gd name="T31" fmla="*/ 216 h 242"/>
                <a:gd name="T32" fmla="*/ 52 w 98"/>
                <a:gd name="T33" fmla="*/ 192 h 242"/>
                <a:gd name="T34" fmla="*/ 30 w 98"/>
                <a:gd name="T35" fmla="*/ 170 h 242"/>
                <a:gd name="T36" fmla="*/ 6 w 98"/>
                <a:gd name="T37" fmla="*/ 148 h 242"/>
                <a:gd name="T38" fmla="*/ 6 w 98"/>
                <a:gd name="T39" fmla="*/ 148 h 242"/>
                <a:gd name="T40" fmla="*/ 2 w 98"/>
                <a:gd name="T41" fmla="*/ 108 h 242"/>
                <a:gd name="T42" fmla="*/ 0 w 98"/>
                <a:gd name="T43" fmla="*/ 66 h 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8" h="242">
                  <a:moveTo>
                    <a:pt x="0" y="66"/>
                  </a:moveTo>
                  <a:lnTo>
                    <a:pt x="0" y="66"/>
                  </a:lnTo>
                  <a:lnTo>
                    <a:pt x="2" y="34"/>
                  </a:lnTo>
                  <a:lnTo>
                    <a:pt x="4" y="0"/>
                  </a:lnTo>
                  <a:lnTo>
                    <a:pt x="4" y="0"/>
                  </a:lnTo>
                  <a:lnTo>
                    <a:pt x="32" y="26"/>
                  </a:lnTo>
                  <a:lnTo>
                    <a:pt x="56" y="56"/>
                  </a:lnTo>
                  <a:lnTo>
                    <a:pt x="78" y="84"/>
                  </a:lnTo>
                  <a:lnTo>
                    <a:pt x="98" y="116"/>
                  </a:lnTo>
                  <a:lnTo>
                    <a:pt x="98" y="116"/>
                  </a:lnTo>
                  <a:lnTo>
                    <a:pt x="92" y="160"/>
                  </a:lnTo>
                  <a:lnTo>
                    <a:pt x="90" y="204"/>
                  </a:lnTo>
                  <a:lnTo>
                    <a:pt x="90" y="204"/>
                  </a:lnTo>
                  <a:lnTo>
                    <a:pt x="92" y="242"/>
                  </a:lnTo>
                  <a:lnTo>
                    <a:pt x="92" y="242"/>
                  </a:lnTo>
                  <a:lnTo>
                    <a:pt x="74" y="216"/>
                  </a:lnTo>
                  <a:lnTo>
                    <a:pt x="52" y="192"/>
                  </a:lnTo>
                  <a:lnTo>
                    <a:pt x="30" y="170"/>
                  </a:lnTo>
                  <a:lnTo>
                    <a:pt x="6" y="148"/>
                  </a:lnTo>
                  <a:lnTo>
                    <a:pt x="6" y="148"/>
                  </a:lnTo>
                  <a:lnTo>
                    <a:pt x="2" y="108"/>
                  </a:lnTo>
                  <a:lnTo>
                    <a:pt x="0" y="66"/>
                  </a:lnTo>
                  <a:close/>
                </a:path>
              </a:pathLst>
            </a:custGeom>
            <a:solidFill>
              <a:srgbClr val="FFD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l" rtl="0"/>
              <a:endParaRPr lang="en-GB"/>
            </a:p>
          </p:txBody>
        </p:sp>
        <p:sp>
          <p:nvSpPr>
            <p:cNvPr id="698" name="Freeform 716"/>
            <p:cNvSpPr>
              <a:spLocks/>
            </p:cNvSpPr>
            <p:nvPr/>
          </p:nvSpPr>
          <p:spPr bwMode="auto">
            <a:xfrm>
              <a:off x="4294188" y="2265363"/>
              <a:ext cx="155575" cy="384175"/>
            </a:xfrm>
            <a:custGeom>
              <a:avLst/>
              <a:gdLst>
                <a:gd name="T0" fmla="*/ 0 w 98"/>
                <a:gd name="T1" fmla="*/ 66 h 242"/>
                <a:gd name="T2" fmla="*/ 0 w 98"/>
                <a:gd name="T3" fmla="*/ 66 h 242"/>
                <a:gd name="T4" fmla="*/ 2 w 98"/>
                <a:gd name="T5" fmla="*/ 34 h 242"/>
                <a:gd name="T6" fmla="*/ 4 w 98"/>
                <a:gd name="T7" fmla="*/ 0 h 242"/>
                <a:gd name="T8" fmla="*/ 4 w 98"/>
                <a:gd name="T9" fmla="*/ 0 h 242"/>
                <a:gd name="T10" fmla="*/ 32 w 98"/>
                <a:gd name="T11" fmla="*/ 26 h 242"/>
                <a:gd name="T12" fmla="*/ 56 w 98"/>
                <a:gd name="T13" fmla="*/ 56 h 242"/>
                <a:gd name="T14" fmla="*/ 78 w 98"/>
                <a:gd name="T15" fmla="*/ 84 h 242"/>
                <a:gd name="T16" fmla="*/ 98 w 98"/>
                <a:gd name="T17" fmla="*/ 116 h 242"/>
                <a:gd name="T18" fmla="*/ 98 w 98"/>
                <a:gd name="T19" fmla="*/ 116 h 242"/>
                <a:gd name="T20" fmla="*/ 92 w 98"/>
                <a:gd name="T21" fmla="*/ 160 h 242"/>
                <a:gd name="T22" fmla="*/ 90 w 98"/>
                <a:gd name="T23" fmla="*/ 204 h 242"/>
                <a:gd name="T24" fmla="*/ 90 w 98"/>
                <a:gd name="T25" fmla="*/ 204 h 242"/>
                <a:gd name="T26" fmla="*/ 92 w 98"/>
                <a:gd name="T27" fmla="*/ 242 h 242"/>
                <a:gd name="T28" fmla="*/ 92 w 98"/>
                <a:gd name="T29" fmla="*/ 242 h 242"/>
                <a:gd name="T30" fmla="*/ 74 w 98"/>
                <a:gd name="T31" fmla="*/ 216 h 242"/>
                <a:gd name="T32" fmla="*/ 52 w 98"/>
                <a:gd name="T33" fmla="*/ 192 h 242"/>
                <a:gd name="T34" fmla="*/ 30 w 98"/>
                <a:gd name="T35" fmla="*/ 170 h 242"/>
                <a:gd name="T36" fmla="*/ 6 w 98"/>
                <a:gd name="T37" fmla="*/ 148 h 242"/>
                <a:gd name="T38" fmla="*/ 6 w 98"/>
                <a:gd name="T39" fmla="*/ 148 h 242"/>
                <a:gd name="T40" fmla="*/ 2 w 98"/>
                <a:gd name="T41" fmla="*/ 108 h 242"/>
                <a:gd name="T42" fmla="*/ 0 w 98"/>
                <a:gd name="T43" fmla="*/ 66 h 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8" h="242">
                  <a:moveTo>
                    <a:pt x="0" y="66"/>
                  </a:moveTo>
                  <a:lnTo>
                    <a:pt x="0" y="66"/>
                  </a:lnTo>
                  <a:lnTo>
                    <a:pt x="2" y="34"/>
                  </a:lnTo>
                  <a:lnTo>
                    <a:pt x="4" y="0"/>
                  </a:lnTo>
                  <a:lnTo>
                    <a:pt x="4" y="0"/>
                  </a:lnTo>
                  <a:lnTo>
                    <a:pt x="32" y="26"/>
                  </a:lnTo>
                  <a:lnTo>
                    <a:pt x="56" y="56"/>
                  </a:lnTo>
                  <a:lnTo>
                    <a:pt x="78" y="84"/>
                  </a:lnTo>
                  <a:lnTo>
                    <a:pt x="98" y="116"/>
                  </a:lnTo>
                  <a:lnTo>
                    <a:pt x="98" y="116"/>
                  </a:lnTo>
                  <a:lnTo>
                    <a:pt x="92" y="160"/>
                  </a:lnTo>
                  <a:lnTo>
                    <a:pt x="90" y="204"/>
                  </a:lnTo>
                  <a:lnTo>
                    <a:pt x="90" y="204"/>
                  </a:lnTo>
                  <a:lnTo>
                    <a:pt x="92" y="242"/>
                  </a:lnTo>
                  <a:lnTo>
                    <a:pt x="92" y="242"/>
                  </a:lnTo>
                  <a:lnTo>
                    <a:pt x="74" y="216"/>
                  </a:lnTo>
                  <a:lnTo>
                    <a:pt x="52" y="192"/>
                  </a:lnTo>
                  <a:lnTo>
                    <a:pt x="30" y="170"/>
                  </a:lnTo>
                  <a:lnTo>
                    <a:pt x="6" y="148"/>
                  </a:lnTo>
                  <a:lnTo>
                    <a:pt x="6" y="148"/>
                  </a:lnTo>
                  <a:lnTo>
                    <a:pt x="2" y="108"/>
                  </a:lnTo>
                  <a:lnTo>
                    <a:pt x="0" y="6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l" rtl="0"/>
              <a:endParaRPr lang="en-GB"/>
            </a:p>
          </p:txBody>
        </p:sp>
        <p:sp>
          <p:nvSpPr>
            <p:cNvPr id="699" name="Freeform 717"/>
            <p:cNvSpPr>
              <a:spLocks/>
            </p:cNvSpPr>
            <p:nvPr/>
          </p:nvSpPr>
          <p:spPr bwMode="auto">
            <a:xfrm>
              <a:off x="4694238" y="3370263"/>
              <a:ext cx="155575" cy="384175"/>
            </a:xfrm>
            <a:custGeom>
              <a:avLst/>
              <a:gdLst>
                <a:gd name="T0" fmla="*/ 8 w 98"/>
                <a:gd name="T1" fmla="*/ 38 h 242"/>
                <a:gd name="T2" fmla="*/ 8 w 98"/>
                <a:gd name="T3" fmla="*/ 38 h 242"/>
                <a:gd name="T4" fmla="*/ 6 w 98"/>
                <a:gd name="T5" fmla="*/ 0 h 242"/>
                <a:gd name="T6" fmla="*/ 6 w 98"/>
                <a:gd name="T7" fmla="*/ 0 h 242"/>
                <a:gd name="T8" fmla="*/ 24 w 98"/>
                <a:gd name="T9" fmla="*/ 24 h 242"/>
                <a:gd name="T10" fmla="*/ 46 w 98"/>
                <a:gd name="T11" fmla="*/ 48 h 242"/>
                <a:gd name="T12" fmla="*/ 68 w 98"/>
                <a:gd name="T13" fmla="*/ 72 h 242"/>
                <a:gd name="T14" fmla="*/ 92 w 98"/>
                <a:gd name="T15" fmla="*/ 92 h 242"/>
                <a:gd name="T16" fmla="*/ 92 w 98"/>
                <a:gd name="T17" fmla="*/ 92 h 242"/>
                <a:gd name="T18" fmla="*/ 96 w 98"/>
                <a:gd name="T19" fmla="*/ 134 h 242"/>
                <a:gd name="T20" fmla="*/ 98 w 98"/>
                <a:gd name="T21" fmla="*/ 174 h 242"/>
                <a:gd name="T22" fmla="*/ 98 w 98"/>
                <a:gd name="T23" fmla="*/ 174 h 242"/>
                <a:gd name="T24" fmla="*/ 98 w 98"/>
                <a:gd name="T25" fmla="*/ 208 h 242"/>
                <a:gd name="T26" fmla="*/ 94 w 98"/>
                <a:gd name="T27" fmla="*/ 242 h 242"/>
                <a:gd name="T28" fmla="*/ 94 w 98"/>
                <a:gd name="T29" fmla="*/ 242 h 242"/>
                <a:gd name="T30" fmla="*/ 66 w 98"/>
                <a:gd name="T31" fmla="*/ 216 h 242"/>
                <a:gd name="T32" fmla="*/ 42 w 98"/>
                <a:gd name="T33" fmla="*/ 186 h 242"/>
                <a:gd name="T34" fmla="*/ 20 w 98"/>
                <a:gd name="T35" fmla="*/ 156 h 242"/>
                <a:gd name="T36" fmla="*/ 0 w 98"/>
                <a:gd name="T37" fmla="*/ 126 h 242"/>
                <a:gd name="T38" fmla="*/ 0 w 98"/>
                <a:gd name="T39" fmla="*/ 126 h 242"/>
                <a:gd name="T40" fmla="*/ 6 w 98"/>
                <a:gd name="T41" fmla="*/ 82 h 242"/>
                <a:gd name="T42" fmla="*/ 8 w 98"/>
                <a:gd name="T43" fmla="*/ 38 h 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8" h="242">
                  <a:moveTo>
                    <a:pt x="8" y="38"/>
                  </a:moveTo>
                  <a:lnTo>
                    <a:pt x="8" y="38"/>
                  </a:lnTo>
                  <a:lnTo>
                    <a:pt x="6" y="0"/>
                  </a:lnTo>
                  <a:lnTo>
                    <a:pt x="6" y="0"/>
                  </a:lnTo>
                  <a:lnTo>
                    <a:pt x="24" y="24"/>
                  </a:lnTo>
                  <a:lnTo>
                    <a:pt x="46" y="48"/>
                  </a:lnTo>
                  <a:lnTo>
                    <a:pt x="68" y="72"/>
                  </a:lnTo>
                  <a:lnTo>
                    <a:pt x="92" y="92"/>
                  </a:lnTo>
                  <a:lnTo>
                    <a:pt x="92" y="92"/>
                  </a:lnTo>
                  <a:lnTo>
                    <a:pt x="96" y="134"/>
                  </a:lnTo>
                  <a:lnTo>
                    <a:pt x="98" y="174"/>
                  </a:lnTo>
                  <a:lnTo>
                    <a:pt x="98" y="174"/>
                  </a:lnTo>
                  <a:lnTo>
                    <a:pt x="98" y="208"/>
                  </a:lnTo>
                  <a:lnTo>
                    <a:pt x="94" y="242"/>
                  </a:lnTo>
                  <a:lnTo>
                    <a:pt x="94" y="242"/>
                  </a:lnTo>
                  <a:lnTo>
                    <a:pt x="66" y="216"/>
                  </a:lnTo>
                  <a:lnTo>
                    <a:pt x="42" y="186"/>
                  </a:lnTo>
                  <a:lnTo>
                    <a:pt x="20" y="156"/>
                  </a:lnTo>
                  <a:lnTo>
                    <a:pt x="0" y="126"/>
                  </a:lnTo>
                  <a:lnTo>
                    <a:pt x="0" y="126"/>
                  </a:lnTo>
                  <a:lnTo>
                    <a:pt x="6" y="82"/>
                  </a:lnTo>
                  <a:lnTo>
                    <a:pt x="8" y="38"/>
                  </a:lnTo>
                  <a:close/>
                </a:path>
              </a:pathLst>
            </a:custGeom>
            <a:solidFill>
              <a:srgbClr val="FFD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l" rtl="0"/>
              <a:endParaRPr lang="en-GB"/>
            </a:p>
          </p:txBody>
        </p:sp>
        <p:sp>
          <p:nvSpPr>
            <p:cNvPr id="700" name="Freeform 718"/>
            <p:cNvSpPr>
              <a:spLocks/>
            </p:cNvSpPr>
            <p:nvPr/>
          </p:nvSpPr>
          <p:spPr bwMode="auto">
            <a:xfrm>
              <a:off x="4694238" y="3370263"/>
              <a:ext cx="155575" cy="384175"/>
            </a:xfrm>
            <a:custGeom>
              <a:avLst/>
              <a:gdLst>
                <a:gd name="T0" fmla="*/ 8 w 98"/>
                <a:gd name="T1" fmla="*/ 38 h 242"/>
                <a:gd name="T2" fmla="*/ 8 w 98"/>
                <a:gd name="T3" fmla="*/ 38 h 242"/>
                <a:gd name="T4" fmla="*/ 6 w 98"/>
                <a:gd name="T5" fmla="*/ 0 h 242"/>
                <a:gd name="T6" fmla="*/ 6 w 98"/>
                <a:gd name="T7" fmla="*/ 0 h 242"/>
                <a:gd name="T8" fmla="*/ 24 w 98"/>
                <a:gd name="T9" fmla="*/ 24 h 242"/>
                <a:gd name="T10" fmla="*/ 46 w 98"/>
                <a:gd name="T11" fmla="*/ 48 h 242"/>
                <a:gd name="T12" fmla="*/ 68 w 98"/>
                <a:gd name="T13" fmla="*/ 72 h 242"/>
                <a:gd name="T14" fmla="*/ 92 w 98"/>
                <a:gd name="T15" fmla="*/ 92 h 242"/>
                <a:gd name="T16" fmla="*/ 92 w 98"/>
                <a:gd name="T17" fmla="*/ 92 h 242"/>
                <a:gd name="T18" fmla="*/ 96 w 98"/>
                <a:gd name="T19" fmla="*/ 134 h 242"/>
                <a:gd name="T20" fmla="*/ 98 w 98"/>
                <a:gd name="T21" fmla="*/ 174 h 242"/>
                <a:gd name="T22" fmla="*/ 98 w 98"/>
                <a:gd name="T23" fmla="*/ 174 h 242"/>
                <a:gd name="T24" fmla="*/ 98 w 98"/>
                <a:gd name="T25" fmla="*/ 208 h 242"/>
                <a:gd name="T26" fmla="*/ 94 w 98"/>
                <a:gd name="T27" fmla="*/ 242 h 242"/>
                <a:gd name="T28" fmla="*/ 94 w 98"/>
                <a:gd name="T29" fmla="*/ 242 h 242"/>
                <a:gd name="T30" fmla="*/ 66 w 98"/>
                <a:gd name="T31" fmla="*/ 216 h 242"/>
                <a:gd name="T32" fmla="*/ 42 w 98"/>
                <a:gd name="T33" fmla="*/ 186 h 242"/>
                <a:gd name="T34" fmla="*/ 20 w 98"/>
                <a:gd name="T35" fmla="*/ 156 h 242"/>
                <a:gd name="T36" fmla="*/ 0 w 98"/>
                <a:gd name="T37" fmla="*/ 126 h 242"/>
                <a:gd name="T38" fmla="*/ 0 w 98"/>
                <a:gd name="T39" fmla="*/ 126 h 242"/>
                <a:gd name="T40" fmla="*/ 6 w 98"/>
                <a:gd name="T41" fmla="*/ 82 h 242"/>
                <a:gd name="T42" fmla="*/ 8 w 98"/>
                <a:gd name="T43" fmla="*/ 38 h 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8" h="242">
                  <a:moveTo>
                    <a:pt x="8" y="38"/>
                  </a:moveTo>
                  <a:lnTo>
                    <a:pt x="8" y="38"/>
                  </a:lnTo>
                  <a:lnTo>
                    <a:pt x="6" y="0"/>
                  </a:lnTo>
                  <a:lnTo>
                    <a:pt x="6" y="0"/>
                  </a:lnTo>
                  <a:lnTo>
                    <a:pt x="24" y="24"/>
                  </a:lnTo>
                  <a:lnTo>
                    <a:pt x="46" y="48"/>
                  </a:lnTo>
                  <a:lnTo>
                    <a:pt x="68" y="72"/>
                  </a:lnTo>
                  <a:lnTo>
                    <a:pt x="92" y="92"/>
                  </a:lnTo>
                  <a:lnTo>
                    <a:pt x="92" y="92"/>
                  </a:lnTo>
                  <a:lnTo>
                    <a:pt x="96" y="134"/>
                  </a:lnTo>
                  <a:lnTo>
                    <a:pt x="98" y="174"/>
                  </a:lnTo>
                  <a:lnTo>
                    <a:pt x="98" y="174"/>
                  </a:lnTo>
                  <a:lnTo>
                    <a:pt x="98" y="208"/>
                  </a:lnTo>
                  <a:lnTo>
                    <a:pt x="94" y="242"/>
                  </a:lnTo>
                  <a:lnTo>
                    <a:pt x="94" y="242"/>
                  </a:lnTo>
                  <a:lnTo>
                    <a:pt x="66" y="216"/>
                  </a:lnTo>
                  <a:lnTo>
                    <a:pt x="42" y="186"/>
                  </a:lnTo>
                  <a:lnTo>
                    <a:pt x="20" y="156"/>
                  </a:lnTo>
                  <a:lnTo>
                    <a:pt x="0" y="126"/>
                  </a:lnTo>
                  <a:lnTo>
                    <a:pt x="0" y="126"/>
                  </a:lnTo>
                  <a:lnTo>
                    <a:pt x="6" y="82"/>
                  </a:lnTo>
                  <a:lnTo>
                    <a:pt x="8" y="3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l" rtl="0"/>
              <a:endParaRPr lang="en-GB"/>
            </a:p>
          </p:txBody>
        </p:sp>
        <p:sp>
          <p:nvSpPr>
            <p:cNvPr id="701" name="Freeform 719"/>
            <p:cNvSpPr>
              <a:spLocks/>
            </p:cNvSpPr>
            <p:nvPr/>
          </p:nvSpPr>
          <p:spPr bwMode="auto">
            <a:xfrm>
              <a:off x="4062413" y="2401888"/>
              <a:ext cx="263525" cy="314325"/>
            </a:xfrm>
            <a:custGeom>
              <a:avLst/>
              <a:gdLst>
                <a:gd name="T0" fmla="*/ 0 w 166"/>
                <a:gd name="T1" fmla="*/ 0 h 198"/>
                <a:gd name="T2" fmla="*/ 0 w 166"/>
                <a:gd name="T3" fmla="*/ 0 h 198"/>
                <a:gd name="T4" fmla="*/ 34 w 166"/>
                <a:gd name="T5" fmla="*/ 16 h 198"/>
                <a:gd name="T6" fmla="*/ 68 w 166"/>
                <a:gd name="T7" fmla="*/ 34 h 198"/>
                <a:gd name="T8" fmla="*/ 100 w 166"/>
                <a:gd name="T9" fmla="*/ 54 h 198"/>
                <a:gd name="T10" fmla="*/ 128 w 166"/>
                <a:gd name="T11" fmla="*/ 76 h 198"/>
                <a:gd name="T12" fmla="*/ 128 w 166"/>
                <a:gd name="T13" fmla="*/ 76 h 198"/>
                <a:gd name="T14" fmla="*/ 134 w 166"/>
                <a:gd name="T15" fmla="*/ 108 h 198"/>
                <a:gd name="T16" fmla="*/ 144 w 166"/>
                <a:gd name="T17" fmla="*/ 138 h 198"/>
                <a:gd name="T18" fmla="*/ 154 w 166"/>
                <a:gd name="T19" fmla="*/ 168 h 198"/>
                <a:gd name="T20" fmla="*/ 166 w 166"/>
                <a:gd name="T21" fmla="*/ 198 h 198"/>
                <a:gd name="T22" fmla="*/ 166 w 166"/>
                <a:gd name="T23" fmla="*/ 198 h 198"/>
                <a:gd name="T24" fmla="*/ 140 w 166"/>
                <a:gd name="T25" fmla="*/ 180 h 198"/>
                <a:gd name="T26" fmla="*/ 112 w 166"/>
                <a:gd name="T27" fmla="*/ 166 h 198"/>
                <a:gd name="T28" fmla="*/ 82 w 166"/>
                <a:gd name="T29" fmla="*/ 152 h 198"/>
                <a:gd name="T30" fmla="*/ 52 w 166"/>
                <a:gd name="T31" fmla="*/ 140 h 198"/>
                <a:gd name="T32" fmla="*/ 52 w 166"/>
                <a:gd name="T33" fmla="*/ 140 h 198"/>
                <a:gd name="T34" fmla="*/ 36 w 166"/>
                <a:gd name="T35" fmla="*/ 108 h 198"/>
                <a:gd name="T36" fmla="*/ 22 w 166"/>
                <a:gd name="T37" fmla="*/ 74 h 198"/>
                <a:gd name="T38" fmla="*/ 10 w 166"/>
                <a:gd name="T39" fmla="*/ 38 h 198"/>
                <a:gd name="T40" fmla="*/ 0 w 166"/>
                <a:gd name="T41" fmla="*/ 0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6" h="198">
                  <a:moveTo>
                    <a:pt x="0" y="0"/>
                  </a:moveTo>
                  <a:lnTo>
                    <a:pt x="0" y="0"/>
                  </a:lnTo>
                  <a:lnTo>
                    <a:pt x="34" y="16"/>
                  </a:lnTo>
                  <a:lnTo>
                    <a:pt x="68" y="34"/>
                  </a:lnTo>
                  <a:lnTo>
                    <a:pt x="100" y="54"/>
                  </a:lnTo>
                  <a:lnTo>
                    <a:pt x="128" y="76"/>
                  </a:lnTo>
                  <a:lnTo>
                    <a:pt x="128" y="76"/>
                  </a:lnTo>
                  <a:lnTo>
                    <a:pt x="134" y="108"/>
                  </a:lnTo>
                  <a:lnTo>
                    <a:pt x="144" y="138"/>
                  </a:lnTo>
                  <a:lnTo>
                    <a:pt x="154" y="168"/>
                  </a:lnTo>
                  <a:lnTo>
                    <a:pt x="166" y="198"/>
                  </a:lnTo>
                  <a:lnTo>
                    <a:pt x="166" y="198"/>
                  </a:lnTo>
                  <a:lnTo>
                    <a:pt x="140" y="180"/>
                  </a:lnTo>
                  <a:lnTo>
                    <a:pt x="112" y="166"/>
                  </a:lnTo>
                  <a:lnTo>
                    <a:pt x="82" y="152"/>
                  </a:lnTo>
                  <a:lnTo>
                    <a:pt x="52" y="140"/>
                  </a:lnTo>
                  <a:lnTo>
                    <a:pt x="52" y="140"/>
                  </a:lnTo>
                  <a:lnTo>
                    <a:pt x="36" y="108"/>
                  </a:lnTo>
                  <a:lnTo>
                    <a:pt x="22" y="74"/>
                  </a:lnTo>
                  <a:lnTo>
                    <a:pt x="10" y="38"/>
                  </a:lnTo>
                  <a:lnTo>
                    <a:pt x="0" y="0"/>
                  </a:lnTo>
                  <a:close/>
                </a:path>
              </a:pathLst>
            </a:custGeom>
            <a:solidFill>
              <a:srgbClr val="FFD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l" rtl="0"/>
              <a:endParaRPr lang="en-GB"/>
            </a:p>
          </p:txBody>
        </p:sp>
        <p:sp>
          <p:nvSpPr>
            <p:cNvPr id="702" name="Freeform 720"/>
            <p:cNvSpPr>
              <a:spLocks/>
            </p:cNvSpPr>
            <p:nvPr/>
          </p:nvSpPr>
          <p:spPr bwMode="auto">
            <a:xfrm>
              <a:off x="4062413" y="2401888"/>
              <a:ext cx="263525" cy="314325"/>
            </a:xfrm>
            <a:custGeom>
              <a:avLst/>
              <a:gdLst>
                <a:gd name="T0" fmla="*/ 0 w 166"/>
                <a:gd name="T1" fmla="*/ 0 h 198"/>
                <a:gd name="T2" fmla="*/ 0 w 166"/>
                <a:gd name="T3" fmla="*/ 0 h 198"/>
                <a:gd name="T4" fmla="*/ 34 w 166"/>
                <a:gd name="T5" fmla="*/ 16 h 198"/>
                <a:gd name="T6" fmla="*/ 68 w 166"/>
                <a:gd name="T7" fmla="*/ 34 h 198"/>
                <a:gd name="T8" fmla="*/ 100 w 166"/>
                <a:gd name="T9" fmla="*/ 54 h 198"/>
                <a:gd name="T10" fmla="*/ 128 w 166"/>
                <a:gd name="T11" fmla="*/ 76 h 198"/>
                <a:gd name="T12" fmla="*/ 128 w 166"/>
                <a:gd name="T13" fmla="*/ 76 h 198"/>
                <a:gd name="T14" fmla="*/ 134 w 166"/>
                <a:gd name="T15" fmla="*/ 108 h 198"/>
                <a:gd name="T16" fmla="*/ 144 w 166"/>
                <a:gd name="T17" fmla="*/ 138 h 198"/>
                <a:gd name="T18" fmla="*/ 154 w 166"/>
                <a:gd name="T19" fmla="*/ 168 h 198"/>
                <a:gd name="T20" fmla="*/ 166 w 166"/>
                <a:gd name="T21" fmla="*/ 198 h 198"/>
                <a:gd name="T22" fmla="*/ 166 w 166"/>
                <a:gd name="T23" fmla="*/ 198 h 198"/>
                <a:gd name="T24" fmla="*/ 140 w 166"/>
                <a:gd name="T25" fmla="*/ 180 h 198"/>
                <a:gd name="T26" fmla="*/ 112 w 166"/>
                <a:gd name="T27" fmla="*/ 166 h 198"/>
                <a:gd name="T28" fmla="*/ 82 w 166"/>
                <a:gd name="T29" fmla="*/ 152 h 198"/>
                <a:gd name="T30" fmla="*/ 52 w 166"/>
                <a:gd name="T31" fmla="*/ 140 h 198"/>
                <a:gd name="T32" fmla="*/ 52 w 166"/>
                <a:gd name="T33" fmla="*/ 140 h 198"/>
                <a:gd name="T34" fmla="*/ 36 w 166"/>
                <a:gd name="T35" fmla="*/ 108 h 198"/>
                <a:gd name="T36" fmla="*/ 22 w 166"/>
                <a:gd name="T37" fmla="*/ 74 h 198"/>
                <a:gd name="T38" fmla="*/ 10 w 166"/>
                <a:gd name="T39" fmla="*/ 38 h 198"/>
                <a:gd name="T40" fmla="*/ 0 w 166"/>
                <a:gd name="T41" fmla="*/ 0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6" h="198">
                  <a:moveTo>
                    <a:pt x="0" y="0"/>
                  </a:moveTo>
                  <a:lnTo>
                    <a:pt x="0" y="0"/>
                  </a:lnTo>
                  <a:lnTo>
                    <a:pt x="34" y="16"/>
                  </a:lnTo>
                  <a:lnTo>
                    <a:pt x="68" y="34"/>
                  </a:lnTo>
                  <a:lnTo>
                    <a:pt x="100" y="54"/>
                  </a:lnTo>
                  <a:lnTo>
                    <a:pt x="128" y="76"/>
                  </a:lnTo>
                  <a:lnTo>
                    <a:pt x="128" y="76"/>
                  </a:lnTo>
                  <a:lnTo>
                    <a:pt x="134" y="108"/>
                  </a:lnTo>
                  <a:lnTo>
                    <a:pt x="144" y="138"/>
                  </a:lnTo>
                  <a:lnTo>
                    <a:pt x="154" y="168"/>
                  </a:lnTo>
                  <a:lnTo>
                    <a:pt x="166" y="198"/>
                  </a:lnTo>
                  <a:lnTo>
                    <a:pt x="166" y="198"/>
                  </a:lnTo>
                  <a:lnTo>
                    <a:pt x="140" y="180"/>
                  </a:lnTo>
                  <a:lnTo>
                    <a:pt x="112" y="166"/>
                  </a:lnTo>
                  <a:lnTo>
                    <a:pt x="82" y="152"/>
                  </a:lnTo>
                  <a:lnTo>
                    <a:pt x="52" y="140"/>
                  </a:lnTo>
                  <a:lnTo>
                    <a:pt x="52" y="140"/>
                  </a:lnTo>
                  <a:lnTo>
                    <a:pt x="36" y="108"/>
                  </a:lnTo>
                  <a:lnTo>
                    <a:pt x="22" y="74"/>
                  </a:lnTo>
                  <a:lnTo>
                    <a:pt x="10" y="38"/>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l" rtl="0"/>
              <a:endParaRPr lang="en-GB"/>
            </a:p>
          </p:txBody>
        </p:sp>
        <p:sp>
          <p:nvSpPr>
            <p:cNvPr id="703" name="Freeform 721"/>
            <p:cNvSpPr>
              <a:spLocks/>
            </p:cNvSpPr>
            <p:nvPr/>
          </p:nvSpPr>
          <p:spPr bwMode="auto">
            <a:xfrm>
              <a:off x="4818063" y="3303588"/>
              <a:ext cx="263525" cy="314325"/>
            </a:xfrm>
            <a:custGeom>
              <a:avLst/>
              <a:gdLst>
                <a:gd name="T0" fmla="*/ 0 w 166"/>
                <a:gd name="T1" fmla="*/ 0 h 198"/>
                <a:gd name="T2" fmla="*/ 0 w 166"/>
                <a:gd name="T3" fmla="*/ 0 h 198"/>
                <a:gd name="T4" fmla="*/ 28 w 166"/>
                <a:gd name="T5" fmla="*/ 16 h 198"/>
                <a:gd name="T6" fmla="*/ 54 w 166"/>
                <a:gd name="T7" fmla="*/ 32 h 198"/>
                <a:gd name="T8" fmla="*/ 84 w 166"/>
                <a:gd name="T9" fmla="*/ 46 h 198"/>
                <a:gd name="T10" fmla="*/ 114 w 166"/>
                <a:gd name="T11" fmla="*/ 58 h 198"/>
                <a:gd name="T12" fmla="*/ 114 w 166"/>
                <a:gd name="T13" fmla="*/ 58 h 198"/>
                <a:gd name="T14" fmla="*/ 130 w 166"/>
                <a:gd name="T15" fmla="*/ 90 h 198"/>
                <a:gd name="T16" fmla="*/ 144 w 166"/>
                <a:gd name="T17" fmla="*/ 124 h 198"/>
                <a:gd name="T18" fmla="*/ 156 w 166"/>
                <a:gd name="T19" fmla="*/ 160 h 198"/>
                <a:gd name="T20" fmla="*/ 166 w 166"/>
                <a:gd name="T21" fmla="*/ 198 h 198"/>
                <a:gd name="T22" fmla="*/ 166 w 166"/>
                <a:gd name="T23" fmla="*/ 198 h 198"/>
                <a:gd name="T24" fmla="*/ 132 w 166"/>
                <a:gd name="T25" fmla="*/ 182 h 198"/>
                <a:gd name="T26" fmla="*/ 98 w 166"/>
                <a:gd name="T27" fmla="*/ 162 h 198"/>
                <a:gd name="T28" fmla="*/ 68 w 166"/>
                <a:gd name="T29" fmla="*/ 142 h 198"/>
                <a:gd name="T30" fmla="*/ 38 w 166"/>
                <a:gd name="T31" fmla="*/ 122 h 198"/>
                <a:gd name="T32" fmla="*/ 38 w 166"/>
                <a:gd name="T33" fmla="*/ 122 h 198"/>
                <a:gd name="T34" fmla="*/ 32 w 166"/>
                <a:gd name="T35" fmla="*/ 90 h 198"/>
                <a:gd name="T36" fmla="*/ 22 w 166"/>
                <a:gd name="T37" fmla="*/ 60 h 198"/>
                <a:gd name="T38" fmla="*/ 12 w 166"/>
                <a:gd name="T39" fmla="*/ 30 h 198"/>
                <a:gd name="T40" fmla="*/ 0 w 166"/>
                <a:gd name="T41" fmla="*/ 0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6" h="198">
                  <a:moveTo>
                    <a:pt x="0" y="0"/>
                  </a:moveTo>
                  <a:lnTo>
                    <a:pt x="0" y="0"/>
                  </a:lnTo>
                  <a:lnTo>
                    <a:pt x="28" y="16"/>
                  </a:lnTo>
                  <a:lnTo>
                    <a:pt x="54" y="32"/>
                  </a:lnTo>
                  <a:lnTo>
                    <a:pt x="84" y="46"/>
                  </a:lnTo>
                  <a:lnTo>
                    <a:pt x="114" y="58"/>
                  </a:lnTo>
                  <a:lnTo>
                    <a:pt x="114" y="58"/>
                  </a:lnTo>
                  <a:lnTo>
                    <a:pt x="130" y="90"/>
                  </a:lnTo>
                  <a:lnTo>
                    <a:pt x="144" y="124"/>
                  </a:lnTo>
                  <a:lnTo>
                    <a:pt x="156" y="160"/>
                  </a:lnTo>
                  <a:lnTo>
                    <a:pt x="166" y="198"/>
                  </a:lnTo>
                  <a:lnTo>
                    <a:pt x="166" y="198"/>
                  </a:lnTo>
                  <a:lnTo>
                    <a:pt x="132" y="182"/>
                  </a:lnTo>
                  <a:lnTo>
                    <a:pt x="98" y="162"/>
                  </a:lnTo>
                  <a:lnTo>
                    <a:pt x="68" y="142"/>
                  </a:lnTo>
                  <a:lnTo>
                    <a:pt x="38" y="122"/>
                  </a:lnTo>
                  <a:lnTo>
                    <a:pt x="38" y="122"/>
                  </a:lnTo>
                  <a:lnTo>
                    <a:pt x="32" y="90"/>
                  </a:lnTo>
                  <a:lnTo>
                    <a:pt x="22" y="60"/>
                  </a:lnTo>
                  <a:lnTo>
                    <a:pt x="12" y="30"/>
                  </a:lnTo>
                  <a:lnTo>
                    <a:pt x="0" y="0"/>
                  </a:lnTo>
                  <a:close/>
                </a:path>
              </a:pathLst>
            </a:custGeom>
            <a:solidFill>
              <a:srgbClr val="FFD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l" rtl="0"/>
              <a:endParaRPr lang="en-GB"/>
            </a:p>
          </p:txBody>
        </p:sp>
        <p:sp>
          <p:nvSpPr>
            <p:cNvPr id="704" name="Freeform 722"/>
            <p:cNvSpPr>
              <a:spLocks/>
            </p:cNvSpPr>
            <p:nvPr/>
          </p:nvSpPr>
          <p:spPr bwMode="auto">
            <a:xfrm>
              <a:off x="4818063" y="3303588"/>
              <a:ext cx="263525" cy="314325"/>
            </a:xfrm>
            <a:custGeom>
              <a:avLst/>
              <a:gdLst>
                <a:gd name="T0" fmla="*/ 0 w 166"/>
                <a:gd name="T1" fmla="*/ 0 h 198"/>
                <a:gd name="T2" fmla="*/ 0 w 166"/>
                <a:gd name="T3" fmla="*/ 0 h 198"/>
                <a:gd name="T4" fmla="*/ 28 w 166"/>
                <a:gd name="T5" fmla="*/ 16 h 198"/>
                <a:gd name="T6" fmla="*/ 54 w 166"/>
                <a:gd name="T7" fmla="*/ 32 h 198"/>
                <a:gd name="T8" fmla="*/ 84 w 166"/>
                <a:gd name="T9" fmla="*/ 46 h 198"/>
                <a:gd name="T10" fmla="*/ 114 w 166"/>
                <a:gd name="T11" fmla="*/ 58 h 198"/>
                <a:gd name="T12" fmla="*/ 114 w 166"/>
                <a:gd name="T13" fmla="*/ 58 h 198"/>
                <a:gd name="T14" fmla="*/ 130 w 166"/>
                <a:gd name="T15" fmla="*/ 90 h 198"/>
                <a:gd name="T16" fmla="*/ 144 w 166"/>
                <a:gd name="T17" fmla="*/ 124 h 198"/>
                <a:gd name="T18" fmla="*/ 156 w 166"/>
                <a:gd name="T19" fmla="*/ 160 h 198"/>
                <a:gd name="T20" fmla="*/ 166 w 166"/>
                <a:gd name="T21" fmla="*/ 198 h 198"/>
                <a:gd name="T22" fmla="*/ 166 w 166"/>
                <a:gd name="T23" fmla="*/ 198 h 198"/>
                <a:gd name="T24" fmla="*/ 132 w 166"/>
                <a:gd name="T25" fmla="*/ 182 h 198"/>
                <a:gd name="T26" fmla="*/ 98 w 166"/>
                <a:gd name="T27" fmla="*/ 162 h 198"/>
                <a:gd name="T28" fmla="*/ 68 w 166"/>
                <a:gd name="T29" fmla="*/ 142 h 198"/>
                <a:gd name="T30" fmla="*/ 38 w 166"/>
                <a:gd name="T31" fmla="*/ 122 h 198"/>
                <a:gd name="T32" fmla="*/ 38 w 166"/>
                <a:gd name="T33" fmla="*/ 122 h 198"/>
                <a:gd name="T34" fmla="*/ 32 w 166"/>
                <a:gd name="T35" fmla="*/ 90 h 198"/>
                <a:gd name="T36" fmla="*/ 22 w 166"/>
                <a:gd name="T37" fmla="*/ 60 h 198"/>
                <a:gd name="T38" fmla="*/ 12 w 166"/>
                <a:gd name="T39" fmla="*/ 30 h 198"/>
                <a:gd name="T40" fmla="*/ 0 w 166"/>
                <a:gd name="T41" fmla="*/ 0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6" h="198">
                  <a:moveTo>
                    <a:pt x="0" y="0"/>
                  </a:moveTo>
                  <a:lnTo>
                    <a:pt x="0" y="0"/>
                  </a:lnTo>
                  <a:lnTo>
                    <a:pt x="28" y="16"/>
                  </a:lnTo>
                  <a:lnTo>
                    <a:pt x="54" y="32"/>
                  </a:lnTo>
                  <a:lnTo>
                    <a:pt x="84" y="46"/>
                  </a:lnTo>
                  <a:lnTo>
                    <a:pt x="114" y="58"/>
                  </a:lnTo>
                  <a:lnTo>
                    <a:pt x="114" y="58"/>
                  </a:lnTo>
                  <a:lnTo>
                    <a:pt x="130" y="90"/>
                  </a:lnTo>
                  <a:lnTo>
                    <a:pt x="144" y="124"/>
                  </a:lnTo>
                  <a:lnTo>
                    <a:pt x="156" y="160"/>
                  </a:lnTo>
                  <a:lnTo>
                    <a:pt x="166" y="198"/>
                  </a:lnTo>
                  <a:lnTo>
                    <a:pt x="166" y="198"/>
                  </a:lnTo>
                  <a:lnTo>
                    <a:pt x="132" y="182"/>
                  </a:lnTo>
                  <a:lnTo>
                    <a:pt x="98" y="162"/>
                  </a:lnTo>
                  <a:lnTo>
                    <a:pt x="68" y="142"/>
                  </a:lnTo>
                  <a:lnTo>
                    <a:pt x="38" y="122"/>
                  </a:lnTo>
                  <a:lnTo>
                    <a:pt x="38" y="122"/>
                  </a:lnTo>
                  <a:lnTo>
                    <a:pt x="32" y="90"/>
                  </a:lnTo>
                  <a:lnTo>
                    <a:pt x="22" y="60"/>
                  </a:lnTo>
                  <a:lnTo>
                    <a:pt x="12" y="3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l" rtl="0"/>
              <a:endParaRPr lang="en-GB"/>
            </a:p>
          </p:txBody>
        </p:sp>
        <p:sp>
          <p:nvSpPr>
            <p:cNvPr id="705" name="Freeform 723"/>
            <p:cNvSpPr>
              <a:spLocks/>
            </p:cNvSpPr>
            <p:nvPr/>
          </p:nvSpPr>
          <p:spPr bwMode="auto">
            <a:xfrm>
              <a:off x="3884613" y="2611438"/>
              <a:ext cx="355600" cy="206375"/>
            </a:xfrm>
            <a:custGeom>
              <a:avLst/>
              <a:gdLst>
                <a:gd name="T0" fmla="*/ 0 w 224"/>
                <a:gd name="T1" fmla="*/ 0 h 130"/>
                <a:gd name="T2" fmla="*/ 0 w 224"/>
                <a:gd name="T3" fmla="*/ 0 h 130"/>
                <a:gd name="T4" fmla="*/ 38 w 224"/>
                <a:gd name="T5" fmla="*/ 4 h 130"/>
                <a:gd name="T6" fmla="*/ 76 w 224"/>
                <a:gd name="T7" fmla="*/ 10 h 130"/>
                <a:gd name="T8" fmla="*/ 112 w 224"/>
                <a:gd name="T9" fmla="*/ 18 h 130"/>
                <a:gd name="T10" fmla="*/ 148 w 224"/>
                <a:gd name="T11" fmla="*/ 28 h 130"/>
                <a:gd name="T12" fmla="*/ 148 w 224"/>
                <a:gd name="T13" fmla="*/ 28 h 130"/>
                <a:gd name="T14" fmla="*/ 164 w 224"/>
                <a:gd name="T15" fmla="*/ 56 h 130"/>
                <a:gd name="T16" fmla="*/ 182 w 224"/>
                <a:gd name="T17" fmla="*/ 82 h 130"/>
                <a:gd name="T18" fmla="*/ 202 w 224"/>
                <a:gd name="T19" fmla="*/ 106 h 130"/>
                <a:gd name="T20" fmla="*/ 224 w 224"/>
                <a:gd name="T21" fmla="*/ 130 h 130"/>
                <a:gd name="T22" fmla="*/ 224 w 224"/>
                <a:gd name="T23" fmla="*/ 130 h 130"/>
                <a:gd name="T24" fmla="*/ 192 w 224"/>
                <a:gd name="T25" fmla="*/ 124 h 130"/>
                <a:gd name="T26" fmla="*/ 162 w 224"/>
                <a:gd name="T27" fmla="*/ 118 h 130"/>
                <a:gd name="T28" fmla="*/ 130 w 224"/>
                <a:gd name="T29" fmla="*/ 114 h 130"/>
                <a:gd name="T30" fmla="*/ 98 w 224"/>
                <a:gd name="T31" fmla="*/ 114 h 130"/>
                <a:gd name="T32" fmla="*/ 98 w 224"/>
                <a:gd name="T33" fmla="*/ 114 h 130"/>
                <a:gd name="T34" fmla="*/ 72 w 224"/>
                <a:gd name="T35" fmla="*/ 90 h 130"/>
                <a:gd name="T36" fmla="*/ 46 w 224"/>
                <a:gd name="T37" fmla="*/ 62 h 130"/>
                <a:gd name="T38" fmla="*/ 22 w 224"/>
                <a:gd name="T39" fmla="*/ 32 h 130"/>
                <a:gd name="T40" fmla="*/ 0 w 224"/>
                <a:gd name="T41"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24" h="130">
                  <a:moveTo>
                    <a:pt x="0" y="0"/>
                  </a:moveTo>
                  <a:lnTo>
                    <a:pt x="0" y="0"/>
                  </a:lnTo>
                  <a:lnTo>
                    <a:pt x="38" y="4"/>
                  </a:lnTo>
                  <a:lnTo>
                    <a:pt x="76" y="10"/>
                  </a:lnTo>
                  <a:lnTo>
                    <a:pt x="112" y="18"/>
                  </a:lnTo>
                  <a:lnTo>
                    <a:pt x="148" y="28"/>
                  </a:lnTo>
                  <a:lnTo>
                    <a:pt x="148" y="28"/>
                  </a:lnTo>
                  <a:lnTo>
                    <a:pt x="164" y="56"/>
                  </a:lnTo>
                  <a:lnTo>
                    <a:pt x="182" y="82"/>
                  </a:lnTo>
                  <a:lnTo>
                    <a:pt x="202" y="106"/>
                  </a:lnTo>
                  <a:lnTo>
                    <a:pt x="224" y="130"/>
                  </a:lnTo>
                  <a:lnTo>
                    <a:pt x="224" y="130"/>
                  </a:lnTo>
                  <a:lnTo>
                    <a:pt x="192" y="124"/>
                  </a:lnTo>
                  <a:lnTo>
                    <a:pt x="162" y="118"/>
                  </a:lnTo>
                  <a:lnTo>
                    <a:pt x="130" y="114"/>
                  </a:lnTo>
                  <a:lnTo>
                    <a:pt x="98" y="114"/>
                  </a:lnTo>
                  <a:lnTo>
                    <a:pt x="98" y="114"/>
                  </a:lnTo>
                  <a:lnTo>
                    <a:pt x="72" y="90"/>
                  </a:lnTo>
                  <a:lnTo>
                    <a:pt x="46" y="62"/>
                  </a:lnTo>
                  <a:lnTo>
                    <a:pt x="22" y="32"/>
                  </a:lnTo>
                  <a:lnTo>
                    <a:pt x="0" y="0"/>
                  </a:lnTo>
                  <a:close/>
                </a:path>
              </a:pathLst>
            </a:custGeom>
            <a:solidFill>
              <a:srgbClr val="FFD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l" rtl="0"/>
              <a:endParaRPr lang="en-GB"/>
            </a:p>
          </p:txBody>
        </p:sp>
        <p:sp>
          <p:nvSpPr>
            <p:cNvPr id="706" name="Freeform 724"/>
            <p:cNvSpPr>
              <a:spLocks/>
            </p:cNvSpPr>
            <p:nvPr/>
          </p:nvSpPr>
          <p:spPr bwMode="auto">
            <a:xfrm>
              <a:off x="3884613" y="2611438"/>
              <a:ext cx="355600" cy="206375"/>
            </a:xfrm>
            <a:custGeom>
              <a:avLst/>
              <a:gdLst>
                <a:gd name="T0" fmla="*/ 0 w 224"/>
                <a:gd name="T1" fmla="*/ 0 h 130"/>
                <a:gd name="T2" fmla="*/ 0 w 224"/>
                <a:gd name="T3" fmla="*/ 0 h 130"/>
                <a:gd name="T4" fmla="*/ 38 w 224"/>
                <a:gd name="T5" fmla="*/ 4 h 130"/>
                <a:gd name="T6" fmla="*/ 76 w 224"/>
                <a:gd name="T7" fmla="*/ 10 h 130"/>
                <a:gd name="T8" fmla="*/ 112 w 224"/>
                <a:gd name="T9" fmla="*/ 18 h 130"/>
                <a:gd name="T10" fmla="*/ 148 w 224"/>
                <a:gd name="T11" fmla="*/ 28 h 130"/>
                <a:gd name="T12" fmla="*/ 148 w 224"/>
                <a:gd name="T13" fmla="*/ 28 h 130"/>
                <a:gd name="T14" fmla="*/ 164 w 224"/>
                <a:gd name="T15" fmla="*/ 56 h 130"/>
                <a:gd name="T16" fmla="*/ 182 w 224"/>
                <a:gd name="T17" fmla="*/ 82 h 130"/>
                <a:gd name="T18" fmla="*/ 202 w 224"/>
                <a:gd name="T19" fmla="*/ 106 h 130"/>
                <a:gd name="T20" fmla="*/ 224 w 224"/>
                <a:gd name="T21" fmla="*/ 130 h 130"/>
                <a:gd name="T22" fmla="*/ 224 w 224"/>
                <a:gd name="T23" fmla="*/ 130 h 130"/>
                <a:gd name="T24" fmla="*/ 192 w 224"/>
                <a:gd name="T25" fmla="*/ 124 h 130"/>
                <a:gd name="T26" fmla="*/ 162 w 224"/>
                <a:gd name="T27" fmla="*/ 118 h 130"/>
                <a:gd name="T28" fmla="*/ 130 w 224"/>
                <a:gd name="T29" fmla="*/ 114 h 130"/>
                <a:gd name="T30" fmla="*/ 98 w 224"/>
                <a:gd name="T31" fmla="*/ 114 h 130"/>
                <a:gd name="T32" fmla="*/ 98 w 224"/>
                <a:gd name="T33" fmla="*/ 114 h 130"/>
                <a:gd name="T34" fmla="*/ 72 w 224"/>
                <a:gd name="T35" fmla="*/ 90 h 130"/>
                <a:gd name="T36" fmla="*/ 46 w 224"/>
                <a:gd name="T37" fmla="*/ 62 h 130"/>
                <a:gd name="T38" fmla="*/ 22 w 224"/>
                <a:gd name="T39" fmla="*/ 32 h 130"/>
                <a:gd name="T40" fmla="*/ 0 w 224"/>
                <a:gd name="T41"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24" h="130">
                  <a:moveTo>
                    <a:pt x="0" y="0"/>
                  </a:moveTo>
                  <a:lnTo>
                    <a:pt x="0" y="0"/>
                  </a:lnTo>
                  <a:lnTo>
                    <a:pt x="38" y="4"/>
                  </a:lnTo>
                  <a:lnTo>
                    <a:pt x="76" y="10"/>
                  </a:lnTo>
                  <a:lnTo>
                    <a:pt x="112" y="18"/>
                  </a:lnTo>
                  <a:lnTo>
                    <a:pt x="148" y="28"/>
                  </a:lnTo>
                  <a:lnTo>
                    <a:pt x="148" y="28"/>
                  </a:lnTo>
                  <a:lnTo>
                    <a:pt x="164" y="56"/>
                  </a:lnTo>
                  <a:lnTo>
                    <a:pt x="182" y="82"/>
                  </a:lnTo>
                  <a:lnTo>
                    <a:pt x="202" y="106"/>
                  </a:lnTo>
                  <a:lnTo>
                    <a:pt x="224" y="130"/>
                  </a:lnTo>
                  <a:lnTo>
                    <a:pt x="224" y="130"/>
                  </a:lnTo>
                  <a:lnTo>
                    <a:pt x="192" y="124"/>
                  </a:lnTo>
                  <a:lnTo>
                    <a:pt x="162" y="118"/>
                  </a:lnTo>
                  <a:lnTo>
                    <a:pt x="130" y="114"/>
                  </a:lnTo>
                  <a:lnTo>
                    <a:pt x="98" y="114"/>
                  </a:lnTo>
                  <a:lnTo>
                    <a:pt x="98" y="114"/>
                  </a:lnTo>
                  <a:lnTo>
                    <a:pt x="72" y="90"/>
                  </a:lnTo>
                  <a:lnTo>
                    <a:pt x="46" y="62"/>
                  </a:lnTo>
                  <a:lnTo>
                    <a:pt x="22" y="32"/>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l" rtl="0"/>
              <a:endParaRPr lang="en-GB"/>
            </a:p>
          </p:txBody>
        </p:sp>
        <p:sp>
          <p:nvSpPr>
            <p:cNvPr id="707" name="Freeform 725"/>
            <p:cNvSpPr>
              <a:spLocks/>
            </p:cNvSpPr>
            <p:nvPr/>
          </p:nvSpPr>
          <p:spPr bwMode="auto">
            <a:xfrm>
              <a:off x="4903788" y="3201988"/>
              <a:ext cx="355600" cy="203200"/>
            </a:xfrm>
            <a:custGeom>
              <a:avLst/>
              <a:gdLst>
                <a:gd name="T0" fmla="*/ 0 w 224"/>
                <a:gd name="T1" fmla="*/ 0 h 128"/>
                <a:gd name="T2" fmla="*/ 0 w 224"/>
                <a:gd name="T3" fmla="*/ 0 h 128"/>
                <a:gd name="T4" fmla="*/ 32 w 224"/>
                <a:gd name="T5" fmla="*/ 6 h 128"/>
                <a:gd name="T6" fmla="*/ 62 w 224"/>
                <a:gd name="T7" fmla="*/ 12 h 128"/>
                <a:gd name="T8" fmla="*/ 94 w 224"/>
                <a:gd name="T9" fmla="*/ 14 h 128"/>
                <a:gd name="T10" fmla="*/ 126 w 224"/>
                <a:gd name="T11" fmla="*/ 16 h 128"/>
                <a:gd name="T12" fmla="*/ 126 w 224"/>
                <a:gd name="T13" fmla="*/ 16 h 128"/>
                <a:gd name="T14" fmla="*/ 152 w 224"/>
                <a:gd name="T15" fmla="*/ 40 h 128"/>
                <a:gd name="T16" fmla="*/ 178 w 224"/>
                <a:gd name="T17" fmla="*/ 68 h 128"/>
                <a:gd name="T18" fmla="*/ 202 w 224"/>
                <a:gd name="T19" fmla="*/ 98 h 128"/>
                <a:gd name="T20" fmla="*/ 224 w 224"/>
                <a:gd name="T21" fmla="*/ 128 h 128"/>
                <a:gd name="T22" fmla="*/ 224 w 224"/>
                <a:gd name="T23" fmla="*/ 128 h 128"/>
                <a:gd name="T24" fmla="*/ 186 w 224"/>
                <a:gd name="T25" fmla="*/ 126 h 128"/>
                <a:gd name="T26" fmla="*/ 148 w 224"/>
                <a:gd name="T27" fmla="*/ 120 h 128"/>
                <a:gd name="T28" fmla="*/ 112 w 224"/>
                <a:gd name="T29" fmla="*/ 112 h 128"/>
                <a:gd name="T30" fmla="*/ 78 w 224"/>
                <a:gd name="T31" fmla="*/ 100 h 128"/>
                <a:gd name="T32" fmla="*/ 78 w 224"/>
                <a:gd name="T33" fmla="*/ 100 h 128"/>
                <a:gd name="T34" fmla="*/ 60 w 224"/>
                <a:gd name="T35" fmla="*/ 74 h 128"/>
                <a:gd name="T36" fmla="*/ 42 w 224"/>
                <a:gd name="T37" fmla="*/ 48 h 128"/>
                <a:gd name="T38" fmla="*/ 22 w 224"/>
                <a:gd name="T39" fmla="*/ 22 h 128"/>
                <a:gd name="T40" fmla="*/ 0 w 224"/>
                <a:gd name="T41"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24" h="128">
                  <a:moveTo>
                    <a:pt x="0" y="0"/>
                  </a:moveTo>
                  <a:lnTo>
                    <a:pt x="0" y="0"/>
                  </a:lnTo>
                  <a:lnTo>
                    <a:pt x="32" y="6"/>
                  </a:lnTo>
                  <a:lnTo>
                    <a:pt x="62" y="12"/>
                  </a:lnTo>
                  <a:lnTo>
                    <a:pt x="94" y="14"/>
                  </a:lnTo>
                  <a:lnTo>
                    <a:pt x="126" y="16"/>
                  </a:lnTo>
                  <a:lnTo>
                    <a:pt x="126" y="16"/>
                  </a:lnTo>
                  <a:lnTo>
                    <a:pt x="152" y="40"/>
                  </a:lnTo>
                  <a:lnTo>
                    <a:pt x="178" y="68"/>
                  </a:lnTo>
                  <a:lnTo>
                    <a:pt x="202" y="98"/>
                  </a:lnTo>
                  <a:lnTo>
                    <a:pt x="224" y="128"/>
                  </a:lnTo>
                  <a:lnTo>
                    <a:pt x="224" y="128"/>
                  </a:lnTo>
                  <a:lnTo>
                    <a:pt x="186" y="126"/>
                  </a:lnTo>
                  <a:lnTo>
                    <a:pt x="148" y="120"/>
                  </a:lnTo>
                  <a:lnTo>
                    <a:pt x="112" y="112"/>
                  </a:lnTo>
                  <a:lnTo>
                    <a:pt x="78" y="100"/>
                  </a:lnTo>
                  <a:lnTo>
                    <a:pt x="78" y="100"/>
                  </a:lnTo>
                  <a:lnTo>
                    <a:pt x="60" y="74"/>
                  </a:lnTo>
                  <a:lnTo>
                    <a:pt x="42" y="48"/>
                  </a:lnTo>
                  <a:lnTo>
                    <a:pt x="22" y="22"/>
                  </a:lnTo>
                  <a:lnTo>
                    <a:pt x="0" y="0"/>
                  </a:lnTo>
                  <a:close/>
                </a:path>
              </a:pathLst>
            </a:custGeom>
            <a:solidFill>
              <a:srgbClr val="FFD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l" rtl="0"/>
              <a:endParaRPr lang="en-GB"/>
            </a:p>
          </p:txBody>
        </p:sp>
        <p:sp>
          <p:nvSpPr>
            <p:cNvPr id="708" name="Freeform 726"/>
            <p:cNvSpPr>
              <a:spLocks/>
            </p:cNvSpPr>
            <p:nvPr/>
          </p:nvSpPr>
          <p:spPr bwMode="auto">
            <a:xfrm>
              <a:off x="4903788" y="3201988"/>
              <a:ext cx="355600" cy="203200"/>
            </a:xfrm>
            <a:custGeom>
              <a:avLst/>
              <a:gdLst>
                <a:gd name="T0" fmla="*/ 0 w 224"/>
                <a:gd name="T1" fmla="*/ 0 h 128"/>
                <a:gd name="T2" fmla="*/ 0 w 224"/>
                <a:gd name="T3" fmla="*/ 0 h 128"/>
                <a:gd name="T4" fmla="*/ 32 w 224"/>
                <a:gd name="T5" fmla="*/ 6 h 128"/>
                <a:gd name="T6" fmla="*/ 62 w 224"/>
                <a:gd name="T7" fmla="*/ 12 h 128"/>
                <a:gd name="T8" fmla="*/ 94 w 224"/>
                <a:gd name="T9" fmla="*/ 14 h 128"/>
                <a:gd name="T10" fmla="*/ 126 w 224"/>
                <a:gd name="T11" fmla="*/ 16 h 128"/>
                <a:gd name="T12" fmla="*/ 126 w 224"/>
                <a:gd name="T13" fmla="*/ 16 h 128"/>
                <a:gd name="T14" fmla="*/ 152 w 224"/>
                <a:gd name="T15" fmla="*/ 40 h 128"/>
                <a:gd name="T16" fmla="*/ 178 w 224"/>
                <a:gd name="T17" fmla="*/ 68 h 128"/>
                <a:gd name="T18" fmla="*/ 202 w 224"/>
                <a:gd name="T19" fmla="*/ 98 h 128"/>
                <a:gd name="T20" fmla="*/ 224 w 224"/>
                <a:gd name="T21" fmla="*/ 128 h 128"/>
                <a:gd name="T22" fmla="*/ 224 w 224"/>
                <a:gd name="T23" fmla="*/ 128 h 128"/>
                <a:gd name="T24" fmla="*/ 186 w 224"/>
                <a:gd name="T25" fmla="*/ 126 h 128"/>
                <a:gd name="T26" fmla="*/ 148 w 224"/>
                <a:gd name="T27" fmla="*/ 120 h 128"/>
                <a:gd name="T28" fmla="*/ 112 w 224"/>
                <a:gd name="T29" fmla="*/ 112 h 128"/>
                <a:gd name="T30" fmla="*/ 78 w 224"/>
                <a:gd name="T31" fmla="*/ 100 h 128"/>
                <a:gd name="T32" fmla="*/ 78 w 224"/>
                <a:gd name="T33" fmla="*/ 100 h 128"/>
                <a:gd name="T34" fmla="*/ 60 w 224"/>
                <a:gd name="T35" fmla="*/ 74 h 128"/>
                <a:gd name="T36" fmla="*/ 42 w 224"/>
                <a:gd name="T37" fmla="*/ 48 h 128"/>
                <a:gd name="T38" fmla="*/ 22 w 224"/>
                <a:gd name="T39" fmla="*/ 22 h 128"/>
                <a:gd name="T40" fmla="*/ 0 w 224"/>
                <a:gd name="T41"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24" h="128">
                  <a:moveTo>
                    <a:pt x="0" y="0"/>
                  </a:moveTo>
                  <a:lnTo>
                    <a:pt x="0" y="0"/>
                  </a:lnTo>
                  <a:lnTo>
                    <a:pt x="32" y="6"/>
                  </a:lnTo>
                  <a:lnTo>
                    <a:pt x="62" y="12"/>
                  </a:lnTo>
                  <a:lnTo>
                    <a:pt x="94" y="14"/>
                  </a:lnTo>
                  <a:lnTo>
                    <a:pt x="126" y="16"/>
                  </a:lnTo>
                  <a:lnTo>
                    <a:pt x="126" y="16"/>
                  </a:lnTo>
                  <a:lnTo>
                    <a:pt x="152" y="40"/>
                  </a:lnTo>
                  <a:lnTo>
                    <a:pt x="178" y="68"/>
                  </a:lnTo>
                  <a:lnTo>
                    <a:pt x="202" y="98"/>
                  </a:lnTo>
                  <a:lnTo>
                    <a:pt x="224" y="128"/>
                  </a:lnTo>
                  <a:lnTo>
                    <a:pt x="224" y="128"/>
                  </a:lnTo>
                  <a:lnTo>
                    <a:pt x="186" y="126"/>
                  </a:lnTo>
                  <a:lnTo>
                    <a:pt x="148" y="120"/>
                  </a:lnTo>
                  <a:lnTo>
                    <a:pt x="112" y="112"/>
                  </a:lnTo>
                  <a:lnTo>
                    <a:pt x="78" y="100"/>
                  </a:lnTo>
                  <a:lnTo>
                    <a:pt x="78" y="100"/>
                  </a:lnTo>
                  <a:lnTo>
                    <a:pt x="60" y="74"/>
                  </a:lnTo>
                  <a:lnTo>
                    <a:pt x="42" y="48"/>
                  </a:lnTo>
                  <a:lnTo>
                    <a:pt x="22" y="22"/>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l" rtl="0"/>
              <a:endParaRPr lang="en-GB"/>
            </a:p>
          </p:txBody>
        </p:sp>
        <p:sp>
          <p:nvSpPr>
            <p:cNvPr id="709" name="Freeform 727"/>
            <p:cNvSpPr>
              <a:spLocks/>
            </p:cNvSpPr>
            <p:nvPr/>
          </p:nvSpPr>
          <p:spPr bwMode="auto">
            <a:xfrm>
              <a:off x="3789363" y="2833688"/>
              <a:ext cx="406400" cy="152400"/>
            </a:xfrm>
            <a:custGeom>
              <a:avLst/>
              <a:gdLst>
                <a:gd name="T0" fmla="*/ 148 w 256"/>
                <a:gd name="T1" fmla="*/ 0 h 96"/>
                <a:gd name="T2" fmla="*/ 148 w 256"/>
                <a:gd name="T3" fmla="*/ 0 h 96"/>
                <a:gd name="T4" fmla="*/ 174 w 256"/>
                <a:gd name="T5" fmla="*/ 20 h 96"/>
                <a:gd name="T6" fmla="*/ 200 w 256"/>
                <a:gd name="T7" fmla="*/ 38 h 96"/>
                <a:gd name="T8" fmla="*/ 226 w 256"/>
                <a:gd name="T9" fmla="*/ 54 h 96"/>
                <a:gd name="T10" fmla="*/ 256 w 256"/>
                <a:gd name="T11" fmla="*/ 68 h 96"/>
                <a:gd name="T12" fmla="*/ 256 w 256"/>
                <a:gd name="T13" fmla="*/ 68 h 96"/>
                <a:gd name="T14" fmla="*/ 224 w 256"/>
                <a:gd name="T15" fmla="*/ 72 h 96"/>
                <a:gd name="T16" fmla="*/ 192 w 256"/>
                <a:gd name="T17" fmla="*/ 78 h 96"/>
                <a:gd name="T18" fmla="*/ 162 w 256"/>
                <a:gd name="T19" fmla="*/ 88 h 96"/>
                <a:gd name="T20" fmla="*/ 132 w 256"/>
                <a:gd name="T21" fmla="*/ 96 h 96"/>
                <a:gd name="T22" fmla="*/ 132 w 256"/>
                <a:gd name="T23" fmla="*/ 96 h 96"/>
                <a:gd name="T24" fmla="*/ 98 w 256"/>
                <a:gd name="T25" fmla="*/ 82 h 96"/>
                <a:gd name="T26" fmla="*/ 66 w 256"/>
                <a:gd name="T27" fmla="*/ 66 h 96"/>
                <a:gd name="T28" fmla="*/ 32 w 256"/>
                <a:gd name="T29" fmla="*/ 46 h 96"/>
                <a:gd name="T30" fmla="*/ 0 w 256"/>
                <a:gd name="T31" fmla="*/ 24 h 96"/>
                <a:gd name="T32" fmla="*/ 0 w 256"/>
                <a:gd name="T33" fmla="*/ 24 h 96"/>
                <a:gd name="T34" fmla="*/ 38 w 256"/>
                <a:gd name="T35" fmla="*/ 14 h 96"/>
                <a:gd name="T36" fmla="*/ 76 w 256"/>
                <a:gd name="T37" fmla="*/ 6 h 96"/>
                <a:gd name="T38" fmla="*/ 112 w 256"/>
                <a:gd name="T39" fmla="*/ 2 h 96"/>
                <a:gd name="T40" fmla="*/ 148 w 256"/>
                <a:gd name="T41" fmla="*/ 0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56" h="96">
                  <a:moveTo>
                    <a:pt x="148" y="0"/>
                  </a:moveTo>
                  <a:lnTo>
                    <a:pt x="148" y="0"/>
                  </a:lnTo>
                  <a:lnTo>
                    <a:pt x="174" y="20"/>
                  </a:lnTo>
                  <a:lnTo>
                    <a:pt x="200" y="38"/>
                  </a:lnTo>
                  <a:lnTo>
                    <a:pt x="226" y="54"/>
                  </a:lnTo>
                  <a:lnTo>
                    <a:pt x="256" y="68"/>
                  </a:lnTo>
                  <a:lnTo>
                    <a:pt x="256" y="68"/>
                  </a:lnTo>
                  <a:lnTo>
                    <a:pt x="224" y="72"/>
                  </a:lnTo>
                  <a:lnTo>
                    <a:pt x="192" y="78"/>
                  </a:lnTo>
                  <a:lnTo>
                    <a:pt x="162" y="88"/>
                  </a:lnTo>
                  <a:lnTo>
                    <a:pt x="132" y="96"/>
                  </a:lnTo>
                  <a:lnTo>
                    <a:pt x="132" y="96"/>
                  </a:lnTo>
                  <a:lnTo>
                    <a:pt x="98" y="82"/>
                  </a:lnTo>
                  <a:lnTo>
                    <a:pt x="66" y="66"/>
                  </a:lnTo>
                  <a:lnTo>
                    <a:pt x="32" y="46"/>
                  </a:lnTo>
                  <a:lnTo>
                    <a:pt x="0" y="24"/>
                  </a:lnTo>
                  <a:lnTo>
                    <a:pt x="0" y="24"/>
                  </a:lnTo>
                  <a:lnTo>
                    <a:pt x="38" y="14"/>
                  </a:lnTo>
                  <a:lnTo>
                    <a:pt x="76" y="6"/>
                  </a:lnTo>
                  <a:lnTo>
                    <a:pt x="112" y="2"/>
                  </a:lnTo>
                  <a:lnTo>
                    <a:pt x="148" y="0"/>
                  </a:lnTo>
                  <a:close/>
                </a:path>
              </a:pathLst>
            </a:custGeom>
            <a:solidFill>
              <a:srgbClr val="FFD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l" rtl="0"/>
              <a:endParaRPr lang="en-GB"/>
            </a:p>
          </p:txBody>
        </p:sp>
        <p:sp>
          <p:nvSpPr>
            <p:cNvPr id="710" name="Freeform 728"/>
            <p:cNvSpPr>
              <a:spLocks/>
            </p:cNvSpPr>
            <p:nvPr/>
          </p:nvSpPr>
          <p:spPr bwMode="auto">
            <a:xfrm>
              <a:off x="3789363" y="2833688"/>
              <a:ext cx="406400" cy="152400"/>
            </a:xfrm>
            <a:custGeom>
              <a:avLst/>
              <a:gdLst>
                <a:gd name="T0" fmla="*/ 148 w 256"/>
                <a:gd name="T1" fmla="*/ 0 h 96"/>
                <a:gd name="T2" fmla="*/ 148 w 256"/>
                <a:gd name="T3" fmla="*/ 0 h 96"/>
                <a:gd name="T4" fmla="*/ 174 w 256"/>
                <a:gd name="T5" fmla="*/ 20 h 96"/>
                <a:gd name="T6" fmla="*/ 200 w 256"/>
                <a:gd name="T7" fmla="*/ 38 h 96"/>
                <a:gd name="T8" fmla="*/ 226 w 256"/>
                <a:gd name="T9" fmla="*/ 54 h 96"/>
                <a:gd name="T10" fmla="*/ 256 w 256"/>
                <a:gd name="T11" fmla="*/ 68 h 96"/>
                <a:gd name="T12" fmla="*/ 256 w 256"/>
                <a:gd name="T13" fmla="*/ 68 h 96"/>
                <a:gd name="T14" fmla="*/ 224 w 256"/>
                <a:gd name="T15" fmla="*/ 72 h 96"/>
                <a:gd name="T16" fmla="*/ 192 w 256"/>
                <a:gd name="T17" fmla="*/ 78 h 96"/>
                <a:gd name="T18" fmla="*/ 162 w 256"/>
                <a:gd name="T19" fmla="*/ 88 h 96"/>
                <a:gd name="T20" fmla="*/ 132 w 256"/>
                <a:gd name="T21" fmla="*/ 96 h 96"/>
                <a:gd name="T22" fmla="*/ 132 w 256"/>
                <a:gd name="T23" fmla="*/ 96 h 96"/>
                <a:gd name="T24" fmla="*/ 98 w 256"/>
                <a:gd name="T25" fmla="*/ 82 h 96"/>
                <a:gd name="T26" fmla="*/ 66 w 256"/>
                <a:gd name="T27" fmla="*/ 66 h 96"/>
                <a:gd name="T28" fmla="*/ 32 w 256"/>
                <a:gd name="T29" fmla="*/ 46 h 96"/>
                <a:gd name="T30" fmla="*/ 0 w 256"/>
                <a:gd name="T31" fmla="*/ 24 h 96"/>
                <a:gd name="T32" fmla="*/ 0 w 256"/>
                <a:gd name="T33" fmla="*/ 24 h 96"/>
                <a:gd name="T34" fmla="*/ 38 w 256"/>
                <a:gd name="T35" fmla="*/ 14 h 96"/>
                <a:gd name="T36" fmla="*/ 76 w 256"/>
                <a:gd name="T37" fmla="*/ 6 h 96"/>
                <a:gd name="T38" fmla="*/ 112 w 256"/>
                <a:gd name="T39" fmla="*/ 2 h 96"/>
                <a:gd name="T40" fmla="*/ 148 w 256"/>
                <a:gd name="T41" fmla="*/ 0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56" h="96">
                  <a:moveTo>
                    <a:pt x="148" y="0"/>
                  </a:moveTo>
                  <a:lnTo>
                    <a:pt x="148" y="0"/>
                  </a:lnTo>
                  <a:lnTo>
                    <a:pt x="174" y="20"/>
                  </a:lnTo>
                  <a:lnTo>
                    <a:pt x="200" y="38"/>
                  </a:lnTo>
                  <a:lnTo>
                    <a:pt x="226" y="54"/>
                  </a:lnTo>
                  <a:lnTo>
                    <a:pt x="256" y="68"/>
                  </a:lnTo>
                  <a:lnTo>
                    <a:pt x="256" y="68"/>
                  </a:lnTo>
                  <a:lnTo>
                    <a:pt x="224" y="72"/>
                  </a:lnTo>
                  <a:lnTo>
                    <a:pt x="192" y="78"/>
                  </a:lnTo>
                  <a:lnTo>
                    <a:pt x="162" y="88"/>
                  </a:lnTo>
                  <a:lnTo>
                    <a:pt x="132" y="96"/>
                  </a:lnTo>
                  <a:lnTo>
                    <a:pt x="132" y="96"/>
                  </a:lnTo>
                  <a:lnTo>
                    <a:pt x="98" y="82"/>
                  </a:lnTo>
                  <a:lnTo>
                    <a:pt x="66" y="66"/>
                  </a:lnTo>
                  <a:lnTo>
                    <a:pt x="32" y="46"/>
                  </a:lnTo>
                  <a:lnTo>
                    <a:pt x="0" y="24"/>
                  </a:lnTo>
                  <a:lnTo>
                    <a:pt x="0" y="24"/>
                  </a:lnTo>
                  <a:lnTo>
                    <a:pt x="38" y="14"/>
                  </a:lnTo>
                  <a:lnTo>
                    <a:pt x="76" y="6"/>
                  </a:lnTo>
                  <a:lnTo>
                    <a:pt x="112" y="2"/>
                  </a:lnTo>
                  <a:lnTo>
                    <a:pt x="148"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l" rtl="0"/>
              <a:endParaRPr lang="en-GB"/>
            </a:p>
          </p:txBody>
        </p:sp>
        <p:sp>
          <p:nvSpPr>
            <p:cNvPr id="711" name="Freeform 729"/>
            <p:cNvSpPr>
              <a:spLocks/>
            </p:cNvSpPr>
            <p:nvPr/>
          </p:nvSpPr>
          <p:spPr bwMode="auto">
            <a:xfrm>
              <a:off x="4948238" y="3030538"/>
              <a:ext cx="406400" cy="155575"/>
            </a:xfrm>
            <a:custGeom>
              <a:avLst/>
              <a:gdLst>
                <a:gd name="T0" fmla="*/ 124 w 256"/>
                <a:gd name="T1" fmla="*/ 0 h 98"/>
                <a:gd name="T2" fmla="*/ 124 w 256"/>
                <a:gd name="T3" fmla="*/ 0 h 98"/>
                <a:gd name="T4" fmla="*/ 158 w 256"/>
                <a:gd name="T5" fmla="*/ 14 h 98"/>
                <a:gd name="T6" fmla="*/ 192 w 256"/>
                <a:gd name="T7" fmla="*/ 32 h 98"/>
                <a:gd name="T8" fmla="*/ 224 w 256"/>
                <a:gd name="T9" fmla="*/ 52 h 98"/>
                <a:gd name="T10" fmla="*/ 256 w 256"/>
                <a:gd name="T11" fmla="*/ 74 h 98"/>
                <a:gd name="T12" fmla="*/ 256 w 256"/>
                <a:gd name="T13" fmla="*/ 74 h 98"/>
                <a:gd name="T14" fmla="*/ 218 w 256"/>
                <a:gd name="T15" fmla="*/ 84 h 98"/>
                <a:gd name="T16" fmla="*/ 180 w 256"/>
                <a:gd name="T17" fmla="*/ 90 h 98"/>
                <a:gd name="T18" fmla="*/ 144 w 256"/>
                <a:gd name="T19" fmla="*/ 96 h 98"/>
                <a:gd name="T20" fmla="*/ 108 w 256"/>
                <a:gd name="T21" fmla="*/ 98 h 98"/>
                <a:gd name="T22" fmla="*/ 108 w 256"/>
                <a:gd name="T23" fmla="*/ 98 h 98"/>
                <a:gd name="T24" fmla="*/ 82 w 256"/>
                <a:gd name="T25" fmla="*/ 78 h 98"/>
                <a:gd name="T26" fmla="*/ 56 w 256"/>
                <a:gd name="T27" fmla="*/ 60 h 98"/>
                <a:gd name="T28" fmla="*/ 30 w 256"/>
                <a:gd name="T29" fmla="*/ 44 h 98"/>
                <a:gd name="T30" fmla="*/ 0 w 256"/>
                <a:gd name="T31" fmla="*/ 28 h 98"/>
                <a:gd name="T32" fmla="*/ 0 w 256"/>
                <a:gd name="T33" fmla="*/ 28 h 98"/>
                <a:gd name="T34" fmla="*/ 32 w 256"/>
                <a:gd name="T35" fmla="*/ 24 h 98"/>
                <a:gd name="T36" fmla="*/ 64 w 256"/>
                <a:gd name="T37" fmla="*/ 18 h 98"/>
                <a:gd name="T38" fmla="*/ 94 w 256"/>
                <a:gd name="T39" fmla="*/ 10 h 98"/>
                <a:gd name="T40" fmla="*/ 124 w 256"/>
                <a:gd name="T41" fmla="*/ 0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56" h="98">
                  <a:moveTo>
                    <a:pt x="124" y="0"/>
                  </a:moveTo>
                  <a:lnTo>
                    <a:pt x="124" y="0"/>
                  </a:lnTo>
                  <a:lnTo>
                    <a:pt x="158" y="14"/>
                  </a:lnTo>
                  <a:lnTo>
                    <a:pt x="192" y="32"/>
                  </a:lnTo>
                  <a:lnTo>
                    <a:pt x="224" y="52"/>
                  </a:lnTo>
                  <a:lnTo>
                    <a:pt x="256" y="74"/>
                  </a:lnTo>
                  <a:lnTo>
                    <a:pt x="256" y="74"/>
                  </a:lnTo>
                  <a:lnTo>
                    <a:pt x="218" y="84"/>
                  </a:lnTo>
                  <a:lnTo>
                    <a:pt x="180" y="90"/>
                  </a:lnTo>
                  <a:lnTo>
                    <a:pt x="144" y="96"/>
                  </a:lnTo>
                  <a:lnTo>
                    <a:pt x="108" y="98"/>
                  </a:lnTo>
                  <a:lnTo>
                    <a:pt x="108" y="98"/>
                  </a:lnTo>
                  <a:lnTo>
                    <a:pt x="82" y="78"/>
                  </a:lnTo>
                  <a:lnTo>
                    <a:pt x="56" y="60"/>
                  </a:lnTo>
                  <a:lnTo>
                    <a:pt x="30" y="44"/>
                  </a:lnTo>
                  <a:lnTo>
                    <a:pt x="0" y="28"/>
                  </a:lnTo>
                  <a:lnTo>
                    <a:pt x="0" y="28"/>
                  </a:lnTo>
                  <a:lnTo>
                    <a:pt x="32" y="24"/>
                  </a:lnTo>
                  <a:lnTo>
                    <a:pt x="64" y="18"/>
                  </a:lnTo>
                  <a:lnTo>
                    <a:pt x="94" y="10"/>
                  </a:lnTo>
                  <a:lnTo>
                    <a:pt x="124" y="0"/>
                  </a:lnTo>
                  <a:close/>
                </a:path>
              </a:pathLst>
            </a:custGeom>
            <a:solidFill>
              <a:srgbClr val="FFD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l" rtl="0"/>
              <a:endParaRPr lang="en-GB"/>
            </a:p>
          </p:txBody>
        </p:sp>
        <p:sp>
          <p:nvSpPr>
            <p:cNvPr id="712" name="Freeform 730"/>
            <p:cNvSpPr>
              <a:spLocks/>
            </p:cNvSpPr>
            <p:nvPr/>
          </p:nvSpPr>
          <p:spPr bwMode="auto">
            <a:xfrm>
              <a:off x="4948238" y="3030538"/>
              <a:ext cx="406400" cy="155575"/>
            </a:xfrm>
            <a:custGeom>
              <a:avLst/>
              <a:gdLst>
                <a:gd name="T0" fmla="*/ 124 w 256"/>
                <a:gd name="T1" fmla="*/ 0 h 98"/>
                <a:gd name="T2" fmla="*/ 124 w 256"/>
                <a:gd name="T3" fmla="*/ 0 h 98"/>
                <a:gd name="T4" fmla="*/ 158 w 256"/>
                <a:gd name="T5" fmla="*/ 14 h 98"/>
                <a:gd name="T6" fmla="*/ 192 w 256"/>
                <a:gd name="T7" fmla="*/ 32 h 98"/>
                <a:gd name="T8" fmla="*/ 224 w 256"/>
                <a:gd name="T9" fmla="*/ 52 h 98"/>
                <a:gd name="T10" fmla="*/ 256 w 256"/>
                <a:gd name="T11" fmla="*/ 74 h 98"/>
                <a:gd name="T12" fmla="*/ 256 w 256"/>
                <a:gd name="T13" fmla="*/ 74 h 98"/>
                <a:gd name="T14" fmla="*/ 218 w 256"/>
                <a:gd name="T15" fmla="*/ 84 h 98"/>
                <a:gd name="T16" fmla="*/ 180 w 256"/>
                <a:gd name="T17" fmla="*/ 90 h 98"/>
                <a:gd name="T18" fmla="*/ 144 w 256"/>
                <a:gd name="T19" fmla="*/ 96 h 98"/>
                <a:gd name="T20" fmla="*/ 108 w 256"/>
                <a:gd name="T21" fmla="*/ 98 h 98"/>
                <a:gd name="T22" fmla="*/ 108 w 256"/>
                <a:gd name="T23" fmla="*/ 98 h 98"/>
                <a:gd name="T24" fmla="*/ 82 w 256"/>
                <a:gd name="T25" fmla="*/ 78 h 98"/>
                <a:gd name="T26" fmla="*/ 56 w 256"/>
                <a:gd name="T27" fmla="*/ 60 h 98"/>
                <a:gd name="T28" fmla="*/ 30 w 256"/>
                <a:gd name="T29" fmla="*/ 44 h 98"/>
                <a:gd name="T30" fmla="*/ 0 w 256"/>
                <a:gd name="T31" fmla="*/ 28 h 98"/>
                <a:gd name="T32" fmla="*/ 0 w 256"/>
                <a:gd name="T33" fmla="*/ 28 h 98"/>
                <a:gd name="T34" fmla="*/ 32 w 256"/>
                <a:gd name="T35" fmla="*/ 24 h 98"/>
                <a:gd name="T36" fmla="*/ 64 w 256"/>
                <a:gd name="T37" fmla="*/ 18 h 98"/>
                <a:gd name="T38" fmla="*/ 94 w 256"/>
                <a:gd name="T39" fmla="*/ 10 h 98"/>
                <a:gd name="T40" fmla="*/ 124 w 256"/>
                <a:gd name="T41" fmla="*/ 0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56" h="98">
                  <a:moveTo>
                    <a:pt x="124" y="0"/>
                  </a:moveTo>
                  <a:lnTo>
                    <a:pt x="124" y="0"/>
                  </a:lnTo>
                  <a:lnTo>
                    <a:pt x="158" y="14"/>
                  </a:lnTo>
                  <a:lnTo>
                    <a:pt x="192" y="32"/>
                  </a:lnTo>
                  <a:lnTo>
                    <a:pt x="224" y="52"/>
                  </a:lnTo>
                  <a:lnTo>
                    <a:pt x="256" y="74"/>
                  </a:lnTo>
                  <a:lnTo>
                    <a:pt x="256" y="74"/>
                  </a:lnTo>
                  <a:lnTo>
                    <a:pt x="218" y="84"/>
                  </a:lnTo>
                  <a:lnTo>
                    <a:pt x="180" y="90"/>
                  </a:lnTo>
                  <a:lnTo>
                    <a:pt x="144" y="96"/>
                  </a:lnTo>
                  <a:lnTo>
                    <a:pt x="108" y="98"/>
                  </a:lnTo>
                  <a:lnTo>
                    <a:pt x="108" y="98"/>
                  </a:lnTo>
                  <a:lnTo>
                    <a:pt x="82" y="78"/>
                  </a:lnTo>
                  <a:lnTo>
                    <a:pt x="56" y="60"/>
                  </a:lnTo>
                  <a:lnTo>
                    <a:pt x="30" y="44"/>
                  </a:lnTo>
                  <a:lnTo>
                    <a:pt x="0" y="28"/>
                  </a:lnTo>
                  <a:lnTo>
                    <a:pt x="0" y="28"/>
                  </a:lnTo>
                  <a:lnTo>
                    <a:pt x="32" y="24"/>
                  </a:lnTo>
                  <a:lnTo>
                    <a:pt x="64" y="18"/>
                  </a:lnTo>
                  <a:lnTo>
                    <a:pt x="94" y="10"/>
                  </a:lnTo>
                  <a:lnTo>
                    <a:pt x="12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l" rtl="0"/>
              <a:endParaRPr lang="en-GB"/>
            </a:p>
          </p:txBody>
        </p:sp>
        <p:sp>
          <p:nvSpPr>
            <p:cNvPr id="713" name="Freeform 731"/>
            <p:cNvSpPr>
              <a:spLocks/>
            </p:cNvSpPr>
            <p:nvPr/>
          </p:nvSpPr>
          <p:spPr bwMode="auto">
            <a:xfrm>
              <a:off x="3789363" y="3030538"/>
              <a:ext cx="406400" cy="155575"/>
            </a:xfrm>
            <a:custGeom>
              <a:avLst/>
              <a:gdLst>
                <a:gd name="T0" fmla="*/ 132 w 256"/>
                <a:gd name="T1" fmla="*/ 0 h 98"/>
                <a:gd name="T2" fmla="*/ 132 w 256"/>
                <a:gd name="T3" fmla="*/ 0 h 98"/>
                <a:gd name="T4" fmla="*/ 162 w 256"/>
                <a:gd name="T5" fmla="*/ 10 h 98"/>
                <a:gd name="T6" fmla="*/ 192 w 256"/>
                <a:gd name="T7" fmla="*/ 18 h 98"/>
                <a:gd name="T8" fmla="*/ 224 w 256"/>
                <a:gd name="T9" fmla="*/ 24 h 98"/>
                <a:gd name="T10" fmla="*/ 256 w 256"/>
                <a:gd name="T11" fmla="*/ 28 h 98"/>
                <a:gd name="T12" fmla="*/ 256 w 256"/>
                <a:gd name="T13" fmla="*/ 28 h 98"/>
                <a:gd name="T14" fmla="*/ 228 w 256"/>
                <a:gd name="T15" fmla="*/ 44 h 98"/>
                <a:gd name="T16" fmla="*/ 200 w 256"/>
                <a:gd name="T17" fmla="*/ 60 h 98"/>
                <a:gd name="T18" fmla="*/ 174 w 256"/>
                <a:gd name="T19" fmla="*/ 78 h 98"/>
                <a:gd name="T20" fmla="*/ 148 w 256"/>
                <a:gd name="T21" fmla="*/ 98 h 98"/>
                <a:gd name="T22" fmla="*/ 148 w 256"/>
                <a:gd name="T23" fmla="*/ 98 h 98"/>
                <a:gd name="T24" fmla="*/ 112 w 256"/>
                <a:gd name="T25" fmla="*/ 96 h 98"/>
                <a:gd name="T26" fmla="*/ 76 w 256"/>
                <a:gd name="T27" fmla="*/ 90 h 98"/>
                <a:gd name="T28" fmla="*/ 38 w 256"/>
                <a:gd name="T29" fmla="*/ 84 h 98"/>
                <a:gd name="T30" fmla="*/ 0 w 256"/>
                <a:gd name="T31" fmla="*/ 74 h 98"/>
                <a:gd name="T32" fmla="*/ 0 w 256"/>
                <a:gd name="T33" fmla="*/ 74 h 98"/>
                <a:gd name="T34" fmla="*/ 32 w 256"/>
                <a:gd name="T35" fmla="*/ 52 h 98"/>
                <a:gd name="T36" fmla="*/ 66 w 256"/>
                <a:gd name="T37" fmla="*/ 32 h 98"/>
                <a:gd name="T38" fmla="*/ 98 w 256"/>
                <a:gd name="T39" fmla="*/ 14 h 98"/>
                <a:gd name="T40" fmla="*/ 132 w 256"/>
                <a:gd name="T41" fmla="*/ 0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56" h="98">
                  <a:moveTo>
                    <a:pt x="132" y="0"/>
                  </a:moveTo>
                  <a:lnTo>
                    <a:pt x="132" y="0"/>
                  </a:lnTo>
                  <a:lnTo>
                    <a:pt x="162" y="10"/>
                  </a:lnTo>
                  <a:lnTo>
                    <a:pt x="192" y="18"/>
                  </a:lnTo>
                  <a:lnTo>
                    <a:pt x="224" y="24"/>
                  </a:lnTo>
                  <a:lnTo>
                    <a:pt x="256" y="28"/>
                  </a:lnTo>
                  <a:lnTo>
                    <a:pt x="256" y="28"/>
                  </a:lnTo>
                  <a:lnTo>
                    <a:pt x="228" y="44"/>
                  </a:lnTo>
                  <a:lnTo>
                    <a:pt x="200" y="60"/>
                  </a:lnTo>
                  <a:lnTo>
                    <a:pt x="174" y="78"/>
                  </a:lnTo>
                  <a:lnTo>
                    <a:pt x="148" y="98"/>
                  </a:lnTo>
                  <a:lnTo>
                    <a:pt x="148" y="98"/>
                  </a:lnTo>
                  <a:lnTo>
                    <a:pt x="112" y="96"/>
                  </a:lnTo>
                  <a:lnTo>
                    <a:pt x="76" y="90"/>
                  </a:lnTo>
                  <a:lnTo>
                    <a:pt x="38" y="84"/>
                  </a:lnTo>
                  <a:lnTo>
                    <a:pt x="0" y="74"/>
                  </a:lnTo>
                  <a:lnTo>
                    <a:pt x="0" y="74"/>
                  </a:lnTo>
                  <a:lnTo>
                    <a:pt x="32" y="52"/>
                  </a:lnTo>
                  <a:lnTo>
                    <a:pt x="66" y="32"/>
                  </a:lnTo>
                  <a:lnTo>
                    <a:pt x="98" y="14"/>
                  </a:lnTo>
                  <a:lnTo>
                    <a:pt x="132" y="0"/>
                  </a:lnTo>
                  <a:close/>
                </a:path>
              </a:pathLst>
            </a:custGeom>
            <a:solidFill>
              <a:srgbClr val="FFD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l" rtl="0"/>
              <a:endParaRPr lang="en-GB"/>
            </a:p>
          </p:txBody>
        </p:sp>
        <p:sp>
          <p:nvSpPr>
            <p:cNvPr id="714" name="Freeform 732"/>
            <p:cNvSpPr>
              <a:spLocks/>
            </p:cNvSpPr>
            <p:nvPr/>
          </p:nvSpPr>
          <p:spPr bwMode="auto">
            <a:xfrm>
              <a:off x="3789363" y="3030538"/>
              <a:ext cx="406400" cy="155575"/>
            </a:xfrm>
            <a:custGeom>
              <a:avLst/>
              <a:gdLst>
                <a:gd name="T0" fmla="*/ 132 w 256"/>
                <a:gd name="T1" fmla="*/ 0 h 98"/>
                <a:gd name="T2" fmla="*/ 132 w 256"/>
                <a:gd name="T3" fmla="*/ 0 h 98"/>
                <a:gd name="T4" fmla="*/ 162 w 256"/>
                <a:gd name="T5" fmla="*/ 10 h 98"/>
                <a:gd name="T6" fmla="*/ 192 w 256"/>
                <a:gd name="T7" fmla="*/ 18 h 98"/>
                <a:gd name="T8" fmla="*/ 224 w 256"/>
                <a:gd name="T9" fmla="*/ 24 h 98"/>
                <a:gd name="T10" fmla="*/ 256 w 256"/>
                <a:gd name="T11" fmla="*/ 28 h 98"/>
                <a:gd name="T12" fmla="*/ 256 w 256"/>
                <a:gd name="T13" fmla="*/ 28 h 98"/>
                <a:gd name="T14" fmla="*/ 228 w 256"/>
                <a:gd name="T15" fmla="*/ 44 h 98"/>
                <a:gd name="T16" fmla="*/ 200 w 256"/>
                <a:gd name="T17" fmla="*/ 60 h 98"/>
                <a:gd name="T18" fmla="*/ 174 w 256"/>
                <a:gd name="T19" fmla="*/ 78 h 98"/>
                <a:gd name="T20" fmla="*/ 148 w 256"/>
                <a:gd name="T21" fmla="*/ 98 h 98"/>
                <a:gd name="T22" fmla="*/ 148 w 256"/>
                <a:gd name="T23" fmla="*/ 98 h 98"/>
                <a:gd name="T24" fmla="*/ 112 w 256"/>
                <a:gd name="T25" fmla="*/ 96 h 98"/>
                <a:gd name="T26" fmla="*/ 76 w 256"/>
                <a:gd name="T27" fmla="*/ 90 h 98"/>
                <a:gd name="T28" fmla="*/ 38 w 256"/>
                <a:gd name="T29" fmla="*/ 84 h 98"/>
                <a:gd name="T30" fmla="*/ 0 w 256"/>
                <a:gd name="T31" fmla="*/ 74 h 98"/>
                <a:gd name="T32" fmla="*/ 0 w 256"/>
                <a:gd name="T33" fmla="*/ 74 h 98"/>
                <a:gd name="T34" fmla="*/ 32 w 256"/>
                <a:gd name="T35" fmla="*/ 52 h 98"/>
                <a:gd name="T36" fmla="*/ 66 w 256"/>
                <a:gd name="T37" fmla="*/ 32 h 98"/>
                <a:gd name="T38" fmla="*/ 98 w 256"/>
                <a:gd name="T39" fmla="*/ 14 h 98"/>
                <a:gd name="T40" fmla="*/ 132 w 256"/>
                <a:gd name="T41" fmla="*/ 0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56" h="98">
                  <a:moveTo>
                    <a:pt x="132" y="0"/>
                  </a:moveTo>
                  <a:lnTo>
                    <a:pt x="132" y="0"/>
                  </a:lnTo>
                  <a:lnTo>
                    <a:pt x="162" y="10"/>
                  </a:lnTo>
                  <a:lnTo>
                    <a:pt x="192" y="18"/>
                  </a:lnTo>
                  <a:lnTo>
                    <a:pt x="224" y="24"/>
                  </a:lnTo>
                  <a:lnTo>
                    <a:pt x="256" y="28"/>
                  </a:lnTo>
                  <a:lnTo>
                    <a:pt x="256" y="28"/>
                  </a:lnTo>
                  <a:lnTo>
                    <a:pt x="228" y="44"/>
                  </a:lnTo>
                  <a:lnTo>
                    <a:pt x="200" y="60"/>
                  </a:lnTo>
                  <a:lnTo>
                    <a:pt x="174" y="78"/>
                  </a:lnTo>
                  <a:lnTo>
                    <a:pt x="148" y="98"/>
                  </a:lnTo>
                  <a:lnTo>
                    <a:pt x="148" y="98"/>
                  </a:lnTo>
                  <a:lnTo>
                    <a:pt x="112" y="96"/>
                  </a:lnTo>
                  <a:lnTo>
                    <a:pt x="76" y="90"/>
                  </a:lnTo>
                  <a:lnTo>
                    <a:pt x="38" y="84"/>
                  </a:lnTo>
                  <a:lnTo>
                    <a:pt x="0" y="74"/>
                  </a:lnTo>
                  <a:lnTo>
                    <a:pt x="0" y="74"/>
                  </a:lnTo>
                  <a:lnTo>
                    <a:pt x="32" y="52"/>
                  </a:lnTo>
                  <a:lnTo>
                    <a:pt x="66" y="32"/>
                  </a:lnTo>
                  <a:lnTo>
                    <a:pt x="98" y="14"/>
                  </a:lnTo>
                  <a:lnTo>
                    <a:pt x="13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l" rtl="0"/>
              <a:endParaRPr lang="en-GB"/>
            </a:p>
          </p:txBody>
        </p:sp>
        <p:sp>
          <p:nvSpPr>
            <p:cNvPr id="715" name="Freeform 733"/>
            <p:cNvSpPr>
              <a:spLocks/>
            </p:cNvSpPr>
            <p:nvPr/>
          </p:nvSpPr>
          <p:spPr bwMode="auto">
            <a:xfrm>
              <a:off x="4948238" y="2833688"/>
              <a:ext cx="406400" cy="152400"/>
            </a:xfrm>
            <a:custGeom>
              <a:avLst/>
              <a:gdLst>
                <a:gd name="T0" fmla="*/ 108 w 256"/>
                <a:gd name="T1" fmla="*/ 0 h 96"/>
                <a:gd name="T2" fmla="*/ 108 w 256"/>
                <a:gd name="T3" fmla="*/ 0 h 96"/>
                <a:gd name="T4" fmla="*/ 144 w 256"/>
                <a:gd name="T5" fmla="*/ 2 h 96"/>
                <a:gd name="T6" fmla="*/ 180 w 256"/>
                <a:gd name="T7" fmla="*/ 6 h 96"/>
                <a:gd name="T8" fmla="*/ 218 w 256"/>
                <a:gd name="T9" fmla="*/ 14 h 96"/>
                <a:gd name="T10" fmla="*/ 256 w 256"/>
                <a:gd name="T11" fmla="*/ 24 h 96"/>
                <a:gd name="T12" fmla="*/ 256 w 256"/>
                <a:gd name="T13" fmla="*/ 24 h 96"/>
                <a:gd name="T14" fmla="*/ 224 w 256"/>
                <a:gd name="T15" fmla="*/ 46 h 96"/>
                <a:gd name="T16" fmla="*/ 192 w 256"/>
                <a:gd name="T17" fmla="*/ 66 h 96"/>
                <a:gd name="T18" fmla="*/ 158 w 256"/>
                <a:gd name="T19" fmla="*/ 82 h 96"/>
                <a:gd name="T20" fmla="*/ 124 w 256"/>
                <a:gd name="T21" fmla="*/ 96 h 96"/>
                <a:gd name="T22" fmla="*/ 124 w 256"/>
                <a:gd name="T23" fmla="*/ 96 h 96"/>
                <a:gd name="T24" fmla="*/ 94 w 256"/>
                <a:gd name="T25" fmla="*/ 88 h 96"/>
                <a:gd name="T26" fmla="*/ 64 w 256"/>
                <a:gd name="T27" fmla="*/ 78 h 96"/>
                <a:gd name="T28" fmla="*/ 32 w 256"/>
                <a:gd name="T29" fmla="*/ 72 h 96"/>
                <a:gd name="T30" fmla="*/ 0 w 256"/>
                <a:gd name="T31" fmla="*/ 68 h 96"/>
                <a:gd name="T32" fmla="*/ 0 w 256"/>
                <a:gd name="T33" fmla="*/ 68 h 96"/>
                <a:gd name="T34" fmla="*/ 30 w 256"/>
                <a:gd name="T35" fmla="*/ 54 h 96"/>
                <a:gd name="T36" fmla="*/ 56 w 256"/>
                <a:gd name="T37" fmla="*/ 38 h 96"/>
                <a:gd name="T38" fmla="*/ 82 w 256"/>
                <a:gd name="T39" fmla="*/ 20 h 96"/>
                <a:gd name="T40" fmla="*/ 108 w 256"/>
                <a:gd name="T41" fmla="*/ 0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56" h="96">
                  <a:moveTo>
                    <a:pt x="108" y="0"/>
                  </a:moveTo>
                  <a:lnTo>
                    <a:pt x="108" y="0"/>
                  </a:lnTo>
                  <a:lnTo>
                    <a:pt x="144" y="2"/>
                  </a:lnTo>
                  <a:lnTo>
                    <a:pt x="180" y="6"/>
                  </a:lnTo>
                  <a:lnTo>
                    <a:pt x="218" y="14"/>
                  </a:lnTo>
                  <a:lnTo>
                    <a:pt x="256" y="24"/>
                  </a:lnTo>
                  <a:lnTo>
                    <a:pt x="256" y="24"/>
                  </a:lnTo>
                  <a:lnTo>
                    <a:pt x="224" y="46"/>
                  </a:lnTo>
                  <a:lnTo>
                    <a:pt x="192" y="66"/>
                  </a:lnTo>
                  <a:lnTo>
                    <a:pt x="158" y="82"/>
                  </a:lnTo>
                  <a:lnTo>
                    <a:pt x="124" y="96"/>
                  </a:lnTo>
                  <a:lnTo>
                    <a:pt x="124" y="96"/>
                  </a:lnTo>
                  <a:lnTo>
                    <a:pt x="94" y="88"/>
                  </a:lnTo>
                  <a:lnTo>
                    <a:pt x="64" y="78"/>
                  </a:lnTo>
                  <a:lnTo>
                    <a:pt x="32" y="72"/>
                  </a:lnTo>
                  <a:lnTo>
                    <a:pt x="0" y="68"/>
                  </a:lnTo>
                  <a:lnTo>
                    <a:pt x="0" y="68"/>
                  </a:lnTo>
                  <a:lnTo>
                    <a:pt x="30" y="54"/>
                  </a:lnTo>
                  <a:lnTo>
                    <a:pt x="56" y="38"/>
                  </a:lnTo>
                  <a:lnTo>
                    <a:pt x="82" y="20"/>
                  </a:lnTo>
                  <a:lnTo>
                    <a:pt x="108" y="0"/>
                  </a:lnTo>
                  <a:close/>
                </a:path>
              </a:pathLst>
            </a:custGeom>
            <a:solidFill>
              <a:srgbClr val="FFD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l" rtl="0"/>
              <a:endParaRPr lang="en-GB"/>
            </a:p>
          </p:txBody>
        </p:sp>
        <p:sp>
          <p:nvSpPr>
            <p:cNvPr id="716" name="Freeform 734"/>
            <p:cNvSpPr>
              <a:spLocks/>
            </p:cNvSpPr>
            <p:nvPr/>
          </p:nvSpPr>
          <p:spPr bwMode="auto">
            <a:xfrm>
              <a:off x="4948238" y="2833688"/>
              <a:ext cx="406400" cy="152400"/>
            </a:xfrm>
            <a:custGeom>
              <a:avLst/>
              <a:gdLst>
                <a:gd name="T0" fmla="*/ 108 w 256"/>
                <a:gd name="T1" fmla="*/ 0 h 96"/>
                <a:gd name="T2" fmla="*/ 108 w 256"/>
                <a:gd name="T3" fmla="*/ 0 h 96"/>
                <a:gd name="T4" fmla="*/ 144 w 256"/>
                <a:gd name="T5" fmla="*/ 2 h 96"/>
                <a:gd name="T6" fmla="*/ 180 w 256"/>
                <a:gd name="T7" fmla="*/ 6 h 96"/>
                <a:gd name="T8" fmla="*/ 218 w 256"/>
                <a:gd name="T9" fmla="*/ 14 h 96"/>
                <a:gd name="T10" fmla="*/ 256 w 256"/>
                <a:gd name="T11" fmla="*/ 24 h 96"/>
                <a:gd name="T12" fmla="*/ 256 w 256"/>
                <a:gd name="T13" fmla="*/ 24 h 96"/>
                <a:gd name="T14" fmla="*/ 224 w 256"/>
                <a:gd name="T15" fmla="*/ 46 h 96"/>
                <a:gd name="T16" fmla="*/ 192 w 256"/>
                <a:gd name="T17" fmla="*/ 66 h 96"/>
                <a:gd name="T18" fmla="*/ 158 w 256"/>
                <a:gd name="T19" fmla="*/ 82 h 96"/>
                <a:gd name="T20" fmla="*/ 124 w 256"/>
                <a:gd name="T21" fmla="*/ 96 h 96"/>
                <a:gd name="T22" fmla="*/ 124 w 256"/>
                <a:gd name="T23" fmla="*/ 96 h 96"/>
                <a:gd name="T24" fmla="*/ 94 w 256"/>
                <a:gd name="T25" fmla="*/ 88 h 96"/>
                <a:gd name="T26" fmla="*/ 64 w 256"/>
                <a:gd name="T27" fmla="*/ 78 h 96"/>
                <a:gd name="T28" fmla="*/ 32 w 256"/>
                <a:gd name="T29" fmla="*/ 72 h 96"/>
                <a:gd name="T30" fmla="*/ 0 w 256"/>
                <a:gd name="T31" fmla="*/ 68 h 96"/>
                <a:gd name="T32" fmla="*/ 0 w 256"/>
                <a:gd name="T33" fmla="*/ 68 h 96"/>
                <a:gd name="T34" fmla="*/ 30 w 256"/>
                <a:gd name="T35" fmla="*/ 54 h 96"/>
                <a:gd name="T36" fmla="*/ 56 w 256"/>
                <a:gd name="T37" fmla="*/ 38 h 96"/>
                <a:gd name="T38" fmla="*/ 82 w 256"/>
                <a:gd name="T39" fmla="*/ 20 h 96"/>
                <a:gd name="T40" fmla="*/ 108 w 256"/>
                <a:gd name="T41" fmla="*/ 0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56" h="96">
                  <a:moveTo>
                    <a:pt x="108" y="0"/>
                  </a:moveTo>
                  <a:lnTo>
                    <a:pt x="108" y="0"/>
                  </a:lnTo>
                  <a:lnTo>
                    <a:pt x="144" y="2"/>
                  </a:lnTo>
                  <a:lnTo>
                    <a:pt x="180" y="6"/>
                  </a:lnTo>
                  <a:lnTo>
                    <a:pt x="218" y="14"/>
                  </a:lnTo>
                  <a:lnTo>
                    <a:pt x="256" y="24"/>
                  </a:lnTo>
                  <a:lnTo>
                    <a:pt x="256" y="24"/>
                  </a:lnTo>
                  <a:lnTo>
                    <a:pt x="224" y="46"/>
                  </a:lnTo>
                  <a:lnTo>
                    <a:pt x="192" y="66"/>
                  </a:lnTo>
                  <a:lnTo>
                    <a:pt x="158" y="82"/>
                  </a:lnTo>
                  <a:lnTo>
                    <a:pt x="124" y="96"/>
                  </a:lnTo>
                  <a:lnTo>
                    <a:pt x="124" y="96"/>
                  </a:lnTo>
                  <a:lnTo>
                    <a:pt x="94" y="88"/>
                  </a:lnTo>
                  <a:lnTo>
                    <a:pt x="64" y="78"/>
                  </a:lnTo>
                  <a:lnTo>
                    <a:pt x="32" y="72"/>
                  </a:lnTo>
                  <a:lnTo>
                    <a:pt x="0" y="68"/>
                  </a:lnTo>
                  <a:lnTo>
                    <a:pt x="0" y="68"/>
                  </a:lnTo>
                  <a:lnTo>
                    <a:pt x="30" y="54"/>
                  </a:lnTo>
                  <a:lnTo>
                    <a:pt x="56" y="38"/>
                  </a:lnTo>
                  <a:lnTo>
                    <a:pt x="82" y="20"/>
                  </a:lnTo>
                  <a:lnTo>
                    <a:pt x="108"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l" rtl="0"/>
              <a:endParaRPr lang="en-GB"/>
            </a:p>
          </p:txBody>
        </p:sp>
        <p:sp>
          <p:nvSpPr>
            <p:cNvPr id="717" name="Freeform 735"/>
            <p:cNvSpPr>
              <a:spLocks/>
            </p:cNvSpPr>
            <p:nvPr/>
          </p:nvSpPr>
          <p:spPr bwMode="auto">
            <a:xfrm>
              <a:off x="3884613" y="3201988"/>
              <a:ext cx="355600" cy="203200"/>
            </a:xfrm>
            <a:custGeom>
              <a:avLst/>
              <a:gdLst>
                <a:gd name="T0" fmla="*/ 224 w 224"/>
                <a:gd name="T1" fmla="*/ 0 h 128"/>
                <a:gd name="T2" fmla="*/ 224 w 224"/>
                <a:gd name="T3" fmla="*/ 0 h 128"/>
                <a:gd name="T4" fmla="*/ 202 w 224"/>
                <a:gd name="T5" fmla="*/ 22 h 128"/>
                <a:gd name="T6" fmla="*/ 182 w 224"/>
                <a:gd name="T7" fmla="*/ 48 h 128"/>
                <a:gd name="T8" fmla="*/ 164 w 224"/>
                <a:gd name="T9" fmla="*/ 74 h 128"/>
                <a:gd name="T10" fmla="*/ 148 w 224"/>
                <a:gd name="T11" fmla="*/ 100 h 128"/>
                <a:gd name="T12" fmla="*/ 148 w 224"/>
                <a:gd name="T13" fmla="*/ 100 h 128"/>
                <a:gd name="T14" fmla="*/ 112 w 224"/>
                <a:gd name="T15" fmla="*/ 112 h 128"/>
                <a:gd name="T16" fmla="*/ 76 w 224"/>
                <a:gd name="T17" fmla="*/ 120 h 128"/>
                <a:gd name="T18" fmla="*/ 38 w 224"/>
                <a:gd name="T19" fmla="*/ 126 h 128"/>
                <a:gd name="T20" fmla="*/ 0 w 224"/>
                <a:gd name="T21" fmla="*/ 128 h 128"/>
                <a:gd name="T22" fmla="*/ 0 w 224"/>
                <a:gd name="T23" fmla="*/ 128 h 128"/>
                <a:gd name="T24" fmla="*/ 22 w 224"/>
                <a:gd name="T25" fmla="*/ 98 h 128"/>
                <a:gd name="T26" fmla="*/ 46 w 224"/>
                <a:gd name="T27" fmla="*/ 68 h 128"/>
                <a:gd name="T28" fmla="*/ 72 w 224"/>
                <a:gd name="T29" fmla="*/ 40 h 128"/>
                <a:gd name="T30" fmla="*/ 98 w 224"/>
                <a:gd name="T31" fmla="*/ 16 h 128"/>
                <a:gd name="T32" fmla="*/ 98 w 224"/>
                <a:gd name="T33" fmla="*/ 16 h 128"/>
                <a:gd name="T34" fmla="*/ 130 w 224"/>
                <a:gd name="T35" fmla="*/ 14 h 128"/>
                <a:gd name="T36" fmla="*/ 162 w 224"/>
                <a:gd name="T37" fmla="*/ 12 h 128"/>
                <a:gd name="T38" fmla="*/ 192 w 224"/>
                <a:gd name="T39" fmla="*/ 6 h 128"/>
                <a:gd name="T40" fmla="*/ 224 w 224"/>
                <a:gd name="T41"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24" h="128">
                  <a:moveTo>
                    <a:pt x="224" y="0"/>
                  </a:moveTo>
                  <a:lnTo>
                    <a:pt x="224" y="0"/>
                  </a:lnTo>
                  <a:lnTo>
                    <a:pt x="202" y="22"/>
                  </a:lnTo>
                  <a:lnTo>
                    <a:pt x="182" y="48"/>
                  </a:lnTo>
                  <a:lnTo>
                    <a:pt x="164" y="74"/>
                  </a:lnTo>
                  <a:lnTo>
                    <a:pt x="148" y="100"/>
                  </a:lnTo>
                  <a:lnTo>
                    <a:pt x="148" y="100"/>
                  </a:lnTo>
                  <a:lnTo>
                    <a:pt x="112" y="112"/>
                  </a:lnTo>
                  <a:lnTo>
                    <a:pt x="76" y="120"/>
                  </a:lnTo>
                  <a:lnTo>
                    <a:pt x="38" y="126"/>
                  </a:lnTo>
                  <a:lnTo>
                    <a:pt x="0" y="128"/>
                  </a:lnTo>
                  <a:lnTo>
                    <a:pt x="0" y="128"/>
                  </a:lnTo>
                  <a:lnTo>
                    <a:pt x="22" y="98"/>
                  </a:lnTo>
                  <a:lnTo>
                    <a:pt x="46" y="68"/>
                  </a:lnTo>
                  <a:lnTo>
                    <a:pt x="72" y="40"/>
                  </a:lnTo>
                  <a:lnTo>
                    <a:pt x="98" y="16"/>
                  </a:lnTo>
                  <a:lnTo>
                    <a:pt x="98" y="16"/>
                  </a:lnTo>
                  <a:lnTo>
                    <a:pt x="130" y="14"/>
                  </a:lnTo>
                  <a:lnTo>
                    <a:pt x="162" y="12"/>
                  </a:lnTo>
                  <a:lnTo>
                    <a:pt x="192" y="6"/>
                  </a:lnTo>
                  <a:lnTo>
                    <a:pt x="224" y="0"/>
                  </a:lnTo>
                  <a:close/>
                </a:path>
              </a:pathLst>
            </a:custGeom>
            <a:solidFill>
              <a:srgbClr val="FFD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l" rtl="0"/>
              <a:endParaRPr lang="en-GB"/>
            </a:p>
          </p:txBody>
        </p:sp>
        <p:sp>
          <p:nvSpPr>
            <p:cNvPr id="718" name="Freeform 736"/>
            <p:cNvSpPr>
              <a:spLocks/>
            </p:cNvSpPr>
            <p:nvPr/>
          </p:nvSpPr>
          <p:spPr bwMode="auto">
            <a:xfrm>
              <a:off x="3884613" y="3201988"/>
              <a:ext cx="355600" cy="203200"/>
            </a:xfrm>
            <a:custGeom>
              <a:avLst/>
              <a:gdLst>
                <a:gd name="T0" fmla="*/ 224 w 224"/>
                <a:gd name="T1" fmla="*/ 0 h 128"/>
                <a:gd name="T2" fmla="*/ 224 w 224"/>
                <a:gd name="T3" fmla="*/ 0 h 128"/>
                <a:gd name="T4" fmla="*/ 202 w 224"/>
                <a:gd name="T5" fmla="*/ 22 h 128"/>
                <a:gd name="T6" fmla="*/ 182 w 224"/>
                <a:gd name="T7" fmla="*/ 48 h 128"/>
                <a:gd name="T8" fmla="*/ 164 w 224"/>
                <a:gd name="T9" fmla="*/ 74 h 128"/>
                <a:gd name="T10" fmla="*/ 148 w 224"/>
                <a:gd name="T11" fmla="*/ 100 h 128"/>
                <a:gd name="T12" fmla="*/ 148 w 224"/>
                <a:gd name="T13" fmla="*/ 100 h 128"/>
                <a:gd name="T14" fmla="*/ 112 w 224"/>
                <a:gd name="T15" fmla="*/ 112 h 128"/>
                <a:gd name="T16" fmla="*/ 76 w 224"/>
                <a:gd name="T17" fmla="*/ 120 h 128"/>
                <a:gd name="T18" fmla="*/ 38 w 224"/>
                <a:gd name="T19" fmla="*/ 126 h 128"/>
                <a:gd name="T20" fmla="*/ 0 w 224"/>
                <a:gd name="T21" fmla="*/ 128 h 128"/>
                <a:gd name="T22" fmla="*/ 0 w 224"/>
                <a:gd name="T23" fmla="*/ 128 h 128"/>
                <a:gd name="T24" fmla="*/ 22 w 224"/>
                <a:gd name="T25" fmla="*/ 98 h 128"/>
                <a:gd name="T26" fmla="*/ 46 w 224"/>
                <a:gd name="T27" fmla="*/ 68 h 128"/>
                <a:gd name="T28" fmla="*/ 72 w 224"/>
                <a:gd name="T29" fmla="*/ 40 h 128"/>
                <a:gd name="T30" fmla="*/ 98 w 224"/>
                <a:gd name="T31" fmla="*/ 16 h 128"/>
                <a:gd name="T32" fmla="*/ 98 w 224"/>
                <a:gd name="T33" fmla="*/ 16 h 128"/>
                <a:gd name="T34" fmla="*/ 130 w 224"/>
                <a:gd name="T35" fmla="*/ 14 h 128"/>
                <a:gd name="T36" fmla="*/ 162 w 224"/>
                <a:gd name="T37" fmla="*/ 12 h 128"/>
                <a:gd name="T38" fmla="*/ 192 w 224"/>
                <a:gd name="T39" fmla="*/ 6 h 128"/>
                <a:gd name="T40" fmla="*/ 224 w 224"/>
                <a:gd name="T41"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24" h="128">
                  <a:moveTo>
                    <a:pt x="224" y="0"/>
                  </a:moveTo>
                  <a:lnTo>
                    <a:pt x="224" y="0"/>
                  </a:lnTo>
                  <a:lnTo>
                    <a:pt x="202" y="22"/>
                  </a:lnTo>
                  <a:lnTo>
                    <a:pt x="182" y="48"/>
                  </a:lnTo>
                  <a:lnTo>
                    <a:pt x="164" y="74"/>
                  </a:lnTo>
                  <a:lnTo>
                    <a:pt x="148" y="100"/>
                  </a:lnTo>
                  <a:lnTo>
                    <a:pt x="148" y="100"/>
                  </a:lnTo>
                  <a:lnTo>
                    <a:pt x="112" y="112"/>
                  </a:lnTo>
                  <a:lnTo>
                    <a:pt x="76" y="120"/>
                  </a:lnTo>
                  <a:lnTo>
                    <a:pt x="38" y="126"/>
                  </a:lnTo>
                  <a:lnTo>
                    <a:pt x="0" y="128"/>
                  </a:lnTo>
                  <a:lnTo>
                    <a:pt x="0" y="128"/>
                  </a:lnTo>
                  <a:lnTo>
                    <a:pt x="22" y="98"/>
                  </a:lnTo>
                  <a:lnTo>
                    <a:pt x="46" y="68"/>
                  </a:lnTo>
                  <a:lnTo>
                    <a:pt x="72" y="40"/>
                  </a:lnTo>
                  <a:lnTo>
                    <a:pt x="98" y="16"/>
                  </a:lnTo>
                  <a:lnTo>
                    <a:pt x="98" y="16"/>
                  </a:lnTo>
                  <a:lnTo>
                    <a:pt x="130" y="14"/>
                  </a:lnTo>
                  <a:lnTo>
                    <a:pt x="162" y="12"/>
                  </a:lnTo>
                  <a:lnTo>
                    <a:pt x="192" y="6"/>
                  </a:lnTo>
                  <a:lnTo>
                    <a:pt x="22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l" rtl="0"/>
              <a:endParaRPr lang="en-GB"/>
            </a:p>
          </p:txBody>
        </p:sp>
        <p:sp>
          <p:nvSpPr>
            <p:cNvPr id="719" name="Freeform 737"/>
            <p:cNvSpPr>
              <a:spLocks/>
            </p:cNvSpPr>
            <p:nvPr/>
          </p:nvSpPr>
          <p:spPr bwMode="auto">
            <a:xfrm>
              <a:off x="4903788" y="2611438"/>
              <a:ext cx="355600" cy="206375"/>
            </a:xfrm>
            <a:custGeom>
              <a:avLst/>
              <a:gdLst>
                <a:gd name="T0" fmla="*/ 224 w 224"/>
                <a:gd name="T1" fmla="*/ 0 h 130"/>
                <a:gd name="T2" fmla="*/ 224 w 224"/>
                <a:gd name="T3" fmla="*/ 0 h 130"/>
                <a:gd name="T4" fmla="*/ 202 w 224"/>
                <a:gd name="T5" fmla="*/ 32 h 130"/>
                <a:gd name="T6" fmla="*/ 178 w 224"/>
                <a:gd name="T7" fmla="*/ 62 h 130"/>
                <a:gd name="T8" fmla="*/ 152 w 224"/>
                <a:gd name="T9" fmla="*/ 90 h 130"/>
                <a:gd name="T10" fmla="*/ 126 w 224"/>
                <a:gd name="T11" fmla="*/ 114 h 130"/>
                <a:gd name="T12" fmla="*/ 126 w 224"/>
                <a:gd name="T13" fmla="*/ 114 h 130"/>
                <a:gd name="T14" fmla="*/ 94 w 224"/>
                <a:gd name="T15" fmla="*/ 114 h 130"/>
                <a:gd name="T16" fmla="*/ 62 w 224"/>
                <a:gd name="T17" fmla="*/ 118 h 130"/>
                <a:gd name="T18" fmla="*/ 32 w 224"/>
                <a:gd name="T19" fmla="*/ 124 h 130"/>
                <a:gd name="T20" fmla="*/ 0 w 224"/>
                <a:gd name="T21" fmla="*/ 130 h 130"/>
                <a:gd name="T22" fmla="*/ 0 w 224"/>
                <a:gd name="T23" fmla="*/ 130 h 130"/>
                <a:gd name="T24" fmla="*/ 22 w 224"/>
                <a:gd name="T25" fmla="*/ 106 h 130"/>
                <a:gd name="T26" fmla="*/ 42 w 224"/>
                <a:gd name="T27" fmla="*/ 82 h 130"/>
                <a:gd name="T28" fmla="*/ 60 w 224"/>
                <a:gd name="T29" fmla="*/ 56 h 130"/>
                <a:gd name="T30" fmla="*/ 78 w 224"/>
                <a:gd name="T31" fmla="*/ 28 h 130"/>
                <a:gd name="T32" fmla="*/ 78 w 224"/>
                <a:gd name="T33" fmla="*/ 28 h 130"/>
                <a:gd name="T34" fmla="*/ 112 w 224"/>
                <a:gd name="T35" fmla="*/ 18 h 130"/>
                <a:gd name="T36" fmla="*/ 148 w 224"/>
                <a:gd name="T37" fmla="*/ 10 h 130"/>
                <a:gd name="T38" fmla="*/ 186 w 224"/>
                <a:gd name="T39" fmla="*/ 4 h 130"/>
                <a:gd name="T40" fmla="*/ 224 w 224"/>
                <a:gd name="T41"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24" h="130">
                  <a:moveTo>
                    <a:pt x="224" y="0"/>
                  </a:moveTo>
                  <a:lnTo>
                    <a:pt x="224" y="0"/>
                  </a:lnTo>
                  <a:lnTo>
                    <a:pt x="202" y="32"/>
                  </a:lnTo>
                  <a:lnTo>
                    <a:pt x="178" y="62"/>
                  </a:lnTo>
                  <a:lnTo>
                    <a:pt x="152" y="90"/>
                  </a:lnTo>
                  <a:lnTo>
                    <a:pt x="126" y="114"/>
                  </a:lnTo>
                  <a:lnTo>
                    <a:pt x="126" y="114"/>
                  </a:lnTo>
                  <a:lnTo>
                    <a:pt x="94" y="114"/>
                  </a:lnTo>
                  <a:lnTo>
                    <a:pt x="62" y="118"/>
                  </a:lnTo>
                  <a:lnTo>
                    <a:pt x="32" y="124"/>
                  </a:lnTo>
                  <a:lnTo>
                    <a:pt x="0" y="130"/>
                  </a:lnTo>
                  <a:lnTo>
                    <a:pt x="0" y="130"/>
                  </a:lnTo>
                  <a:lnTo>
                    <a:pt x="22" y="106"/>
                  </a:lnTo>
                  <a:lnTo>
                    <a:pt x="42" y="82"/>
                  </a:lnTo>
                  <a:lnTo>
                    <a:pt x="60" y="56"/>
                  </a:lnTo>
                  <a:lnTo>
                    <a:pt x="78" y="28"/>
                  </a:lnTo>
                  <a:lnTo>
                    <a:pt x="78" y="28"/>
                  </a:lnTo>
                  <a:lnTo>
                    <a:pt x="112" y="18"/>
                  </a:lnTo>
                  <a:lnTo>
                    <a:pt x="148" y="10"/>
                  </a:lnTo>
                  <a:lnTo>
                    <a:pt x="186" y="4"/>
                  </a:lnTo>
                  <a:lnTo>
                    <a:pt x="224" y="0"/>
                  </a:lnTo>
                  <a:close/>
                </a:path>
              </a:pathLst>
            </a:custGeom>
            <a:solidFill>
              <a:srgbClr val="FFD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l" rtl="0"/>
              <a:endParaRPr lang="en-GB"/>
            </a:p>
          </p:txBody>
        </p:sp>
        <p:sp>
          <p:nvSpPr>
            <p:cNvPr id="720" name="Freeform 738"/>
            <p:cNvSpPr>
              <a:spLocks/>
            </p:cNvSpPr>
            <p:nvPr/>
          </p:nvSpPr>
          <p:spPr bwMode="auto">
            <a:xfrm>
              <a:off x="4903788" y="2611438"/>
              <a:ext cx="355600" cy="206375"/>
            </a:xfrm>
            <a:custGeom>
              <a:avLst/>
              <a:gdLst>
                <a:gd name="T0" fmla="*/ 224 w 224"/>
                <a:gd name="T1" fmla="*/ 0 h 130"/>
                <a:gd name="T2" fmla="*/ 224 w 224"/>
                <a:gd name="T3" fmla="*/ 0 h 130"/>
                <a:gd name="T4" fmla="*/ 202 w 224"/>
                <a:gd name="T5" fmla="*/ 32 h 130"/>
                <a:gd name="T6" fmla="*/ 178 w 224"/>
                <a:gd name="T7" fmla="*/ 62 h 130"/>
                <a:gd name="T8" fmla="*/ 152 w 224"/>
                <a:gd name="T9" fmla="*/ 90 h 130"/>
                <a:gd name="T10" fmla="*/ 126 w 224"/>
                <a:gd name="T11" fmla="*/ 114 h 130"/>
                <a:gd name="T12" fmla="*/ 126 w 224"/>
                <a:gd name="T13" fmla="*/ 114 h 130"/>
                <a:gd name="T14" fmla="*/ 94 w 224"/>
                <a:gd name="T15" fmla="*/ 114 h 130"/>
                <a:gd name="T16" fmla="*/ 62 w 224"/>
                <a:gd name="T17" fmla="*/ 118 h 130"/>
                <a:gd name="T18" fmla="*/ 32 w 224"/>
                <a:gd name="T19" fmla="*/ 124 h 130"/>
                <a:gd name="T20" fmla="*/ 0 w 224"/>
                <a:gd name="T21" fmla="*/ 130 h 130"/>
                <a:gd name="T22" fmla="*/ 0 w 224"/>
                <a:gd name="T23" fmla="*/ 130 h 130"/>
                <a:gd name="T24" fmla="*/ 22 w 224"/>
                <a:gd name="T25" fmla="*/ 106 h 130"/>
                <a:gd name="T26" fmla="*/ 42 w 224"/>
                <a:gd name="T27" fmla="*/ 82 h 130"/>
                <a:gd name="T28" fmla="*/ 60 w 224"/>
                <a:gd name="T29" fmla="*/ 56 h 130"/>
                <a:gd name="T30" fmla="*/ 78 w 224"/>
                <a:gd name="T31" fmla="*/ 28 h 130"/>
                <a:gd name="T32" fmla="*/ 78 w 224"/>
                <a:gd name="T33" fmla="*/ 28 h 130"/>
                <a:gd name="T34" fmla="*/ 112 w 224"/>
                <a:gd name="T35" fmla="*/ 18 h 130"/>
                <a:gd name="T36" fmla="*/ 148 w 224"/>
                <a:gd name="T37" fmla="*/ 10 h 130"/>
                <a:gd name="T38" fmla="*/ 186 w 224"/>
                <a:gd name="T39" fmla="*/ 4 h 130"/>
                <a:gd name="T40" fmla="*/ 224 w 224"/>
                <a:gd name="T41"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24" h="130">
                  <a:moveTo>
                    <a:pt x="224" y="0"/>
                  </a:moveTo>
                  <a:lnTo>
                    <a:pt x="224" y="0"/>
                  </a:lnTo>
                  <a:lnTo>
                    <a:pt x="202" y="32"/>
                  </a:lnTo>
                  <a:lnTo>
                    <a:pt x="178" y="62"/>
                  </a:lnTo>
                  <a:lnTo>
                    <a:pt x="152" y="90"/>
                  </a:lnTo>
                  <a:lnTo>
                    <a:pt x="126" y="114"/>
                  </a:lnTo>
                  <a:lnTo>
                    <a:pt x="126" y="114"/>
                  </a:lnTo>
                  <a:lnTo>
                    <a:pt x="94" y="114"/>
                  </a:lnTo>
                  <a:lnTo>
                    <a:pt x="62" y="118"/>
                  </a:lnTo>
                  <a:lnTo>
                    <a:pt x="32" y="124"/>
                  </a:lnTo>
                  <a:lnTo>
                    <a:pt x="0" y="130"/>
                  </a:lnTo>
                  <a:lnTo>
                    <a:pt x="0" y="130"/>
                  </a:lnTo>
                  <a:lnTo>
                    <a:pt x="22" y="106"/>
                  </a:lnTo>
                  <a:lnTo>
                    <a:pt x="42" y="82"/>
                  </a:lnTo>
                  <a:lnTo>
                    <a:pt x="60" y="56"/>
                  </a:lnTo>
                  <a:lnTo>
                    <a:pt x="78" y="28"/>
                  </a:lnTo>
                  <a:lnTo>
                    <a:pt x="78" y="28"/>
                  </a:lnTo>
                  <a:lnTo>
                    <a:pt x="112" y="18"/>
                  </a:lnTo>
                  <a:lnTo>
                    <a:pt x="148" y="10"/>
                  </a:lnTo>
                  <a:lnTo>
                    <a:pt x="186" y="4"/>
                  </a:lnTo>
                  <a:lnTo>
                    <a:pt x="22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l" rtl="0"/>
              <a:endParaRPr lang="en-GB"/>
            </a:p>
          </p:txBody>
        </p:sp>
        <p:sp>
          <p:nvSpPr>
            <p:cNvPr id="721" name="Freeform 739"/>
            <p:cNvSpPr>
              <a:spLocks/>
            </p:cNvSpPr>
            <p:nvPr/>
          </p:nvSpPr>
          <p:spPr bwMode="auto">
            <a:xfrm>
              <a:off x="4494213" y="3392488"/>
              <a:ext cx="155575" cy="409575"/>
            </a:xfrm>
            <a:custGeom>
              <a:avLst/>
              <a:gdLst>
                <a:gd name="T0" fmla="*/ 50 w 98"/>
                <a:gd name="T1" fmla="*/ 0 h 258"/>
                <a:gd name="T2" fmla="*/ 50 w 98"/>
                <a:gd name="T3" fmla="*/ 0 h 258"/>
                <a:gd name="T4" fmla="*/ 58 w 98"/>
                <a:gd name="T5" fmla="*/ 30 h 258"/>
                <a:gd name="T6" fmla="*/ 70 w 98"/>
                <a:gd name="T7" fmla="*/ 60 h 258"/>
                <a:gd name="T8" fmla="*/ 84 w 98"/>
                <a:gd name="T9" fmla="*/ 90 h 258"/>
                <a:gd name="T10" fmla="*/ 98 w 98"/>
                <a:gd name="T11" fmla="*/ 118 h 258"/>
                <a:gd name="T12" fmla="*/ 98 w 98"/>
                <a:gd name="T13" fmla="*/ 118 h 258"/>
                <a:gd name="T14" fmla="*/ 90 w 98"/>
                <a:gd name="T15" fmla="*/ 152 h 258"/>
                <a:gd name="T16" fmla="*/ 78 w 98"/>
                <a:gd name="T17" fmla="*/ 188 h 258"/>
                <a:gd name="T18" fmla="*/ 66 w 98"/>
                <a:gd name="T19" fmla="*/ 224 h 258"/>
                <a:gd name="T20" fmla="*/ 50 w 98"/>
                <a:gd name="T21" fmla="*/ 258 h 258"/>
                <a:gd name="T22" fmla="*/ 50 w 98"/>
                <a:gd name="T23" fmla="*/ 258 h 258"/>
                <a:gd name="T24" fmla="*/ 32 w 98"/>
                <a:gd name="T25" fmla="*/ 224 h 258"/>
                <a:gd name="T26" fmla="*/ 20 w 98"/>
                <a:gd name="T27" fmla="*/ 188 h 258"/>
                <a:gd name="T28" fmla="*/ 8 w 98"/>
                <a:gd name="T29" fmla="*/ 152 h 258"/>
                <a:gd name="T30" fmla="*/ 0 w 98"/>
                <a:gd name="T31" fmla="*/ 118 h 258"/>
                <a:gd name="T32" fmla="*/ 0 w 98"/>
                <a:gd name="T33" fmla="*/ 118 h 258"/>
                <a:gd name="T34" fmla="*/ 14 w 98"/>
                <a:gd name="T35" fmla="*/ 90 h 258"/>
                <a:gd name="T36" fmla="*/ 28 w 98"/>
                <a:gd name="T37" fmla="*/ 60 h 258"/>
                <a:gd name="T38" fmla="*/ 40 w 98"/>
                <a:gd name="T39" fmla="*/ 30 h 258"/>
                <a:gd name="T40" fmla="*/ 50 w 98"/>
                <a:gd name="T41" fmla="*/ 0 h 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8" h="258">
                  <a:moveTo>
                    <a:pt x="50" y="0"/>
                  </a:moveTo>
                  <a:lnTo>
                    <a:pt x="50" y="0"/>
                  </a:lnTo>
                  <a:lnTo>
                    <a:pt x="58" y="30"/>
                  </a:lnTo>
                  <a:lnTo>
                    <a:pt x="70" y="60"/>
                  </a:lnTo>
                  <a:lnTo>
                    <a:pt x="84" y="90"/>
                  </a:lnTo>
                  <a:lnTo>
                    <a:pt x="98" y="118"/>
                  </a:lnTo>
                  <a:lnTo>
                    <a:pt x="98" y="118"/>
                  </a:lnTo>
                  <a:lnTo>
                    <a:pt x="90" y="152"/>
                  </a:lnTo>
                  <a:lnTo>
                    <a:pt x="78" y="188"/>
                  </a:lnTo>
                  <a:lnTo>
                    <a:pt x="66" y="224"/>
                  </a:lnTo>
                  <a:lnTo>
                    <a:pt x="50" y="258"/>
                  </a:lnTo>
                  <a:lnTo>
                    <a:pt x="50" y="258"/>
                  </a:lnTo>
                  <a:lnTo>
                    <a:pt x="32" y="224"/>
                  </a:lnTo>
                  <a:lnTo>
                    <a:pt x="20" y="188"/>
                  </a:lnTo>
                  <a:lnTo>
                    <a:pt x="8" y="152"/>
                  </a:lnTo>
                  <a:lnTo>
                    <a:pt x="0" y="118"/>
                  </a:lnTo>
                  <a:lnTo>
                    <a:pt x="0" y="118"/>
                  </a:lnTo>
                  <a:lnTo>
                    <a:pt x="14" y="90"/>
                  </a:lnTo>
                  <a:lnTo>
                    <a:pt x="28" y="60"/>
                  </a:lnTo>
                  <a:lnTo>
                    <a:pt x="40" y="30"/>
                  </a:lnTo>
                  <a:lnTo>
                    <a:pt x="50" y="0"/>
                  </a:lnTo>
                  <a:close/>
                </a:path>
              </a:pathLst>
            </a:custGeom>
            <a:solidFill>
              <a:srgbClr val="FFD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l" rtl="0"/>
              <a:endParaRPr lang="en-GB"/>
            </a:p>
          </p:txBody>
        </p:sp>
        <p:sp>
          <p:nvSpPr>
            <p:cNvPr id="722" name="Freeform 740"/>
            <p:cNvSpPr>
              <a:spLocks/>
            </p:cNvSpPr>
            <p:nvPr/>
          </p:nvSpPr>
          <p:spPr bwMode="auto">
            <a:xfrm>
              <a:off x="4494213" y="3392488"/>
              <a:ext cx="155575" cy="409575"/>
            </a:xfrm>
            <a:custGeom>
              <a:avLst/>
              <a:gdLst>
                <a:gd name="T0" fmla="*/ 50 w 98"/>
                <a:gd name="T1" fmla="*/ 0 h 258"/>
                <a:gd name="T2" fmla="*/ 50 w 98"/>
                <a:gd name="T3" fmla="*/ 0 h 258"/>
                <a:gd name="T4" fmla="*/ 58 w 98"/>
                <a:gd name="T5" fmla="*/ 30 h 258"/>
                <a:gd name="T6" fmla="*/ 70 w 98"/>
                <a:gd name="T7" fmla="*/ 60 h 258"/>
                <a:gd name="T8" fmla="*/ 84 w 98"/>
                <a:gd name="T9" fmla="*/ 90 h 258"/>
                <a:gd name="T10" fmla="*/ 98 w 98"/>
                <a:gd name="T11" fmla="*/ 118 h 258"/>
                <a:gd name="T12" fmla="*/ 98 w 98"/>
                <a:gd name="T13" fmla="*/ 118 h 258"/>
                <a:gd name="T14" fmla="*/ 90 w 98"/>
                <a:gd name="T15" fmla="*/ 152 h 258"/>
                <a:gd name="T16" fmla="*/ 78 w 98"/>
                <a:gd name="T17" fmla="*/ 188 h 258"/>
                <a:gd name="T18" fmla="*/ 66 w 98"/>
                <a:gd name="T19" fmla="*/ 224 h 258"/>
                <a:gd name="T20" fmla="*/ 50 w 98"/>
                <a:gd name="T21" fmla="*/ 258 h 258"/>
                <a:gd name="T22" fmla="*/ 50 w 98"/>
                <a:gd name="T23" fmla="*/ 258 h 258"/>
                <a:gd name="T24" fmla="*/ 32 w 98"/>
                <a:gd name="T25" fmla="*/ 224 h 258"/>
                <a:gd name="T26" fmla="*/ 20 w 98"/>
                <a:gd name="T27" fmla="*/ 188 h 258"/>
                <a:gd name="T28" fmla="*/ 8 w 98"/>
                <a:gd name="T29" fmla="*/ 152 h 258"/>
                <a:gd name="T30" fmla="*/ 0 w 98"/>
                <a:gd name="T31" fmla="*/ 118 h 258"/>
                <a:gd name="T32" fmla="*/ 0 w 98"/>
                <a:gd name="T33" fmla="*/ 118 h 258"/>
                <a:gd name="T34" fmla="*/ 14 w 98"/>
                <a:gd name="T35" fmla="*/ 90 h 258"/>
                <a:gd name="T36" fmla="*/ 28 w 98"/>
                <a:gd name="T37" fmla="*/ 60 h 258"/>
                <a:gd name="T38" fmla="*/ 40 w 98"/>
                <a:gd name="T39" fmla="*/ 30 h 258"/>
                <a:gd name="T40" fmla="*/ 50 w 98"/>
                <a:gd name="T41" fmla="*/ 0 h 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8" h="258">
                  <a:moveTo>
                    <a:pt x="50" y="0"/>
                  </a:moveTo>
                  <a:lnTo>
                    <a:pt x="50" y="0"/>
                  </a:lnTo>
                  <a:lnTo>
                    <a:pt x="58" y="30"/>
                  </a:lnTo>
                  <a:lnTo>
                    <a:pt x="70" y="60"/>
                  </a:lnTo>
                  <a:lnTo>
                    <a:pt x="84" y="90"/>
                  </a:lnTo>
                  <a:lnTo>
                    <a:pt x="98" y="118"/>
                  </a:lnTo>
                  <a:lnTo>
                    <a:pt x="98" y="118"/>
                  </a:lnTo>
                  <a:lnTo>
                    <a:pt x="90" y="152"/>
                  </a:lnTo>
                  <a:lnTo>
                    <a:pt x="78" y="188"/>
                  </a:lnTo>
                  <a:lnTo>
                    <a:pt x="66" y="224"/>
                  </a:lnTo>
                  <a:lnTo>
                    <a:pt x="50" y="258"/>
                  </a:lnTo>
                  <a:lnTo>
                    <a:pt x="50" y="258"/>
                  </a:lnTo>
                  <a:lnTo>
                    <a:pt x="32" y="224"/>
                  </a:lnTo>
                  <a:lnTo>
                    <a:pt x="20" y="188"/>
                  </a:lnTo>
                  <a:lnTo>
                    <a:pt x="8" y="152"/>
                  </a:lnTo>
                  <a:lnTo>
                    <a:pt x="0" y="118"/>
                  </a:lnTo>
                  <a:lnTo>
                    <a:pt x="0" y="118"/>
                  </a:lnTo>
                  <a:lnTo>
                    <a:pt x="14" y="90"/>
                  </a:lnTo>
                  <a:lnTo>
                    <a:pt x="28" y="60"/>
                  </a:lnTo>
                  <a:lnTo>
                    <a:pt x="40" y="30"/>
                  </a:lnTo>
                  <a:lnTo>
                    <a:pt x="5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l" rtl="0"/>
              <a:endParaRPr lang="en-GB"/>
            </a:p>
          </p:txBody>
        </p:sp>
        <p:sp>
          <p:nvSpPr>
            <p:cNvPr id="723" name="Freeform 741"/>
            <p:cNvSpPr>
              <a:spLocks/>
            </p:cNvSpPr>
            <p:nvPr/>
          </p:nvSpPr>
          <p:spPr bwMode="auto">
            <a:xfrm>
              <a:off x="4294188" y="3370263"/>
              <a:ext cx="155575" cy="384175"/>
            </a:xfrm>
            <a:custGeom>
              <a:avLst/>
              <a:gdLst>
                <a:gd name="T0" fmla="*/ 92 w 98"/>
                <a:gd name="T1" fmla="*/ 0 h 242"/>
                <a:gd name="T2" fmla="*/ 92 w 98"/>
                <a:gd name="T3" fmla="*/ 0 h 242"/>
                <a:gd name="T4" fmla="*/ 90 w 98"/>
                <a:gd name="T5" fmla="*/ 38 h 242"/>
                <a:gd name="T6" fmla="*/ 90 w 98"/>
                <a:gd name="T7" fmla="*/ 38 h 242"/>
                <a:gd name="T8" fmla="*/ 92 w 98"/>
                <a:gd name="T9" fmla="*/ 82 h 242"/>
                <a:gd name="T10" fmla="*/ 98 w 98"/>
                <a:gd name="T11" fmla="*/ 126 h 242"/>
                <a:gd name="T12" fmla="*/ 98 w 98"/>
                <a:gd name="T13" fmla="*/ 126 h 242"/>
                <a:gd name="T14" fmla="*/ 78 w 98"/>
                <a:gd name="T15" fmla="*/ 156 h 242"/>
                <a:gd name="T16" fmla="*/ 56 w 98"/>
                <a:gd name="T17" fmla="*/ 186 h 242"/>
                <a:gd name="T18" fmla="*/ 32 w 98"/>
                <a:gd name="T19" fmla="*/ 214 h 242"/>
                <a:gd name="T20" fmla="*/ 4 w 98"/>
                <a:gd name="T21" fmla="*/ 242 h 242"/>
                <a:gd name="T22" fmla="*/ 4 w 98"/>
                <a:gd name="T23" fmla="*/ 242 h 242"/>
                <a:gd name="T24" fmla="*/ 2 w 98"/>
                <a:gd name="T25" fmla="*/ 208 h 242"/>
                <a:gd name="T26" fmla="*/ 0 w 98"/>
                <a:gd name="T27" fmla="*/ 174 h 242"/>
                <a:gd name="T28" fmla="*/ 0 w 98"/>
                <a:gd name="T29" fmla="*/ 174 h 242"/>
                <a:gd name="T30" fmla="*/ 2 w 98"/>
                <a:gd name="T31" fmla="*/ 134 h 242"/>
                <a:gd name="T32" fmla="*/ 6 w 98"/>
                <a:gd name="T33" fmla="*/ 92 h 242"/>
                <a:gd name="T34" fmla="*/ 6 w 98"/>
                <a:gd name="T35" fmla="*/ 92 h 242"/>
                <a:gd name="T36" fmla="*/ 30 w 98"/>
                <a:gd name="T37" fmla="*/ 72 h 242"/>
                <a:gd name="T38" fmla="*/ 52 w 98"/>
                <a:gd name="T39" fmla="*/ 48 h 242"/>
                <a:gd name="T40" fmla="*/ 74 w 98"/>
                <a:gd name="T41" fmla="*/ 24 h 242"/>
                <a:gd name="T42" fmla="*/ 92 w 98"/>
                <a:gd name="T43" fmla="*/ 0 h 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8" h="242">
                  <a:moveTo>
                    <a:pt x="92" y="0"/>
                  </a:moveTo>
                  <a:lnTo>
                    <a:pt x="92" y="0"/>
                  </a:lnTo>
                  <a:lnTo>
                    <a:pt x="90" y="38"/>
                  </a:lnTo>
                  <a:lnTo>
                    <a:pt x="90" y="38"/>
                  </a:lnTo>
                  <a:lnTo>
                    <a:pt x="92" y="82"/>
                  </a:lnTo>
                  <a:lnTo>
                    <a:pt x="98" y="126"/>
                  </a:lnTo>
                  <a:lnTo>
                    <a:pt x="98" y="126"/>
                  </a:lnTo>
                  <a:lnTo>
                    <a:pt x="78" y="156"/>
                  </a:lnTo>
                  <a:lnTo>
                    <a:pt x="56" y="186"/>
                  </a:lnTo>
                  <a:lnTo>
                    <a:pt x="32" y="214"/>
                  </a:lnTo>
                  <a:lnTo>
                    <a:pt x="4" y="242"/>
                  </a:lnTo>
                  <a:lnTo>
                    <a:pt x="4" y="242"/>
                  </a:lnTo>
                  <a:lnTo>
                    <a:pt x="2" y="208"/>
                  </a:lnTo>
                  <a:lnTo>
                    <a:pt x="0" y="174"/>
                  </a:lnTo>
                  <a:lnTo>
                    <a:pt x="0" y="174"/>
                  </a:lnTo>
                  <a:lnTo>
                    <a:pt x="2" y="134"/>
                  </a:lnTo>
                  <a:lnTo>
                    <a:pt x="6" y="92"/>
                  </a:lnTo>
                  <a:lnTo>
                    <a:pt x="6" y="92"/>
                  </a:lnTo>
                  <a:lnTo>
                    <a:pt x="30" y="72"/>
                  </a:lnTo>
                  <a:lnTo>
                    <a:pt x="52" y="48"/>
                  </a:lnTo>
                  <a:lnTo>
                    <a:pt x="74" y="24"/>
                  </a:lnTo>
                  <a:lnTo>
                    <a:pt x="92" y="0"/>
                  </a:lnTo>
                  <a:close/>
                </a:path>
              </a:pathLst>
            </a:custGeom>
            <a:solidFill>
              <a:srgbClr val="FFD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l" rtl="0"/>
              <a:endParaRPr lang="en-GB"/>
            </a:p>
          </p:txBody>
        </p:sp>
        <p:sp>
          <p:nvSpPr>
            <p:cNvPr id="724" name="Freeform 742"/>
            <p:cNvSpPr>
              <a:spLocks/>
            </p:cNvSpPr>
            <p:nvPr/>
          </p:nvSpPr>
          <p:spPr bwMode="auto">
            <a:xfrm>
              <a:off x="4294188" y="3370263"/>
              <a:ext cx="155575" cy="384175"/>
            </a:xfrm>
            <a:custGeom>
              <a:avLst/>
              <a:gdLst>
                <a:gd name="T0" fmla="*/ 92 w 98"/>
                <a:gd name="T1" fmla="*/ 0 h 242"/>
                <a:gd name="T2" fmla="*/ 92 w 98"/>
                <a:gd name="T3" fmla="*/ 0 h 242"/>
                <a:gd name="T4" fmla="*/ 90 w 98"/>
                <a:gd name="T5" fmla="*/ 38 h 242"/>
                <a:gd name="T6" fmla="*/ 90 w 98"/>
                <a:gd name="T7" fmla="*/ 38 h 242"/>
                <a:gd name="T8" fmla="*/ 92 w 98"/>
                <a:gd name="T9" fmla="*/ 82 h 242"/>
                <a:gd name="T10" fmla="*/ 98 w 98"/>
                <a:gd name="T11" fmla="*/ 126 h 242"/>
                <a:gd name="T12" fmla="*/ 98 w 98"/>
                <a:gd name="T13" fmla="*/ 126 h 242"/>
                <a:gd name="T14" fmla="*/ 78 w 98"/>
                <a:gd name="T15" fmla="*/ 156 h 242"/>
                <a:gd name="T16" fmla="*/ 56 w 98"/>
                <a:gd name="T17" fmla="*/ 186 h 242"/>
                <a:gd name="T18" fmla="*/ 32 w 98"/>
                <a:gd name="T19" fmla="*/ 214 h 242"/>
                <a:gd name="T20" fmla="*/ 4 w 98"/>
                <a:gd name="T21" fmla="*/ 242 h 242"/>
                <a:gd name="T22" fmla="*/ 4 w 98"/>
                <a:gd name="T23" fmla="*/ 242 h 242"/>
                <a:gd name="T24" fmla="*/ 2 w 98"/>
                <a:gd name="T25" fmla="*/ 208 h 242"/>
                <a:gd name="T26" fmla="*/ 0 w 98"/>
                <a:gd name="T27" fmla="*/ 174 h 242"/>
                <a:gd name="T28" fmla="*/ 0 w 98"/>
                <a:gd name="T29" fmla="*/ 174 h 242"/>
                <a:gd name="T30" fmla="*/ 2 w 98"/>
                <a:gd name="T31" fmla="*/ 134 h 242"/>
                <a:gd name="T32" fmla="*/ 6 w 98"/>
                <a:gd name="T33" fmla="*/ 92 h 242"/>
                <a:gd name="T34" fmla="*/ 6 w 98"/>
                <a:gd name="T35" fmla="*/ 92 h 242"/>
                <a:gd name="T36" fmla="*/ 30 w 98"/>
                <a:gd name="T37" fmla="*/ 72 h 242"/>
                <a:gd name="T38" fmla="*/ 52 w 98"/>
                <a:gd name="T39" fmla="*/ 48 h 242"/>
                <a:gd name="T40" fmla="*/ 74 w 98"/>
                <a:gd name="T41" fmla="*/ 24 h 242"/>
                <a:gd name="T42" fmla="*/ 92 w 98"/>
                <a:gd name="T43" fmla="*/ 0 h 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8" h="242">
                  <a:moveTo>
                    <a:pt x="92" y="0"/>
                  </a:moveTo>
                  <a:lnTo>
                    <a:pt x="92" y="0"/>
                  </a:lnTo>
                  <a:lnTo>
                    <a:pt x="90" y="38"/>
                  </a:lnTo>
                  <a:lnTo>
                    <a:pt x="90" y="38"/>
                  </a:lnTo>
                  <a:lnTo>
                    <a:pt x="92" y="82"/>
                  </a:lnTo>
                  <a:lnTo>
                    <a:pt x="98" y="126"/>
                  </a:lnTo>
                  <a:lnTo>
                    <a:pt x="98" y="126"/>
                  </a:lnTo>
                  <a:lnTo>
                    <a:pt x="78" y="156"/>
                  </a:lnTo>
                  <a:lnTo>
                    <a:pt x="56" y="186"/>
                  </a:lnTo>
                  <a:lnTo>
                    <a:pt x="32" y="214"/>
                  </a:lnTo>
                  <a:lnTo>
                    <a:pt x="4" y="242"/>
                  </a:lnTo>
                  <a:lnTo>
                    <a:pt x="4" y="242"/>
                  </a:lnTo>
                  <a:lnTo>
                    <a:pt x="2" y="208"/>
                  </a:lnTo>
                  <a:lnTo>
                    <a:pt x="0" y="174"/>
                  </a:lnTo>
                  <a:lnTo>
                    <a:pt x="0" y="174"/>
                  </a:lnTo>
                  <a:lnTo>
                    <a:pt x="2" y="134"/>
                  </a:lnTo>
                  <a:lnTo>
                    <a:pt x="6" y="92"/>
                  </a:lnTo>
                  <a:lnTo>
                    <a:pt x="6" y="92"/>
                  </a:lnTo>
                  <a:lnTo>
                    <a:pt x="30" y="72"/>
                  </a:lnTo>
                  <a:lnTo>
                    <a:pt x="52" y="48"/>
                  </a:lnTo>
                  <a:lnTo>
                    <a:pt x="74" y="24"/>
                  </a:lnTo>
                  <a:lnTo>
                    <a:pt x="9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l" rtl="0"/>
              <a:endParaRPr lang="en-GB"/>
            </a:p>
          </p:txBody>
        </p:sp>
        <p:sp>
          <p:nvSpPr>
            <p:cNvPr id="725" name="Freeform 743"/>
            <p:cNvSpPr>
              <a:spLocks/>
            </p:cNvSpPr>
            <p:nvPr/>
          </p:nvSpPr>
          <p:spPr bwMode="auto">
            <a:xfrm>
              <a:off x="4062413" y="3303588"/>
              <a:ext cx="263525" cy="314325"/>
            </a:xfrm>
            <a:custGeom>
              <a:avLst/>
              <a:gdLst>
                <a:gd name="T0" fmla="*/ 166 w 166"/>
                <a:gd name="T1" fmla="*/ 0 h 198"/>
                <a:gd name="T2" fmla="*/ 166 w 166"/>
                <a:gd name="T3" fmla="*/ 0 h 198"/>
                <a:gd name="T4" fmla="*/ 154 w 166"/>
                <a:gd name="T5" fmla="*/ 30 h 198"/>
                <a:gd name="T6" fmla="*/ 144 w 166"/>
                <a:gd name="T7" fmla="*/ 60 h 198"/>
                <a:gd name="T8" fmla="*/ 134 w 166"/>
                <a:gd name="T9" fmla="*/ 90 h 198"/>
                <a:gd name="T10" fmla="*/ 128 w 166"/>
                <a:gd name="T11" fmla="*/ 122 h 198"/>
                <a:gd name="T12" fmla="*/ 128 w 166"/>
                <a:gd name="T13" fmla="*/ 122 h 198"/>
                <a:gd name="T14" fmla="*/ 100 w 166"/>
                <a:gd name="T15" fmla="*/ 142 h 198"/>
                <a:gd name="T16" fmla="*/ 68 w 166"/>
                <a:gd name="T17" fmla="*/ 162 h 198"/>
                <a:gd name="T18" fmla="*/ 34 w 166"/>
                <a:gd name="T19" fmla="*/ 182 h 198"/>
                <a:gd name="T20" fmla="*/ 0 w 166"/>
                <a:gd name="T21" fmla="*/ 198 h 198"/>
                <a:gd name="T22" fmla="*/ 0 w 166"/>
                <a:gd name="T23" fmla="*/ 198 h 198"/>
                <a:gd name="T24" fmla="*/ 10 w 166"/>
                <a:gd name="T25" fmla="*/ 160 h 198"/>
                <a:gd name="T26" fmla="*/ 22 w 166"/>
                <a:gd name="T27" fmla="*/ 124 h 198"/>
                <a:gd name="T28" fmla="*/ 36 w 166"/>
                <a:gd name="T29" fmla="*/ 90 h 198"/>
                <a:gd name="T30" fmla="*/ 52 w 166"/>
                <a:gd name="T31" fmla="*/ 58 h 198"/>
                <a:gd name="T32" fmla="*/ 52 w 166"/>
                <a:gd name="T33" fmla="*/ 58 h 198"/>
                <a:gd name="T34" fmla="*/ 82 w 166"/>
                <a:gd name="T35" fmla="*/ 46 h 198"/>
                <a:gd name="T36" fmla="*/ 112 w 166"/>
                <a:gd name="T37" fmla="*/ 32 h 198"/>
                <a:gd name="T38" fmla="*/ 140 w 166"/>
                <a:gd name="T39" fmla="*/ 16 h 198"/>
                <a:gd name="T40" fmla="*/ 166 w 166"/>
                <a:gd name="T41" fmla="*/ 0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6" h="198">
                  <a:moveTo>
                    <a:pt x="166" y="0"/>
                  </a:moveTo>
                  <a:lnTo>
                    <a:pt x="166" y="0"/>
                  </a:lnTo>
                  <a:lnTo>
                    <a:pt x="154" y="30"/>
                  </a:lnTo>
                  <a:lnTo>
                    <a:pt x="144" y="60"/>
                  </a:lnTo>
                  <a:lnTo>
                    <a:pt x="134" y="90"/>
                  </a:lnTo>
                  <a:lnTo>
                    <a:pt x="128" y="122"/>
                  </a:lnTo>
                  <a:lnTo>
                    <a:pt x="128" y="122"/>
                  </a:lnTo>
                  <a:lnTo>
                    <a:pt x="100" y="142"/>
                  </a:lnTo>
                  <a:lnTo>
                    <a:pt x="68" y="162"/>
                  </a:lnTo>
                  <a:lnTo>
                    <a:pt x="34" y="182"/>
                  </a:lnTo>
                  <a:lnTo>
                    <a:pt x="0" y="198"/>
                  </a:lnTo>
                  <a:lnTo>
                    <a:pt x="0" y="198"/>
                  </a:lnTo>
                  <a:lnTo>
                    <a:pt x="10" y="160"/>
                  </a:lnTo>
                  <a:lnTo>
                    <a:pt x="22" y="124"/>
                  </a:lnTo>
                  <a:lnTo>
                    <a:pt x="36" y="90"/>
                  </a:lnTo>
                  <a:lnTo>
                    <a:pt x="52" y="58"/>
                  </a:lnTo>
                  <a:lnTo>
                    <a:pt x="52" y="58"/>
                  </a:lnTo>
                  <a:lnTo>
                    <a:pt x="82" y="46"/>
                  </a:lnTo>
                  <a:lnTo>
                    <a:pt x="112" y="32"/>
                  </a:lnTo>
                  <a:lnTo>
                    <a:pt x="140" y="16"/>
                  </a:lnTo>
                  <a:lnTo>
                    <a:pt x="166" y="0"/>
                  </a:lnTo>
                  <a:close/>
                </a:path>
              </a:pathLst>
            </a:custGeom>
            <a:solidFill>
              <a:srgbClr val="FFD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l" rtl="0"/>
              <a:endParaRPr lang="en-GB"/>
            </a:p>
          </p:txBody>
        </p:sp>
        <p:sp>
          <p:nvSpPr>
            <p:cNvPr id="726" name="Freeform 744"/>
            <p:cNvSpPr>
              <a:spLocks/>
            </p:cNvSpPr>
            <p:nvPr/>
          </p:nvSpPr>
          <p:spPr bwMode="auto">
            <a:xfrm>
              <a:off x="4062413" y="3303588"/>
              <a:ext cx="263525" cy="314325"/>
            </a:xfrm>
            <a:custGeom>
              <a:avLst/>
              <a:gdLst>
                <a:gd name="T0" fmla="*/ 166 w 166"/>
                <a:gd name="T1" fmla="*/ 0 h 198"/>
                <a:gd name="T2" fmla="*/ 166 w 166"/>
                <a:gd name="T3" fmla="*/ 0 h 198"/>
                <a:gd name="T4" fmla="*/ 154 w 166"/>
                <a:gd name="T5" fmla="*/ 30 h 198"/>
                <a:gd name="T6" fmla="*/ 144 w 166"/>
                <a:gd name="T7" fmla="*/ 60 h 198"/>
                <a:gd name="T8" fmla="*/ 134 w 166"/>
                <a:gd name="T9" fmla="*/ 90 h 198"/>
                <a:gd name="T10" fmla="*/ 128 w 166"/>
                <a:gd name="T11" fmla="*/ 122 h 198"/>
                <a:gd name="T12" fmla="*/ 128 w 166"/>
                <a:gd name="T13" fmla="*/ 122 h 198"/>
                <a:gd name="T14" fmla="*/ 100 w 166"/>
                <a:gd name="T15" fmla="*/ 142 h 198"/>
                <a:gd name="T16" fmla="*/ 68 w 166"/>
                <a:gd name="T17" fmla="*/ 162 h 198"/>
                <a:gd name="T18" fmla="*/ 34 w 166"/>
                <a:gd name="T19" fmla="*/ 182 h 198"/>
                <a:gd name="T20" fmla="*/ 0 w 166"/>
                <a:gd name="T21" fmla="*/ 198 h 198"/>
                <a:gd name="T22" fmla="*/ 0 w 166"/>
                <a:gd name="T23" fmla="*/ 198 h 198"/>
                <a:gd name="T24" fmla="*/ 10 w 166"/>
                <a:gd name="T25" fmla="*/ 160 h 198"/>
                <a:gd name="T26" fmla="*/ 22 w 166"/>
                <a:gd name="T27" fmla="*/ 124 h 198"/>
                <a:gd name="T28" fmla="*/ 36 w 166"/>
                <a:gd name="T29" fmla="*/ 90 h 198"/>
                <a:gd name="T30" fmla="*/ 52 w 166"/>
                <a:gd name="T31" fmla="*/ 58 h 198"/>
                <a:gd name="T32" fmla="*/ 52 w 166"/>
                <a:gd name="T33" fmla="*/ 58 h 198"/>
                <a:gd name="T34" fmla="*/ 82 w 166"/>
                <a:gd name="T35" fmla="*/ 46 h 198"/>
                <a:gd name="T36" fmla="*/ 112 w 166"/>
                <a:gd name="T37" fmla="*/ 32 h 198"/>
                <a:gd name="T38" fmla="*/ 140 w 166"/>
                <a:gd name="T39" fmla="*/ 16 h 198"/>
                <a:gd name="T40" fmla="*/ 166 w 166"/>
                <a:gd name="T41" fmla="*/ 0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6" h="198">
                  <a:moveTo>
                    <a:pt x="166" y="0"/>
                  </a:moveTo>
                  <a:lnTo>
                    <a:pt x="166" y="0"/>
                  </a:lnTo>
                  <a:lnTo>
                    <a:pt x="154" y="30"/>
                  </a:lnTo>
                  <a:lnTo>
                    <a:pt x="144" y="60"/>
                  </a:lnTo>
                  <a:lnTo>
                    <a:pt x="134" y="90"/>
                  </a:lnTo>
                  <a:lnTo>
                    <a:pt x="128" y="122"/>
                  </a:lnTo>
                  <a:lnTo>
                    <a:pt x="128" y="122"/>
                  </a:lnTo>
                  <a:lnTo>
                    <a:pt x="100" y="142"/>
                  </a:lnTo>
                  <a:lnTo>
                    <a:pt x="68" y="162"/>
                  </a:lnTo>
                  <a:lnTo>
                    <a:pt x="34" y="182"/>
                  </a:lnTo>
                  <a:lnTo>
                    <a:pt x="0" y="198"/>
                  </a:lnTo>
                  <a:lnTo>
                    <a:pt x="0" y="198"/>
                  </a:lnTo>
                  <a:lnTo>
                    <a:pt x="10" y="160"/>
                  </a:lnTo>
                  <a:lnTo>
                    <a:pt x="22" y="124"/>
                  </a:lnTo>
                  <a:lnTo>
                    <a:pt x="36" y="90"/>
                  </a:lnTo>
                  <a:lnTo>
                    <a:pt x="52" y="58"/>
                  </a:lnTo>
                  <a:lnTo>
                    <a:pt x="52" y="58"/>
                  </a:lnTo>
                  <a:lnTo>
                    <a:pt x="82" y="46"/>
                  </a:lnTo>
                  <a:lnTo>
                    <a:pt x="112" y="32"/>
                  </a:lnTo>
                  <a:lnTo>
                    <a:pt x="140" y="16"/>
                  </a:lnTo>
                  <a:lnTo>
                    <a:pt x="16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l" rtl="0"/>
              <a:endParaRPr lang="en-GB"/>
            </a:p>
          </p:txBody>
        </p:sp>
        <p:sp>
          <p:nvSpPr>
            <p:cNvPr id="727" name="Freeform 745"/>
            <p:cNvSpPr>
              <a:spLocks/>
            </p:cNvSpPr>
            <p:nvPr/>
          </p:nvSpPr>
          <p:spPr bwMode="auto">
            <a:xfrm>
              <a:off x="4494213" y="2214563"/>
              <a:ext cx="155575" cy="412750"/>
            </a:xfrm>
            <a:custGeom>
              <a:avLst/>
              <a:gdLst>
                <a:gd name="T0" fmla="*/ 50 w 98"/>
                <a:gd name="T1" fmla="*/ 0 h 260"/>
                <a:gd name="T2" fmla="*/ 50 w 98"/>
                <a:gd name="T3" fmla="*/ 0 h 260"/>
                <a:gd name="T4" fmla="*/ 66 w 98"/>
                <a:gd name="T5" fmla="*/ 36 h 260"/>
                <a:gd name="T6" fmla="*/ 78 w 98"/>
                <a:gd name="T7" fmla="*/ 72 h 260"/>
                <a:gd name="T8" fmla="*/ 90 w 98"/>
                <a:gd name="T9" fmla="*/ 106 h 260"/>
                <a:gd name="T10" fmla="*/ 98 w 98"/>
                <a:gd name="T11" fmla="*/ 142 h 260"/>
                <a:gd name="T12" fmla="*/ 98 w 98"/>
                <a:gd name="T13" fmla="*/ 142 h 260"/>
                <a:gd name="T14" fmla="*/ 84 w 98"/>
                <a:gd name="T15" fmla="*/ 170 h 260"/>
                <a:gd name="T16" fmla="*/ 70 w 98"/>
                <a:gd name="T17" fmla="*/ 200 h 260"/>
                <a:gd name="T18" fmla="*/ 58 w 98"/>
                <a:gd name="T19" fmla="*/ 230 h 260"/>
                <a:gd name="T20" fmla="*/ 50 w 98"/>
                <a:gd name="T21" fmla="*/ 260 h 260"/>
                <a:gd name="T22" fmla="*/ 50 w 98"/>
                <a:gd name="T23" fmla="*/ 260 h 260"/>
                <a:gd name="T24" fmla="*/ 40 w 98"/>
                <a:gd name="T25" fmla="*/ 230 h 260"/>
                <a:gd name="T26" fmla="*/ 28 w 98"/>
                <a:gd name="T27" fmla="*/ 200 h 260"/>
                <a:gd name="T28" fmla="*/ 14 w 98"/>
                <a:gd name="T29" fmla="*/ 170 h 260"/>
                <a:gd name="T30" fmla="*/ 0 w 98"/>
                <a:gd name="T31" fmla="*/ 142 h 260"/>
                <a:gd name="T32" fmla="*/ 0 w 98"/>
                <a:gd name="T33" fmla="*/ 142 h 260"/>
                <a:gd name="T34" fmla="*/ 8 w 98"/>
                <a:gd name="T35" fmla="*/ 106 h 260"/>
                <a:gd name="T36" fmla="*/ 20 w 98"/>
                <a:gd name="T37" fmla="*/ 72 h 260"/>
                <a:gd name="T38" fmla="*/ 32 w 98"/>
                <a:gd name="T39" fmla="*/ 36 h 260"/>
                <a:gd name="T40" fmla="*/ 50 w 98"/>
                <a:gd name="T41" fmla="*/ 0 h 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8" h="260">
                  <a:moveTo>
                    <a:pt x="50" y="0"/>
                  </a:moveTo>
                  <a:lnTo>
                    <a:pt x="50" y="0"/>
                  </a:lnTo>
                  <a:lnTo>
                    <a:pt x="66" y="36"/>
                  </a:lnTo>
                  <a:lnTo>
                    <a:pt x="78" y="72"/>
                  </a:lnTo>
                  <a:lnTo>
                    <a:pt x="90" y="106"/>
                  </a:lnTo>
                  <a:lnTo>
                    <a:pt x="98" y="142"/>
                  </a:lnTo>
                  <a:lnTo>
                    <a:pt x="98" y="142"/>
                  </a:lnTo>
                  <a:lnTo>
                    <a:pt x="84" y="170"/>
                  </a:lnTo>
                  <a:lnTo>
                    <a:pt x="70" y="200"/>
                  </a:lnTo>
                  <a:lnTo>
                    <a:pt x="58" y="230"/>
                  </a:lnTo>
                  <a:lnTo>
                    <a:pt x="50" y="260"/>
                  </a:lnTo>
                  <a:lnTo>
                    <a:pt x="50" y="260"/>
                  </a:lnTo>
                  <a:lnTo>
                    <a:pt x="40" y="230"/>
                  </a:lnTo>
                  <a:lnTo>
                    <a:pt x="28" y="200"/>
                  </a:lnTo>
                  <a:lnTo>
                    <a:pt x="14" y="170"/>
                  </a:lnTo>
                  <a:lnTo>
                    <a:pt x="0" y="142"/>
                  </a:lnTo>
                  <a:lnTo>
                    <a:pt x="0" y="142"/>
                  </a:lnTo>
                  <a:lnTo>
                    <a:pt x="8" y="106"/>
                  </a:lnTo>
                  <a:lnTo>
                    <a:pt x="20" y="72"/>
                  </a:lnTo>
                  <a:lnTo>
                    <a:pt x="32" y="36"/>
                  </a:lnTo>
                  <a:lnTo>
                    <a:pt x="50" y="0"/>
                  </a:lnTo>
                  <a:close/>
                </a:path>
              </a:pathLst>
            </a:custGeom>
            <a:solidFill>
              <a:srgbClr val="FFD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l" rtl="0"/>
              <a:endParaRPr lang="en-GB"/>
            </a:p>
          </p:txBody>
        </p:sp>
        <p:sp>
          <p:nvSpPr>
            <p:cNvPr id="728" name="Freeform 746"/>
            <p:cNvSpPr>
              <a:spLocks/>
            </p:cNvSpPr>
            <p:nvPr/>
          </p:nvSpPr>
          <p:spPr bwMode="auto">
            <a:xfrm>
              <a:off x="4494213" y="2214563"/>
              <a:ext cx="155575" cy="412750"/>
            </a:xfrm>
            <a:custGeom>
              <a:avLst/>
              <a:gdLst>
                <a:gd name="T0" fmla="*/ 50 w 98"/>
                <a:gd name="T1" fmla="*/ 0 h 260"/>
                <a:gd name="T2" fmla="*/ 50 w 98"/>
                <a:gd name="T3" fmla="*/ 0 h 260"/>
                <a:gd name="T4" fmla="*/ 66 w 98"/>
                <a:gd name="T5" fmla="*/ 36 h 260"/>
                <a:gd name="T6" fmla="*/ 78 w 98"/>
                <a:gd name="T7" fmla="*/ 72 h 260"/>
                <a:gd name="T8" fmla="*/ 90 w 98"/>
                <a:gd name="T9" fmla="*/ 106 h 260"/>
                <a:gd name="T10" fmla="*/ 98 w 98"/>
                <a:gd name="T11" fmla="*/ 142 h 260"/>
                <a:gd name="T12" fmla="*/ 98 w 98"/>
                <a:gd name="T13" fmla="*/ 142 h 260"/>
                <a:gd name="T14" fmla="*/ 84 w 98"/>
                <a:gd name="T15" fmla="*/ 170 h 260"/>
                <a:gd name="T16" fmla="*/ 70 w 98"/>
                <a:gd name="T17" fmla="*/ 200 h 260"/>
                <a:gd name="T18" fmla="*/ 58 w 98"/>
                <a:gd name="T19" fmla="*/ 230 h 260"/>
                <a:gd name="T20" fmla="*/ 50 w 98"/>
                <a:gd name="T21" fmla="*/ 260 h 260"/>
                <a:gd name="T22" fmla="*/ 50 w 98"/>
                <a:gd name="T23" fmla="*/ 260 h 260"/>
                <a:gd name="T24" fmla="*/ 40 w 98"/>
                <a:gd name="T25" fmla="*/ 230 h 260"/>
                <a:gd name="T26" fmla="*/ 28 w 98"/>
                <a:gd name="T27" fmla="*/ 200 h 260"/>
                <a:gd name="T28" fmla="*/ 14 w 98"/>
                <a:gd name="T29" fmla="*/ 170 h 260"/>
                <a:gd name="T30" fmla="*/ 0 w 98"/>
                <a:gd name="T31" fmla="*/ 142 h 260"/>
                <a:gd name="T32" fmla="*/ 0 w 98"/>
                <a:gd name="T33" fmla="*/ 142 h 260"/>
                <a:gd name="T34" fmla="*/ 8 w 98"/>
                <a:gd name="T35" fmla="*/ 106 h 260"/>
                <a:gd name="T36" fmla="*/ 20 w 98"/>
                <a:gd name="T37" fmla="*/ 72 h 260"/>
                <a:gd name="T38" fmla="*/ 32 w 98"/>
                <a:gd name="T39" fmla="*/ 36 h 260"/>
                <a:gd name="T40" fmla="*/ 50 w 98"/>
                <a:gd name="T41" fmla="*/ 0 h 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8" h="260">
                  <a:moveTo>
                    <a:pt x="50" y="0"/>
                  </a:moveTo>
                  <a:lnTo>
                    <a:pt x="50" y="0"/>
                  </a:lnTo>
                  <a:lnTo>
                    <a:pt x="66" y="36"/>
                  </a:lnTo>
                  <a:lnTo>
                    <a:pt x="78" y="72"/>
                  </a:lnTo>
                  <a:lnTo>
                    <a:pt x="90" y="106"/>
                  </a:lnTo>
                  <a:lnTo>
                    <a:pt x="98" y="142"/>
                  </a:lnTo>
                  <a:lnTo>
                    <a:pt x="98" y="142"/>
                  </a:lnTo>
                  <a:lnTo>
                    <a:pt x="84" y="170"/>
                  </a:lnTo>
                  <a:lnTo>
                    <a:pt x="70" y="200"/>
                  </a:lnTo>
                  <a:lnTo>
                    <a:pt x="58" y="230"/>
                  </a:lnTo>
                  <a:lnTo>
                    <a:pt x="50" y="260"/>
                  </a:lnTo>
                  <a:lnTo>
                    <a:pt x="50" y="260"/>
                  </a:lnTo>
                  <a:lnTo>
                    <a:pt x="40" y="230"/>
                  </a:lnTo>
                  <a:lnTo>
                    <a:pt x="28" y="200"/>
                  </a:lnTo>
                  <a:lnTo>
                    <a:pt x="14" y="170"/>
                  </a:lnTo>
                  <a:lnTo>
                    <a:pt x="0" y="142"/>
                  </a:lnTo>
                  <a:lnTo>
                    <a:pt x="0" y="142"/>
                  </a:lnTo>
                  <a:lnTo>
                    <a:pt x="8" y="106"/>
                  </a:lnTo>
                  <a:lnTo>
                    <a:pt x="20" y="72"/>
                  </a:lnTo>
                  <a:lnTo>
                    <a:pt x="32" y="36"/>
                  </a:lnTo>
                  <a:lnTo>
                    <a:pt x="5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l" rtl="0"/>
              <a:endParaRPr lang="en-GB"/>
            </a:p>
          </p:txBody>
        </p:sp>
        <p:sp>
          <p:nvSpPr>
            <p:cNvPr id="729" name="Freeform 747"/>
            <p:cNvSpPr>
              <a:spLocks/>
            </p:cNvSpPr>
            <p:nvPr/>
          </p:nvSpPr>
          <p:spPr bwMode="auto">
            <a:xfrm>
              <a:off x="4694238" y="2265363"/>
              <a:ext cx="155575" cy="384175"/>
            </a:xfrm>
            <a:custGeom>
              <a:avLst/>
              <a:gdLst>
                <a:gd name="T0" fmla="*/ 94 w 98"/>
                <a:gd name="T1" fmla="*/ 0 h 242"/>
                <a:gd name="T2" fmla="*/ 94 w 98"/>
                <a:gd name="T3" fmla="*/ 0 h 242"/>
                <a:gd name="T4" fmla="*/ 98 w 98"/>
                <a:gd name="T5" fmla="*/ 34 h 242"/>
                <a:gd name="T6" fmla="*/ 98 w 98"/>
                <a:gd name="T7" fmla="*/ 66 h 242"/>
                <a:gd name="T8" fmla="*/ 98 w 98"/>
                <a:gd name="T9" fmla="*/ 66 h 242"/>
                <a:gd name="T10" fmla="*/ 96 w 98"/>
                <a:gd name="T11" fmla="*/ 108 h 242"/>
                <a:gd name="T12" fmla="*/ 92 w 98"/>
                <a:gd name="T13" fmla="*/ 148 h 242"/>
                <a:gd name="T14" fmla="*/ 92 w 98"/>
                <a:gd name="T15" fmla="*/ 148 h 242"/>
                <a:gd name="T16" fmla="*/ 68 w 98"/>
                <a:gd name="T17" fmla="*/ 170 h 242"/>
                <a:gd name="T18" fmla="*/ 46 w 98"/>
                <a:gd name="T19" fmla="*/ 192 h 242"/>
                <a:gd name="T20" fmla="*/ 26 w 98"/>
                <a:gd name="T21" fmla="*/ 216 h 242"/>
                <a:gd name="T22" fmla="*/ 6 w 98"/>
                <a:gd name="T23" fmla="*/ 242 h 242"/>
                <a:gd name="T24" fmla="*/ 6 w 98"/>
                <a:gd name="T25" fmla="*/ 242 h 242"/>
                <a:gd name="T26" fmla="*/ 8 w 98"/>
                <a:gd name="T27" fmla="*/ 204 h 242"/>
                <a:gd name="T28" fmla="*/ 8 w 98"/>
                <a:gd name="T29" fmla="*/ 204 h 242"/>
                <a:gd name="T30" fmla="*/ 6 w 98"/>
                <a:gd name="T31" fmla="*/ 160 h 242"/>
                <a:gd name="T32" fmla="*/ 0 w 98"/>
                <a:gd name="T33" fmla="*/ 116 h 242"/>
                <a:gd name="T34" fmla="*/ 0 w 98"/>
                <a:gd name="T35" fmla="*/ 116 h 242"/>
                <a:gd name="T36" fmla="*/ 20 w 98"/>
                <a:gd name="T37" fmla="*/ 84 h 242"/>
                <a:gd name="T38" fmla="*/ 42 w 98"/>
                <a:gd name="T39" fmla="*/ 56 h 242"/>
                <a:gd name="T40" fmla="*/ 66 w 98"/>
                <a:gd name="T41" fmla="*/ 26 h 242"/>
                <a:gd name="T42" fmla="*/ 94 w 98"/>
                <a:gd name="T43" fmla="*/ 0 h 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8" h="242">
                  <a:moveTo>
                    <a:pt x="94" y="0"/>
                  </a:moveTo>
                  <a:lnTo>
                    <a:pt x="94" y="0"/>
                  </a:lnTo>
                  <a:lnTo>
                    <a:pt x="98" y="34"/>
                  </a:lnTo>
                  <a:lnTo>
                    <a:pt x="98" y="66"/>
                  </a:lnTo>
                  <a:lnTo>
                    <a:pt x="98" y="66"/>
                  </a:lnTo>
                  <a:lnTo>
                    <a:pt x="96" y="108"/>
                  </a:lnTo>
                  <a:lnTo>
                    <a:pt x="92" y="148"/>
                  </a:lnTo>
                  <a:lnTo>
                    <a:pt x="92" y="148"/>
                  </a:lnTo>
                  <a:lnTo>
                    <a:pt x="68" y="170"/>
                  </a:lnTo>
                  <a:lnTo>
                    <a:pt x="46" y="192"/>
                  </a:lnTo>
                  <a:lnTo>
                    <a:pt x="26" y="216"/>
                  </a:lnTo>
                  <a:lnTo>
                    <a:pt x="6" y="242"/>
                  </a:lnTo>
                  <a:lnTo>
                    <a:pt x="6" y="242"/>
                  </a:lnTo>
                  <a:lnTo>
                    <a:pt x="8" y="204"/>
                  </a:lnTo>
                  <a:lnTo>
                    <a:pt x="8" y="204"/>
                  </a:lnTo>
                  <a:lnTo>
                    <a:pt x="6" y="160"/>
                  </a:lnTo>
                  <a:lnTo>
                    <a:pt x="0" y="116"/>
                  </a:lnTo>
                  <a:lnTo>
                    <a:pt x="0" y="116"/>
                  </a:lnTo>
                  <a:lnTo>
                    <a:pt x="20" y="84"/>
                  </a:lnTo>
                  <a:lnTo>
                    <a:pt x="42" y="56"/>
                  </a:lnTo>
                  <a:lnTo>
                    <a:pt x="66" y="26"/>
                  </a:lnTo>
                  <a:lnTo>
                    <a:pt x="94" y="0"/>
                  </a:lnTo>
                  <a:close/>
                </a:path>
              </a:pathLst>
            </a:custGeom>
            <a:solidFill>
              <a:srgbClr val="FFD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l" rtl="0"/>
              <a:endParaRPr lang="en-GB"/>
            </a:p>
          </p:txBody>
        </p:sp>
        <p:sp>
          <p:nvSpPr>
            <p:cNvPr id="730" name="Freeform 748"/>
            <p:cNvSpPr>
              <a:spLocks/>
            </p:cNvSpPr>
            <p:nvPr/>
          </p:nvSpPr>
          <p:spPr bwMode="auto">
            <a:xfrm>
              <a:off x="4694238" y="2265363"/>
              <a:ext cx="155575" cy="384175"/>
            </a:xfrm>
            <a:custGeom>
              <a:avLst/>
              <a:gdLst>
                <a:gd name="T0" fmla="*/ 94 w 98"/>
                <a:gd name="T1" fmla="*/ 0 h 242"/>
                <a:gd name="T2" fmla="*/ 94 w 98"/>
                <a:gd name="T3" fmla="*/ 0 h 242"/>
                <a:gd name="T4" fmla="*/ 98 w 98"/>
                <a:gd name="T5" fmla="*/ 34 h 242"/>
                <a:gd name="T6" fmla="*/ 98 w 98"/>
                <a:gd name="T7" fmla="*/ 66 h 242"/>
                <a:gd name="T8" fmla="*/ 98 w 98"/>
                <a:gd name="T9" fmla="*/ 66 h 242"/>
                <a:gd name="T10" fmla="*/ 96 w 98"/>
                <a:gd name="T11" fmla="*/ 108 h 242"/>
                <a:gd name="T12" fmla="*/ 92 w 98"/>
                <a:gd name="T13" fmla="*/ 148 h 242"/>
                <a:gd name="T14" fmla="*/ 92 w 98"/>
                <a:gd name="T15" fmla="*/ 148 h 242"/>
                <a:gd name="T16" fmla="*/ 68 w 98"/>
                <a:gd name="T17" fmla="*/ 170 h 242"/>
                <a:gd name="T18" fmla="*/ 46 w 98"/>
                <a:gd name="T19" fmla="*/ 192 h 242"/>
                <a:gd name="T20" fmla="*/ 26 w 98"/>
                <a:gd name="T21" fmla="*/ 216 h 242"/>
                <a:gd name="T22" fmla="*/ 6 w 98"/>
                <a:gd name="T23" fmla="*/ 242 h 242"/>
                <a:gd name="T24" fmla="*/ 6 w 98"/>
                <a:gd name="T25" fmla="*/ 242 h 242"/>
                <a:gd name="T26" fmla="*/ 8 w 98"/>
                <a:gd name="T27" fmla="*/ 204 h 242"/>
                <a:gd name="T28" fmla="*/ 8 w 98"/>
                <a:gd name="T29" fmla="*/ 204 h 242"/>
                <a:gd name="T30" fmla="*/ 6 w 98"/>
                <a:gd name="T31" fmla="*/ 160 h 242"/>
                <a:gd name="T32" fmla="*/ 0 w 98"/>
                <a:gd name="T33" fmla="*/ 116 h 242"/>
                <a:gd name="T34" fmla="*/ 0 w 98"/>
                <a:gd name="T35" fmla="*/ 116 h 242"/>
                <a:gd name="T36" fmla="*/ 20 w 98"/>
                <a:gd name="T37" fmla="*/ 84 h 242"/>
                <a:gd name="T38" fmla="*/ 42 w 98"/>
                <a:gd name="T39" fmla="*/ 56 h 242"/>
                <a:gd name="T40" fmla="*/ 66 w 98"/>
                <a:gd name="T41" fmla="*/ 26 h 242"/>
                <a:gd name="T42" fmla="*/ 94 w 98"/>
                <a:gd name="T43" fmla="*/ 0 h 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8" h="242">
                  <a:moveTo>
                    <a:pt x="94" y="0"/>
                  </a:moveTo>
                  <a:lnTo>
                    <a:pt x="94" y="0"/>
                  </a:lnTo>
                  <a:lnTo>
                    <a:pt x="98" y="34"/>
                  </a:lnTo>
                  <a:lnTo>
                    <a:pt x="98" y="66"/>
                  </a:lnTo>
                  <a:lnTo>
                    <a:pt x="98" y="66"/>
                  </a:lnTo>
                  <a:lnTo>
                    <a:pt x="96" y="108"/>
                  </a:lnTo>
                  <a:lnTo>
                    <a:pt x="92" y="148"/>
                  </a:lnTo>
                  <a:lnTo>
                    <a:pt x="92" y="148"/>
                  </a:lnTo>
                  <a:lnTo>
                    <a:pt x="68" y="170"/>
                  </a:lnTo>
                  <a:lnTo>
                    <a:pt x="46" y="192"/>
                  </a:lnTo>
                  <a:lnTo>
                    <a:pt x="26" y="216"/>
                  </a:lnTo>
                  <a:lnTo>
                    <a:pt x="6" y="242"/>
                  </a:lnTo>
                  <a:lnTo>
                    <a:pt x="6" y="242"/>
                  </a:lnTo>
                  <a:lnTo>
                    <a:pt x="8" y="204"/>
                  </a:lnTo>
                  <a:lnTo>
                    <a:pt x="8" y="204"/>
                  </a:lnTo>
                  <a:lnTo>
                    <a:pt x="6" y="160"/>
                  </a:lnTo>
                  <a:lnTo>
                    <a:pt x="0" y="116"/>
                  </a:lnTo>
                  <a:lnTo>
                    <a:pt x="0" y="116"/>
                  </a:lnTo>
                  <a:lnTo>
                    <a:pt x="20" y="84"/>
                  </a:lnTo>
                  <a:lnTo>
                    <a:pt x="42" y="56"/>
                  </a:lnTo>
                  <a:lnTo>
                    <a:pt x="66" y="26"/>
                  </a:lnTo>
                  <a:lnTo>
                    <a:pt x="9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l" rtl="0"/>
              <a:endParaRPr lang="en-GB"/>
            </a:p>
          </p:txBody>
        </p:sp>
        <p:sp>
          <p:nvSpPr>
            <p:cNvPr id="731" name="Freeform 749"/>
            <p:cNvSpPr>
              <a:spLocks/>
            </p:cNvSpPr>
            <p:nvPr/>
          </p:nvSpPr>
          <p:spPr bwMode="auto">
            <a:xfrm>
              <a:off x="4818063" y="2401888"/>
              <a:ext cx="263525" cy="314325"/>
            </a:xfrm>
            <a:custGeom>
              <a:avLst/>
              <a:gdLst>
                <a:gd name="T0" fmla="*/ 166 w 166"/>
                <a:gd name="T1" fmla="*/ 0 h 198"/>
                <a:gd name="T2" fmla="*/ 166 w 166"/>
                <a:gd name="T3" fmla="*/ 0 h 198"/>
                <a:gd name="T4" fmla="*/ 156 w 166"/>
                <a:gd name="T5" fmla="*/ 38 h 198"/>
                <a:gd name="T6" fmla="*/ 144 w 166"/>
                <a:gd name="T7" fmla="*/ 74 h 198"/>
                <a:gd name="T8" fmla="*/ 130 w 166"/>
                <a:gd name="T9" fmla="*/ 108 h 198"/>
                <a:gd name="T10" fmla="*/ 114 w 166"/>
                <a:gd name="T11" fmla="*/ 140 h 198"/>
                <a:gd name="T12" fmla="*/ 114 w 166"/>
                <a:gd name="T13" fmla="*/ 140 h 198"/>
                <a:gd name="T14" fmla="*/ 84 w 166"/>
                <a:gd name="T15" fmla="*/ 152 h 198"/>
                <a:gd name="T16" fmla="*/ 54 w 166"/>
                <a:gd name="T17" fmla="*/ 166 h 198"/>
                <a:gd name="T18" fmla="*/ 28 w 166"/>
                <a:gd name="T19" fmla="*/ 180 h 198"/>
                <a:gd name="T20" fmla="*/ 0 w 166"/>
                <a:gd name="T21" fmla="*/ 198 h 198"/>
                <a:gd name="T22" fmla="*/ 0 w 166"/>
                <a:gd name="T23" fmla="*/ 198 h 198"/>
                <a:gd name="T24" fmla="*/ 12 w 166"/>
                <a:gd name="T25" fmla="*/ 168 h 198"/>
                <a:gd name="T26" fmla="*/ 22 w 166"/>
                <a:gd name="T27" fmla="*/ 138 h 198"/>
                <a:gd name="T28" fmla="*/ 32 w 166"/>
                <a:gd name="T29" fmla="*/ 108 h 198"/>
                <a:gd name="T30" fmla="*/ 38 w 166"/>
                <a:gd name="T31" fmla="*/ 76 h 198"/>
                <a:gd name="T32" fmla="*/ 38 w 166"/>
                <a:gd name="T33" fmla="*/ 76 h 198"/>
                <a:gd name="T34" fmla="*/ 68 w 166"/>
                <a:gd name="T35" fmla="*/ 54 h 198"/>
                <a:gd name="T36" fmla="*/ 98 w 166"/>
                <a:gd name="T37" fmla="*/ 34 h 198"/>
                <a:gd name="T38" fmla="*/ 132 w 166"/>
                <a:gd name="T39" fmla="*/ 16 h 198"/>
                <a:gd name="T40" fmla="*/ 166 w 166"/>
                <a:gd name="T41" fmla="*/ 0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6" h="198">
                  <a:moveTo>
                    <a:pt x="166" y="0"/>
                  </a:moveTo>
                  <a:lnTo>
                    <a:pt x="166" y="0"/>
                  </a:lnTo>
                  <a:lnTo>
                    <a:pt x="156" y="38"/>
                  </a:lnTo>
                  <a:lnTo>
                    <a:pt x="144" y="74"/>
                  </a:lnTo>
                  <a:lnTo>
                    <a:pt x="130" y="108"/>
                  </a:lnTo>
                  <a:lnTo>
                    <a:pt x="114" y="140"/>
                  </a:lnTo>
                  <a:lnTo>
                    <a:pt x="114" y="140"/>
                  </a:lnTo>
                  <a:lnTo>
                    <a:pt x="84" y="152"/>
                  </a:lnTo>
                  <a:lnTo>
                    <a:pt x="54" y="166"/>
                  </a:lnTo>
                  <a:lnTo>
                    <a:pt x="28" y="180"/>
                  </a:lnTo>
                  <a:lnTo>
                    <a:pt x="0" y="198"/>
                  </a:lnTo>
                  <a:lnTo>
                    <a:pt x="0" y="198"/>
                  </a:lnTo>
                  <a:lnTo>
                    <a:pt x="12" y="168"/>
                  </a:lnTo>
                  <a:lnTo>
                    <a:pt x="22" y="138"/>
                  </a:lnTo>
                  <a:lnTo>
                    <a:pt x="32" y="108"/>
                  </a:lnTo>
                  <a:lnTo>
                    <a:pt x="38" y="76"/>
                  </a:lnTo>
                  <a:lnTo>
                    <a:pt x="38" y="76"/>
                  </a:lnTo>
                  <a:lnTo>
                    <a:pt x="68" y="54"/>
                  </a:lnTo>
                  <a:lnTo>
                    <a:pt x="98" y="34"/>
                  </a:lnTo>
                  <a:lnTo>
                    <a:pt x="132" y="16"/>
                  </a:lnTo>
                  <a:lnTo>
                    <a:pt x="166" y="0"/>
                  </a:lnTo>
                  <a:close/>
                </a:path>
              </a:pathLst>
            </a:custGeom>
            <a:solidFill>
              <a:srgbClr val="FFD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l" rtl="0"/>
              <a:endParaRPr lang="en-GB"/>
            </a:p>
          </p:txBody>
        </p:sp>
        <p:sp>
          <p:nvSpPr>
            <p:cNvPr id="732" name="Freeform 750"/>
            <p:cNvSpPr>
              <a:spLocks/>
            </p:cNvSpPr>
            <p:nvPr/>
          </p:nvSpPr>
          <p:spPr bwMode="auto">
            <a:xfrm>
              <a:off x="4818063" y="2401888"/>
              <a:ext cx="263525" cy="314325"/>
            </a:xfrm>
            <a:custGeom>
              <a:avLst/>
              <a:gdLst>
                <a:gd name="T0" fmla="*/ 166 w 166"/>
                <a:gd name="T1" fmla="*/ 0 h 198"/>
                <a:gd name="T2" fmla="*/ 166 w 166"/>
                <a:gd name="T3" fmla="*/ 0 h 198"/>
                <a:gd name="T4" fmla="*/ 156 w 166"/>
                <a:gd name="T5" fmla="*/ 38 h 198"/>
                <a:gd name="T6" fmla="*/ 144 w 166"/>
                <a:gd name="T7" fmla="*/ 74 h 198"/>
                <a:gd name="T8" fmla="*/ 130 w 166"/>
                <a:gd name="T9" fmla="*/ 108 h 198"/>
                <a:gd name="T10" fmla="*/ 114 w 166"/>
                <a:gd name="T11" fmla="*/ 140 h 198"/>
                <a:gd name="T12" fmla="*/ 114 w 166"/>
                <a:gd name="T13" fmla="*/ 140 h 198"/>
                <a:gd name="T14" fmla="*/ 84 w 166"/>
                <a:gd name="T15" fmla="*/ 152 h 198"/>
                <a:gd name="T16" fmla="*/ 54 w 166"/>
                <a:gd name="T17" fmla="*/ 166 h 198"/>
                <a:gd name="T18" fmla="*/ 28 w 166"/>
                <a:gd name="T19" fmla="*/ 180 h 198"/>
                <a:gd name="T20" fmla="*/ 0 w 166"/>
                <a:gd name="T21" fmla="*/ 198 h 198"/>
                <a:gd name="T22" fmla="*/ 0 w 166"/>
                <a:gd name="T23" fmla="*/ 198 h 198"/>
                <a:gd name="T24" fmla="*/ 12 w 166"/>
                <a:gd name="T25" fmla="*/ 168 h 198"/>
                <a:gd name="T26" fmla="*/ 22 w 166"/>
                <a:gd name="T27" fmla="*/ 138 h 198"/>
                <a:gd name="T28" fmla="*/ 32 w 166"/>
                <a:gd name="T29" fmla="*/ 108 h 198"/>
                <a:gd name="T30" fmla="*/ 38 w 166"/>
                <a:gd name="T31" fmla="*/ 76 h 198"/>
                <a:gd name="T32" fmla="*/ 38 w 166"/>
                <a:gd name="T33" fmla="*/ 76 h 198"/>
                <a:gd name="T34" fmla="*/ 68 w 166"/>
                <a:gd name="T35" fmla="*/ 54 h 198"/>
                <a:gd name="T36" fmla="*/ 98 w 166"/>
                <a:gd name="T37" fmla="*/ 34 h 198"/>
                <a:gd name="T38" fmla="*/ 132 w 166"/>
                <a:gd name="T39" fmla="*/ 16 h 198"/>
                <a:gd name="T40" fmla="*/ 166 w 166"/>
                <a:gd name="T41" fmla="*/ 0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6" h="198">
                  <a:moveTo>
                    <a:pt x="166" y="0"/>
                  </a:moveTo>
                  <a:lnTo>
                    <a:pt x="166" y="0"/>
                  </a:lnTo>
                  <a:lnTo>
                    <a:pt x="156" y="38"/>
                  </a:lnTo>
                  <a:lnTo>
                    <a:pt x="144" y="74"/>
                  </a:lnTo>
                  <a:lnTo>
                    <a:pt x="130" y="108"/>
                  </a:lnTo>
                  <a:lnTo>
                    <a:pt x="114" y="140"/>
                  </a:lnTo>
                  <a:lnTo>
                    <a:pt x="114" y="140"/>
                  </a:lnTo>
                  <a:lnTo>
                    <a:pt x="84" y="152"/>
                  </a:lnTo>
                  <a:lnTo>
                    <a:pt x="54" y="166"/>
                  </a:lnTo>
                  <a:lnTo>
                    <a:pt x="28" y="180"/>
                  </a:lnTo>
                  <a:lnTo>
                    <a:pt x="0" y="198"/>
                  </a:lnTo>
                  <a:lnTo>
                    <a:pt x="0" y="198"/>
                  </a:lnTo>
                  <a:lnTo>
                    <a:pt x="12" y="168"/>
                  </a:lnTo>
                  <a:lnTo>
                    <a:pt x="22" y="138"/>
                  </a:lnTo>
                  <a:lnTo>
                    <a:pt x="32" y="108"/>
                  </a:lnTo>
                  <a:lnTo>
                    <a:pt x="38" y="76"/>
                  </a:lnTo>
                  <a:lnTo>
                    <a:pt x="38" y="76"/>
                  </a:lnTo>
                  <a:lnTo>
                    <a:pt x="68" y="54"/>
                  </a:lnTo>
                  <a:lnTo>
                    <a:pt x="98" y="34"/>
                  </a:lnTo>
                  <a:lnTo>
                    <a:pt x="132" y="16"/>
                  </a:lnTo>
                  <a:lnTo>
                    <a:pt x="16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l" rtl="0"/>
              <a:endParaRPr lang="en-GB"/>
            </a:p>
          </p:txBody>
        </p:sp>
      </p:grpSp>
      <p:pic>
        <p:nvPicPr>
          <p:cNvPr id="733" name="Picture 2" descr="\\SOOFA\Clients\Algosec\2013.04\Logos\Chevron.png"/>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1242083" y="656384"/>
            <a:ext cx="474866" cy="521147"/>
          </a:xfrm>
          <a:prstGeom prst="rect">
            <a:avLst/>
          </a:prstGeom>
          <a:noFill/>
          <a:extLst>
            <a:ext uri="{909E8E84-426E-40DD-AFC4-6F175D3DCCD1}">
              <a14:hiddenFill xmlns:a14="http://schemas.microsoft.com/office/drawing/2010/main">
                <a:solidFill>
                  <a:srgbClr val="FFFFFF"/>
                </a:solidFill>
              </a14:hiddenFill>
            </a:ext>
          </a:extLst>
        </p:spPr>
      </p:pic>
      <p:pic>
        <p:nvPicPr>
          <p:cNvPr id="734" name="Picture 24"/>
          <p:cNvPicPr>
            <a:picLocks noChangeAspect="1" noChangeArrowheads="1"/>
          </p:cNvPicPr>
          <p:nvPr/>
        </p:nvPicPr>
        <p:blipFill>
          <a:blip r:embed="rId7" cstate="screen">
            <a:extLst>
              <a:ext uri="{28A0092B-C50C-407E-A947-70E740481C1C}">
                <a14:useLocalDpi xmlns:a14="http://schemas.microsoft.com/office/drawing/2010/main"/>
              </a:ext>
            </a:extLst>
          </a:blip>
          <a:stretch>
            <a:fillRect/>
          </a:stretch>
        </p:blipFill>
        <p:spPr bwMode="auto">
          <a:xfrm>
            <a:off x="10287284" y="739230"/>
            <a:ext cx="356169" cy="355455"/>
          </a:xfrm>
          <a:prstGeom prst="rect">
            <a:avLst/>
          </a:prstGeom>
          <a:noFill/>
          <a:extLst>
            <a:ext uri="{909E8E84-426E-40DD-AFC4-6F175D3DCCD1}">
              <a14:hiddenFill xmlns:a14="http://schemas.microsoft.com/office/drawing/2010/main">
                <a:solidFill>
                  <a:srgbClr val="FFFFFF"/>
                </a:solidFill>
              </a14:hiddenFill>
            </a:ext>
          </a:extLst>
        </p:spPr>
      </p:pic>
      <p:grpSp>
        <p:nvGrpSpPr>
          <p:cNvPr id="735" name="Group 734"/>
          <p:cNvGrpSpPr/>
          <p:nvPr/>
        </p:nvGrpSpPr>
        <p:grpSpPr>
          <a:xfrm>
            <a:off x="8452346" y="1479372"/>
            <a:ext cx="559588" cy="368965"/>
            <a:chOff x="-3497263" y="615950"/>
            <a:chExt cx="7232651" cy="4768850"/>
          </a:xfrm>
        </p:grpSpPr>
        <p:sp>
          <p:nvSpPr>
            <p:cNvPr id="736" name="Freeform 177"/>
            <p:cNvSpPr>
              <a:spLocks noEditPoints="1"/>
            </p:cNvSpPr>
            <p:nvPr/>
          </p:nvSpPr>
          <p:spPr bwMode="auto">
            <a:xfrm>
              <a:off x="-3497263" y="615950"/>
              <a:ext cx="7232651" cy="4768850"/>
            </a:xfrm>
            <a:custGeom>
              <a:avLst/>
              <a:gdLst>
                <a:gd name="T0" fmla="*/ 1826 w 4556"/>
                <a:gd name="T1" fmla="*/ 2698 h 3004"/>
                <a:gd name="T2" fmla="*/ 1336 w 4556"/>
                <a:gd name="T3" fmla="*/ 2682 h 3004"/>
                <a:gd name="T4" fmla="*/ 892 w 4556"/>
                <a:gd name="T5" fmla="*/ 2598 h 3004"/>
                <a:gd name="T6" fmla="*/ 528 w 4556"/>
                <a:gd name="T7" fmla="*/ 2430 h 3004"/>
                <a:gd name="T8" fmla="*/ 312 w 4556"/>
                <a:gd name="T9" fmla="*/ 2216 h 3004"/>
                <a:gd name="T10" fmla="*/ 228 w 4556"/>
                <a:gd name="T11" fmla="*/ 2052 h 3004"/>
                <a:gd name="T12" fmla="*/ 190 w 4556"/>
                <a:gd name="T13" fmla="*/ 1894 h 3004"/>
                <a:gd name="T14" fmla="*/ 194 w 4556"/>
                <a:gd name="T15" fmla="*/ 1600 h 3004"/>
                <a:gd name="T16" fmla="*/ 322 w 4556"/>
                <a:gd name="T17" fmla="*/ 1234 h 3004"/>
                <a:gd name="T18" fmla="*/ 498 w 4556"/>
                <a:gd name="T19" fmla="*/ 862 h 3004"/>
                <a:gd name="T20" fmla="*/ 276 w 4556"/>
                <a:gd name="T21" fmla="*/ 1090 h 3004"/>
                <a:gd name="T22" fmla="*/ 134 w 4556"/>
                <a:gd name="T23" fmla="*/ 1308 h 3004"/>
                <a:gd name="T24" fmla="*/ 40 w 4556"/>
                <a:gd name="T25" fmla="*/ 1542 h 3004"/>
                <a:gd name="T26" fmla="*/ 0 w 4556"/>
                <a:gd name="T27" fmla="*/ 1792 h 3004"/>
                <a:gd name="T28" fmla="*/ 24 w 4556"/>
                <a:gd name="T29" fmla="*/ 2060 h 3004"/>
                <a:gd name="T30" fmla="*/ 120 w 4556"/>
                <a:gd name="T31" fmla="*/ 2332 h 3004"/>
                <a:gd name="T32" fmla="*/ 360 w 4556"/>
                <a:gd name="T33" fmla="*/ 2614 h 3004"/>
                <a:gd name="T34" fmla="*/ 722 w 4556"/>
                <a:gd name="T35" fmla="*/ 2826 h 3004"/>
                <a:gd name="T36" fmla="*/ 1198 w 4556"/>
                <a:gd name="T37" fmla="*/ 2960 h 3004"/>
                <a:gd name="T38" fmla="*/ 1778 w 4556"/>
                <a:gd name="T39" fmla="*/ 3004 h 3004"/>
                <a:gd name="T40" fmla="*/ 2312 w 4556"/>
                <a:gd name="T41" fmla="*/ 2972 h 3004"/>
                <a:gd name="T42" fmla="*/ 2914 w 4556"/>
                <a:gd name="T43" fmla="*/ 2858 h 3004"/>
                <a:gd name="T44" fmla="*/ 3518 w 4556"/>
                <a:gd name="T45" fmla="*/ 2662 h 3004"/>
                <a:gd name="T46" fmla="*/ 3706 w 4556"/>
                <a:gd name="T47" fmla="*/ 2234 h 3004"/>
                <a:gd name="T48" fmla="*/ 3138 w 4556"/>
                <a:gd name="T49" fmla="*/ 2470 h 3004"/>
                <a:gd name="T50" fmla="*/ 2486 w 4556"/>
                <a:gd name="T51" fmla="*/ 2634 h 3004"/>
                <a:gd name="T52" fmla="*/ 4536 w 4556"/>
                <a:gd name="T53" fmla="*/ 852 h 3004"/>
                <a:gd name="T54" fmla="*/ 4432 w 4556"/>
                <a:gd name="T55" fmla="*/ 586 h 3004"/>
                <a:gd name="T56" fmla="*/ 4242 w 4556"/>
                <a:gd name="T57" fmla="*/ 368 h 3004"/>
                <a:gd name="T58" fmla="*/ 3984 w 4556"/>
                <a:gd name="T59" fmla="*/ 202 h 3004"/>
                <a:gd name="T60" fmla="*/ 3666 w 4556"/>
                <a:gd name="T61" fmla="*/ 86 h 3004"/>
                <a:gd name="T62" fmla="*/ 3304 w 4556"/>
                <a:gd name="T63" fmla="*/ 18 h 3004"/>
                <a:gd name="T64" fmla="*/ 2908 w 4556"/>
                <a:gd name="T65" fmla="*/ 0 h 3004"/>
                <a:gd name="T66" fmla="*/ 2492 w 4556"/>
                <a:gd name="T67" fmla="*/ 28 h 3004"/>
                <a:gd name="T68" fmla="*/ 2068 w 4556"/>
                <a:gd name="T69" fmla="*/ 106 h 3004"/>
                <a:gd name="T70" fmla="*/ 1648 w 4556"/>
                <a:gd name="T71" fmla="*/ 230 h 3004"/>
                <a:gd name="T72" fmla="*/ 1246 w 4556"/>
                <a:gd name="T73" fmla="*/ 400 h 3004"/>
                <a:gd name="T74" fmla="*/ 994 w 4556"/>
                <a:gd name="T75" fmla="*/ 626 h 3004"/>
                <a:gd name="T76" fmla="*/ 1636 w 4556"/>
                <a:gd name="T77" fmla="*/ 362 h 3004"/>
                <a:gd name="T78" fmla="*/ 2440 w 4556"/>
                <a:gd name="T79" fmla="*/ 186 h 3004"/>
                <a:gd name="T80" fmla="*/ 3080 w 4556"/>
                <a:gd name="T81" fmla="*/ 162 h 3004"/>
                <a:gd name="T82" fmla="*/ 3426 w 4556"/>
                <a:gd name="T83" fmla="*/ 204 h 3004"/>
                <a:gd name="T84" fmla="*/ 3732 w 4556"/>
                <a:gd name="T85" fmla="*/ 292 h 3004"/>
                <a:gd name="T86" fmla="*/ 3986 w 4556"/>
                <a:gd name="T87" fmla="*/ 424 h 3004"/>
                <a:gd name="T88" fmla="*/ 4176 w 4556"/>
                <a:gd name="T89" fmla="*/ 604 h 3004"/>
                <a:gd name="T90" fmla="*/ 4294 w 4556"/>
                <a:gd name="T91" fmla="*/ 834 h 3004"/>
                <a:gd name="T92" fmla="*/ 4324 w 4556"/>
                <a:gd name="T93" fmla="*/ 1010 h 3004"/>
                <a:gd name="T94" fmla="*/ 4308 w 4556"/>
                <a:gd name="T95" fmla="*/ 1188 h 3004"/>
                <a:gd name="T96" fmla="*/ 4204 w 4556"/>
                <a:gd name="T97" fmla="*/ 1442 h 3004"/>
                <a:gd name="T98" fmla="*/ 3930 w 4556"/>
                <a:gd name="T99" fmla="*/ 1722 h 3004"/>
                <a:gd name="T100" fmla="*/ 3980 w 4556"/>
                <a:gd name="T101" fmla="*/ 1962 h 3004"/>
                <a:gd name="T102" fmla="*/ 4188 w 4556"/>
                <a:gd name="T103" fmla="*/ 1820 h 3004"/>
                <a:gd name="T104" fmla="*/ 4366 w 4556"/>
                <a:gd name="T105" fmla="*/ 1624 h 3004"/>
                <a:gd name="T106" fmla="*/ 4496 w 4556"/>
                <a:gd name="T107" fmla="*/ 1384 h 3004"/>
                <a:gd name="T108" fmla="*/ 4556 w 4556"/>
                <a:gd name="T109" fmla="*/ 1106 h 3004"/>
                <a:gd name="T110" fmla="*/ 4536 w 4556"/>
                <a:gd name="T111" fmla="*/ 852 h 30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556" h="3004">
                  <a:moveTo>
                    <a:pt x="2164" y="2678"/>
                  </a:moveTo>
                  <a:lnTo>
                    <a:pt x="2164" y="2678"/>
                  </a:lnTo>
                  <a:lnTo>
                    <a:pt x="2080" y="2686"/>
                  </a:lnTo>
                  <a:lnTo>
                    <a:pt x="1996" y="2690"/>
                  </a:lnTo>
                  <a:lnTo>
                    <a:pt x="1912" y="2696"/>
                  </a:lnTo>
                  <a:lnTo>
                    <a:pt x="1826" y="2698"/>
                  </a:lnTo>
                  <a:lnTo>
                    <a:pt x="1744" y="2700"/>
                  </a:lnTo>
                  <a:lnTo>
                    <a:pt x="1660" y="2700"/>
                  </a:lnTo>
                  <a:lnTo>
                    <a:pt x="1578" y="2698"/>
                  </a:lnTo>
                  <a:lnTo>
                    <a:pt x="1496" y="2694"/>
                  </a:lnTo>
                  <a:lnTo>
                    <a:pt x="1414" y="2690"/>
                  </a:lnTo>
                  <a:lnTo>
                    <a:pt x="1336" y="2682"/>
                  </a:lnTo>
                  <a:lnTo>
                    <a:pt x="1258" y="2674"/>
                  </a:lnTo>
                  <a:lnTo>
                    <a:pt x="1180" y="2662"/>
                  </a:lnTo>
                  <a:lnTo>
                    <a:pt x="1106" y="2650"/>
                  </a:lnTo>
                  <a:lnTo>
                    <a:pt x="1032" y="2634"/>
                  </a:lnTo>
                  <a:lnTo>
                    <a:pt x="960" y="2616"/>
                  </a:lnTo>
                  <a:lnTo>
                    <a:pt x="892" y="2598"/>
                  </a:lnTo>
                  <a:lnTo>
                    <a:pt x="824" y="2576"/>
                  </a:lnTo>
                  <a:lnTo>
                    <a:pt x="760" y="2552"/>
                  </a:lnTo>
                  <a:lnTo>
                    <a:pt x="698" y="2524"/>
                  </a:lnTo>
                  <a:lnTo>
                    <a:pt x="638" y="2496"/>
                  </a:lnTo>
                  <a:lnTo>
                    <a:pt x="582" y="2464"/>
                  </a:lnTo>
                  <a:lnTo>
                    <a:pt x="528" y="2430"/>
                  </a:lnTo>
                  <a:lnTo>
                    <a:pt x="478" y="2392"/>
                  </a:lnTo>
                  <a:lnTo>
                    <a:pt x="432" y="2352"/>
                  </a:lnTo>
                  <a:lnTo>
                    <a:pt x="388" y="2310"/>
                  </a:lnTo>
                  <a:lnTo>
                    <a:pt x="348" y="2264"/>
                  </a:lnTo>
                  <a:lnTo>
                    <a:pt x="330" y="2240"/>
                  </a:lnTo>
                  <a:lnTo>
                    <a:pt x="312" y="2216"/>
                  </a:lnTo>
                  <a:lnTo>
                    <a:pt x="296" y="2190"/>
                  </a:lnTo>
                  <a:lnTo>
                    <a:pt x="280" y="2164"/>
                  </a:lnTo>
                  <a:lnTo>
                    <a:pt x="266" y="2138"/>
                  </a:lnTo>
                  <a:lnTo>
                    <a:pt x="252" y="2110"/>
                  </a:lnTo>
                  <a:lnTo>
                    <a:pt x="240" y="2082"/>
                  </a:lnTo>
                  <a:lnTo>
                    <a:pt x="228" y="2052"/>
                  </a:lnTo>
                  <a:lnTo>
                    <a:pt x="218" y="2022"/>
                  </a:lnTo>
                  <a:lnTo>
                    <a:pt x="210" y="1990"/>
                  </a:lnTo>
                  <a:lnTo>
                    <a:pt x="202" y="1960"/>
                  </a:lnTo>
                  <a:lnTo>
                    <a:pt x="194" y="1926"/>
                  </a:lnTo>
                  <a:lnTo>
                    <a:pt x="194" y="1926"/>
                  </a:lnTo>
                  <a:lnTo>
                    <a:pt x="190" y="1894"/>
                  </a:lnTo>
                  <a:lnTo>
                    <a:pt x="184" y="1862"/>
                  </a:lnTo>
                  <a:lnTo>
                    <a:pt x="182" y="1828"/>
                  </a:lnTo>
                  <a:lnTo>
                    <a:pt x="180" y="1796"/>
                  </a:lnTo>
                  <a:lnTo>
                    <a:pt x="180" y="1730"/>
                  </a:lnTo>
                  <a:lnTo>
                    <a:pt x="186" y="1664"/>
                  </a:lnTo>
                  <a:lnTo>
                    <a:pt x="194" y="1600"/>
                  </a:lnTo>
                  <a:lnTo>
                    <a:pt x="206" y="1536"/>
                  </a:lnTo>
                  <a:lnTo>
                    <a:pt x="224" y="1472"/>
                  </a:lnTo>
                  <a:lnTo>
                    <a:pt x="244" y="1410"/>
                  </a:lnTo>
                  <a:lnTo>
                    <a:pt x="266" y="1350"/>
                  </a:lnTo>
                  <a:lnTo>
                    <a:pt x="292" y="1290"/>
                  </a:lnTo>
                  <a:lnTo>
                    <a:pt x="322" y="1234"/>
                  </a:lnTo>
                  <a:lnTo>
                    <a:pt x="354" y="1178"/>
                  </a:lnTo>
                  <a:lnTo>
                    <a:pt x="386" y="1126"/>
                  </a:lnTo>
                  <a:lnTo>
                    <a:pt x="422" y="1076"/>
                  </a:lnTo>
                  <a:lnTo>
                    <a:pt x="460" y="1028"/>
                  </a:lnTo>
                  <a:lnTo>
                    <a:pt x="498" y="984"/>
                  </a:lnTo>
                  <a:lnTo>
                    <a:pt x="498" y="862"/>
                  </a:lnTo>
                  <a:lnTo>
                    <a:pt x="498" y="862"/>
                  </a:lnTo>
                  <a:lnTo>
                    <a:pt x="430" y="924"/>
                  </a:lnTo>
                  <a:lnTo>
                    <a:pt x="364" y="990"/>
                  </a:lnTo>
                  <a:lnTo>
                    <a:pt x="334" y="1022"/>
                  </a:lnTo>
                  <a:lnTo>
                    <a:pt x="304" y="1056"/>
                  </a:lnTo>
                  <a:lnTo>
                    <a:pt x="276" y="1090"/>
                  </a:lnTo>
                  <a:lnTo>
                    <a:pt x="250" y="1126"/>
                  </a:lnTo>
                  <a:lnTo>
                    <a:pt x="224" y="1162"/>
                  </a:lnTo>
                  <a:lnTo>
                    <a:pt x="200" y="1196"/>
                  </a:lnTo>
                  <a:lnTo>
                    <a:pt x="176" y="1234"/>
                  </a:lnTo>
                  <a:lnTo>
                    <a:pt x="154" y="1270"/>
                  </a:lnTo>
                  <a:lnTo>
                    <a:pt x="134" y="1308"/>
                  </a:lnTo>
                  <a:lnTo>
                    <a:pt x="114" y="1346"/>
                  </a:lnTo>
                  <a:lnTo>
                    <a:pt x="96" y="1384"/>
                  </a:lnTo>
                  <a:lnTo>
                    <a:pt x="80" y="1422"/>
                  </a:lnTo>
                  <a:lnTo>
                    <a:pt x="66" y="1462"/>
                  </a:lnTo>
                  <a:lnTo>
                    <a:pt x="52" y="1502"/>
                  </a:lnTo>
                  <a:lnTo>
                    <a:pt x="40" y="1542"/>
                  </a:lnTo>
                  <a:lnTo>
                    <a:pt x="30" y="1582"/>
                  </a:lnTo>
                  <a:lnTo>
                    <a:pt x="20" y="1624"/>
                  </a:lnTo>
                  <a:lnTo>
                    <a:pt x="14" y="1664"/>
                  </a:lnTo>
                  <a:lnTo>
                    <a:pt x="8" y="1706"/>
                  </a:lnTo>
                  <a:lnTo>
                    <a:pt x="4" y="1750"/>
                  </a:lnTo>
                  <a:lnTo>
                    <a:pt x="0" y="1792"/>
                  </a:lnTo>
                  <a:lnTo>
                    <a:pt x="0" y="1836"/>
                  </a:lnTo>
                  <a:lnTo>
                    <a:pt x="2" y="1880"/>
                  </a:lnTo>
                  <a:lnTo>
                    <a:pt x="4" y="1924"/>
                  </a:lnTo>
                  <a:lnTo>
                    <a:pt x="8" y="1970"/>
                  </a:lnTo>
                  <a:lnTo>
                    <a:pt x="16" y="2014"/>
                  </a:lnTo>
                  <a:lnTo>
                    <a:pt x="24" y="2060"/>
                  </a:lnTo>
                  <a:lnTo>
                    <a:pt x="34" y="2106"/>
                  </a:lnTo>
                  <a:lnTo>
                    <a:pt x="34" y="2106"/>
                  </a:lnTo>
                  <a:lnTo>
                    <a:pt x="50" y="2166"/>
                  </a:lnTo>
                  <a:lnTo>
                    <a:pt x="70" y="2222"/>
                  </a:lnTo>
                  <a:lnTo>
                    <a:pt x="94" y="2278"/>
                  </a:lnTo>
                  <a:lnTo>
                    <a:pt x="120" y="2332"/>
                  </a:lnTo>
                  <a:lnTo>
                    <a:pt x="152" y="2382"/>
                  </a:lnTo>
                  <a:lnTo>
                    <a:pt x="186" y="2434"/>
                  </a:lnTo>
                  <a:lnTo>
                    <a:pt x="224" y="2482"/>
                  </a:lnTo>
                  <a:lnTo>
                    <a:pt x="266" y="2528"/>
                  </a:lnTo>
                  <a:lnTo>
                    <a:pt x="310" y="2572"/>
                  </a:lnTo>
                  <a:lnTo>
                    <a:pt x="360" y="2614"/>
                  </a:lnTo>
                  <a:lnTo>
                    <a:pt x="412" y="2656"/>
                  </a:lnTo>
                  <a:lnTo>
                    <a:pt x="468" y="2694"/>
                  </a:lnTo>
                  <a:lnTo>
                    <a:pt x="526" y="2730"/>
                  </a:lnTo>
                  <a:lnTo>
                    <a:pt x="588" y="2764"/>
                  </a:lnTo>
                  <a:lnTo>
                    <a:pt x="654" y="2796"/>
                  </a:lnTo>
                  <a:lnTo>
                    <a:pt x="722" y="2826"/>
                  </a:lnTo>
                  <a:lnTo>
                    <a:pt x="794" y="2854"/>
                  </a:lnTo>
                  <a:lnTo>
                    <a:pt x="868" y="2880"/>
                  </a:lnTo>
                  <a:lnTo>
                    <a:pt x="946" y="2904"/>
                  </a:lnTo>
                  <a:lnTo>
                    <a:pt x="1026" y="2924"/>
                  </a:lnTo>
                  <a:lnTo>
                    <a:pt x="1110" y="2944"/>
                  </a:lnTo>
                  <a:lnTo>
                    <a:pt x="1198" y="2960"/>
                  </a:lnTo>
                  <a:lnTo>
                    <a:pt x="1288" y="2974"/>
                  </a:lnTo>
                  <a:lnTo>
                    <a:pt x="1380" y="2984"/>
                  </a:lnTo>
                  <a:lnTo>
                    <a:pt x="1476" y="2994"/>
                  </a:lnTo>
                  <a:lnTo>
                    <a:pt x="1574" y="3000"/>
                  </a:lnTo>
                  <a:lnTo>
                    <a:pt x="1674" y="3004"/>
                  </a:lnTo>
                  <a:lnTo>
                    <a:pt x="1778" y="3004"/>
                  </a:lnTo>
                  <a:lnTo>
                    <a:pt x="1884" y="3002"/>
                  </a:lnTo>
                  <a:lnTo>
                    <a:pt x="1994" y="2998"/>
                  </a:lnTo>
                  <a:lnTo>
                    <a:pt x="2104" y="2992"/>
                  </a:lnTo>
                  <a:lnTo>
                    <a:pt x="2218" y="2982"/>
                  </a:lnTo>
                  <a:lnTo>
                    <a:pt x="2218" y="2982"/>
                  </a:lnTo>
                  <a:lnTo>
                    <a:pt x="2312" y="2972"/>
                  </a:lnTo>
                  <a:lnTo>
                    <a:pt x="2408" y="2958"/>
                  </a:lnTo>
                  <a:lnTo>
                    <a:pt x="2506" y="2944"/>
                  </a:lnTo>
                  <a:lnTo>
                    <a:pt x="2606" y="2926"/>
                  </a:lnTo>
                  <a:lnTo>
                    <a:pt x="2708" y="2906"/>
                  </a:lnTo>
                  <a:lnTo>
                    <a:pt x="2812" y="2884"/>
                  </a:lnTo>
                  <a:lnTo>
                    <a:pt x="2914" y="2858"/>
                  </a:lnTo>
                  <a:lnTo>
                    <a:pt x="3018" y="2832"/>
                  </a:lnTo>
                  <a:lnTo>
                    <a:pt x="3122" y="2802"/>
                  </a:lnTo>
                  <a:lnTo>
                    <a:pt x="3222" y="2770"/>
                  </a:lnTo>
                  <a:lnTo>
                    <a:pt x="3324" y="2736"/>
                  </a:lnTo>
                  <a:lnTo>
                    <a:pt x="3422" y="2700"/>
                  </a:lnTo>
                  <a:lnTo>
                    <a:pt x="3518" y="2662"/>
                  </a:lnTo>
                  <a:lnTo>
                    <a:pt x="3610" y="2622"/>
                  </a:lnTo>
                  <a:lnTo>
                    <a:pt x="3700" y="2580"/>
                  </a:lnTo>
                  <a:lnTo>
                    <a:pt x="3784" y="2534"/>
                  </a:lnTo>
                  <a:lnTo>
                    <a:pt x="3784" y="2190"/>
                  </a:lnTo>
                  <a:lnTo>
                    <a:pt x="3784" y="2190"/>
                  </a:lnTo>
                  <a:lnTo>
                    <a:pt x="3706" y="2234"/>
                  </a:lnTo>
                  <a:lnTo>
                    <a:pt x="3622" y="2276"/>
                  </a:lnTo>
                  <a:lnTo>
                    <a:pt x="3534" y="2318"/>
                  </a:lnTo>
                  <a:lnTo>
                    <a:pt x="3440" y="2360"/>
                  </a:lnTo>
                  <a:lnTo>
                    <a:pt x="3342" y="2398"/>
                  </a:lnTo>
                  <a:lnTo>
                    <a:pt x="3242" y="2436"/>
                  </a:lnTo>
                  <a:lnTo>
                    <a:pt x="3138" y="2470"/>
                  </a:lnTo>
                  <a:lnTo>
                    <a:pt x="3032" y="2504"/>
                  </a:lnTo>
                  <a:lnTo>
                    <a:pt x="2924" y="2536"/>
                  </a:lnTo>
                  <a:lnTo>
                    <a:pt x="2814" y="2564"/>
                  </a:lnTo>
                  <a:lnTo>
                    <a:pt x="2704" y="2590"/>
                  </a:lnTo>
                  <a:lnTo>
                    <a:pt x="2594" y="2614"/>
                  </a:lnTo>
                  <a:lnTo>
                    <a:pt x="2486" y="2634"/>
                  </a:lnTo>
                  <a:lnTo>
                    <a:pt x="2376" y="2652"/>
                  </a:lnTo>
                  <a:lnTo>
                    <a:pt x="2270" y="2666"/>
                  </a:lnTo>
                  <a:lnTo>
                    <a:pt x="2164" y="2678"/>
                  </a:lnTo>
                  <a:lnTo>
                    <a:pt x="2164" y="2678"/>
                  </a:lnTo>
                  <a:close/>
                  <a:moveTo>
                    <a:pt x="4536" y="852"/>
                  </a:moveTo>
                  <a:lnTo>
                    <a:pt x="4536" y="852"/>
                  </a:lnTo>
                  <a:lnTo>
                    <a:pt x="4526" y="804"/>
                  </a:lnTo>
                  <a:lnTo>
                    <a:pt x="4512" y="758"/>
                  </a:lnTo>
                  <a:lnTo>
                    <a:pt x="4496" y="712"/>
                  </a:lnTo>
                  <a:lnTo>
                    <a:pt x="4476" y="668"/>
                  </a:lnTo>
                  <a:lnTo>
                    <a:pt x="4454" y="626"/>
                  </a:lnTo>
                  <a:lnTo>
                    <a:pt x="4432" y="586"/>
                  </a:lnTo>
                  <a:lnTo>
                    <a:pt x="4404" y="546"/>
                  </a:lnTo>
                  <a:lnTo>
                    <a:pt x="4376" y="508"/>
                  </a:lnTo>
                  <a:lnTo>
                    <a:pt x="4346" y="470"/>
                  </a:lnTo>
                  <a:lnTo>
                    <a:pt x="4314" y="436"/>
                  </a:lnTo>
                  <a:lnTo>
                    <a:pt x="4278" y="402"/>
                  </a:lnTo>
                  <a:lnTo>
                    <a:pt x="4242" y="368"/>
                  </a:lnTo>
                  <a:lnTo>
                    <a:pt x="4204" y="338"/>
                  </a:lnTo>
                  <a:lnTo>
                    <a:pt x="4164" y="308"/>
                  </a:lnTo>
                  <a:lnTo>
                    <a:pt x="4120" y="280"/>
                  </a:lnTo>
                  <a:lnTo>
                    <a:pt x="4076" y="252"/>
                  </a:lnTo>
                  <a:lnTo>
                    <a:pt x="4030" y="226"/>
                  </a:lnTo>
                  <a:lnTo>
                    <a:pt x="3984" y="202"/>
                  </a:lnTo>
                  <a:lnTo>
                    <a:pt x="3934" y="180"/>
                  </a:lnTo>
                  <a:lnTo>
                    <a:pt x="3884" y="158"/>
                  </a:lnTo>
                  <a:lnTo>
                    <a:pt x="3830" y="138"/>
                  </a:lnTo>
                  <a:lnTo>
                    <a:pt x="3778" y="118"/>
                  </a:lnTo>
                  <a:lnTo>
                    <a:pt x="3722" y="102"/>
                  </a:lnTo>
                  <a:lnTo>
                    <a:pt x="3666" y="86"/>
                  </a:lnTo>
                  <a:lnTo>
                    <a:pt x="3608" y="70"/>
                  </a:lnTo>
                  <a:lnTo>
                    <a:pt x="3550" y="58"/>
                  </a:lnTo>
                  <a:lnTo>
                    <a:pt x="3490" y="46"/>
                  </a:lnTo>
                  <a:lnTo>
                    <a:pt x="3428" y="36"/>
                  </a:lnTo>
                  <a:lnTo>
                    <a:pt x="3366" y="26"/>
                  </a:lnTo>
                  <a:lnTo>
                    <a:pt x="3304" y="18"/>
                  </a:lnTo>
                  <a:lnTo>
                    <a:pt x="3240" y="12"/>
                  </a:lnTo>
                  <a:lnTo>
                    <a:pt x="3174" y="6"/>
                  </a:lnTo>
                  <a:lnTo>
                    <a:pt x="3108" y="2"/>
                  </a:lnTo>
                  <a:lnTo>
                    <a:pt x="3042" y="0"/>
                  </a:lnTo>
                  <a:lnTo>
                    <a:pt x="2976" y="0"/>
                  </a:lnTo>
                  <a:lnTo>
                    <a:pt x="2908" y="0"/>
                  </a:lnTo>
                  <a:lnTo>
                    <a:pt x="2840" y="2"/>
                  </a:lnTo>
                  <a:lnTo>
                    <a:pt x="2770" y="4"/>
                  </a:lnTo>
                  <a:lnTo>
                    <a:pt x="2702" y="8"/>
                  </a:lnTo>
                  <a:lnTo>
                    <a:pt x="2632" y="14"/>
                  </a:lnTo>
                  <a:lnTo>
                    <a:pt x="2562" y="20"/>
                  </a:lnTo>
                  <a:lnTo>
                    <a:pt x="2492" y="28"/>
                  </a:lnTo>
                  <a:lnTo>
                    <a:pt x="2422" y="38"/>
                  </a:lnTo>
                  <a:lnTo>
                    <a:pt x="2350" y="50"/>
                  </a:lnTo>
                  <a:lnTo>
                    <a:pt x="2280" y="62"/>
                  </a:lnTo>
                  <a:lnTo>
                    <a:pt x="2210" y="74"/>
                  </a:lnTo>
                  <a:lnTo>
                    <a:pt x="2138" y="90"/>
                  </a:lnTo>
                  <a:lnTo>
                    <a:pt x="2068" y="106"/>
                  </a:lnTo>
                  <a:lnTo>
                    <a:pt x="1998" y="124"/>
                  </a:lnTo>
                  <a:lnTo>
                    <a:pt x="1926" y="142"/>
                  </a:lnTo>
                  <a:lnTo>
                    <a:pt x="1856" y="162"/>
                  </a:lnTo>
                  <a:lnTo>
                    <a:pt x="1786" y="184"/>
                  </a:lnTo>
                  <a:lnTo>
                    <a:pt x="1718" y="206"/>
                  </a:lnTo>
                  <a:lnTo>
                    <a:pt x="1648" y="230"/>
                  </a:lnTo>
                  <a:lnTo>
                    <a:pt x="1580" y="254"/>
                  </a:lnTo>
                  <a:lnTo>
                    <a:pt x="1512" y="282"/>
                  </a:lnTo>
                  <a:lnTo>
                    <a:pt x="1444" y="308"/>
                  </a:lnTo>
                  <a:lnTo>
                    <a:pt x="1378" y="338"/>
                  </a:lnTo>
                  <a:lnTo>
                    <a:pt x="1312" y="368"/>
                  </a:lnTo>
                  <a:lnTo>
                    <a:pt x="1246" y="400"/>
                  </a:lnTo>
                  <a:lnTo>
                    <a:pt x="1182" y="432"/>
                  </a:lnTo>
                  <a:lnTo>
                    <a:pt x="1118" y="466"/>
                  </a:lnTo>
                  <a:lnTo>
                    <a:pt x="1056" y="502"/>
                  </a:lnTo>
                  <a:lnTo>
                    <a:pt x="994" y="538"/>
                  </a:lnTo>
                  <a:lnTo>
                    <a:pt x="994" y="626"/>
                  </a:lnTo>
                  <a:lnTo>
                    <a:pt x="994" y="626"/>
                  </a:lnTo>
                  <a:lnTo>
                    <a:pt x="1054" y="596"/>
                  </a:lnTo>
                  <a:lnTo>
                    <a:pt x="1118" y="566"/>
                  </a:lnTo>
                  <a:lnTo>
                    <a:pt x="1244" y="508"/>
                  </a:lnTo>
                  <a:lnTo>
                    <a:pt x="1372" y="456"/>
                  </a:lnTo>
                  <a:lnTo>
                    <a:pt x="1504" y="406"/>
                  </a:lnTo>
                  <a:lnTo>
                    <a:pt x="1636" y="362"/>
                  </a:lnTo>
                  <a:lnTo>
                    <a:pt x="1770" y="322"/>
                  </a:lnTo>
                  <a:lnTo>
                    <a:pt x="1904" y="286"/>
                  </a:lnTo>
                  <a:lnTo>
                    <a:pt x="2038" y="254"/>
                  </a:lnTo>
                  <a:lnTo>
                    <a:pt x="2174" y="226"/>
                  </a:lnTo>
                  <a:lnTo>
                    <a:pt x="2308" y="204"/>
                  </a:lnTo>
                  <a:lnTo>
                    <a:pt x="2440" y="186"/>
                  </a:lnTo>
                  <a:lnTo>
                    <a:pt x="2572" y="172"/>
                  </a:lnTo>
                  <a:lnTo>
                    <a:pt x="2704" y="162"/>
                  </a:lnTo>
                  <a:lnTo>
                    <a:pt x="2832" y="158"/>
                  </a:lnTo>
                  <a:lnTo>
                    <a:pt x="2956" y="158"/>
                  </a:lnTo>
                  <a:lnTo>
                    <a:pt x="3018" y="158"/>
                  </a:lnTo>
                  <a:lnTo>
                    <a:pt x="3080" y="162"/>
                  </a:lnTo>
                  <a:lnTo>
                    <a:pt x="3140" y="166"/>
                  </a:lnTo>
                  <a:lnTo>
                    <a:pt x="3200" y="172"/>
                  </a:lnTo>
                  <a:lnTo>
                    <a:pt x="3258" y="178"/>
                  </a:lnTo>
                  <a:lnTo>
                    <a:pt x="3314" y="186"/>
                  </a:lnTo>
                  <a:lnTo>
                    <a:pt x="3372" y="194"/>
                  </a:lnTo>
                  <a:lnTo>
                    <a:pt x="3426" y="204"/>
                  </a:lnTo>
                  <a:lnTo>
                    <a:pt x="3480" y="216"/>
                  </a:lnTo>
                  <a:lnTo>
                    <a:pt x="3534" y="228"/>
                  </a:lnTo>
                  <a:lnTo>
                    <a:pt x="3586" y="242"/>
                  </a:lnTo>
                  <a:lnTo>
                    <a:pt x="3636" y="258"/>
                  </a:lnTo>
                  <a:lnTo>
                    <a:pt x="3684" y="274"/>
                  </a:lnTo>
                  <a:lnTo>
                    <a:pt x="3732" y="292"/>
                  </a:lnTo>
                  <a:lnTo>
                    <a:pt x="3778" y="310"/>
                  </a:lnTo>
                  <a:lnTo>
                    <a:pt x="3824" y="330"/>
                  </a:lnTo>
                  <a:lnTo>
                    <a:pt x="3866" y="352"/>
                  </a:lnTo>
                  <a:lnTo>
                    <a:pt x="3908" y="376"/>
                  </a:lnTo>
                  <a:lnTo>
                    <a:pt x="3948" y="400"/>
                  </a:lnTo>
                  <a:lnTo>
                    <a:pt x="3986" y="424"/>
                  </a:lnTo>
                  <a:lnTo>
                    <a:pt x="4022" y="452"/>
                  </a:lnTo>
                  <a:lnTo>
                    <a:pt x="4058" y="480"/>
                  </a:lnTo>
                  <a:lnTo>
                    <a:pt x="4090" y="508"/>
                  </a:lnTo>
                  <a:lnTo>
                    <a:pt x="4122" y="540"/>
                  </a:lnTo>
                  <a:lnTo>
                    <a:pt x="4150" y="572"/>
                  </a:lnTo>
                  <a:lnTo>
                    <a:pt x="4176" y="604"/>
                  </a:lnTo>
                  <a:lnTo>
                    <a:pt x="4202" y="640"/>
                  </a:lnTo>
                  <a:lnTo>
                    <a:pt x="4224" y="676"/>
                  </a:lnTo>
                  <a:lnTo>
                    <a:pt x="4246" y="712"/>
                  </a:lnTo>
                  <a:lnTo>
                    <a:pt x="4264" y="752"/>
                  </a:lnTo>
                  <a:lnTo>
                    <a:pt x="4280" y="792"/>
                  </a:lnTo>
                  <a:lnTo>
                    <a:pt x="4294" y="834"/>
                  </a:lnTo>
                  <a:lnTo>
                    <a:pt x="4306" y="876"/>
                  </a:lnTo>
                  <a:lnTo>
                    <a:pt x="4314" y="920"/>
                  </a:lnTo>
                  <a:lnTo>
                    <a:pt x="4314" y="920"/>
                  </a:lnTo>
                  <a:lnTo>
                    <a:pt x="4320" y="950"/>
                  </a:lnTo>
                  <a:lnTo>
                    <a:pt x="4322" y="980"/>
                  </a:lnTo>
                  <a:lnTo>
                    <a:pt x="4324" y="1010"/>
                  </a:lnTo>
                  <a:lnTo>
                    <a:pt x="4324" y="1040"/>
                  </a:lnTo>
                  <a:lnTo>
                    <a:pt x="4324" y="1070"/>
                  </a:lnTo>
                  <a:lnTo>
                    <a:pt x="4322" y="1100"/>
                  </a:lnTo>
                  <a:lnTo>
                    <a:pt x="4318" y="1130"/>
                  </a:lnTo>
                  <a:lnTo>
                    <a:pt x="4314" y="1158"/>
                  </a:lnTo>
                  <a:lnTo>
                    <a:pt x="4308" y="1188"/>
                  </a:lnTo>
                  <a:lnTo>
                    <a:pt x="4302" y="1218"/>
                  </a:lnTo>
                  <a:lnTo>
                    <a:pt x="4294" y="1246"/>
                  </a:lnTo>
                  <a:lnTo>
                    <a:pt x="4284" y="1276"/>
                  </a:lnTo>
                  <a:lnTo>
                    <a:pt x="4262" y="1332"/>
                  </a:lnTo>
                  <a:lnTo>
                    <a:pt x="4234" y="1388"/>
                  </a:lnTo>
                  <a:lnTo>
                    <a:pt x="4204" y="1442"/>
                  </a:lnTo>
                  <a:lnTo>
                    <a:pt x="4168" y="1494"/>
                  </a:lnTo>
                  <a:lnTo>
                    <a:pt x="4128" y="1544"/>
                  </a:lnTo>
                  <a:lnTo>
                    <a:pt x="4084" y="1594"/>
                  </a:lnTo>
                  <a:lnTo>
                    <a:pt x="4036" y="1638"/>
                  </a:lnTo>
                  <a:lnTo>
                    <a:pt x="3986" y="1682"/>
                  </a:lnTo>
                  <a:lnTo>
                    <a:pt x="3930" y="1722"/>
                  </a:lnTo>
                  <a:lnTo>
                    <a:pt x="3872" y="1760"/>
                  </a:lnTo>
                  <a:lnTo>
                    <a:pt x="3872" y="2010"/>
                  </a:lnTo>
                  <a:lnTo>
                    <a:pt x="3872" y="2010"/>
                  </a:lnTo>
                  <a:lnTo>
                    <a:pt x="3908" y="1994"/>
                  </a:lnTo>
                  <a:lnTo>
                    <a:pt x="3944" y="1980"/>
                  </a:lnTo>
                  <a:lnTo>
                    <a:pt x="3980" y="1962"/>
                  </a:lnTo>
                  <a:lnTo>
                    <a:pt x="4016" y="1942"/>
                  </a:lnTo>
                  <a:lnTo>
                    <a:pt x="4052" y="1920"/>
                  </a:lnTo>
                  <a:lnTo>
                    <a:pt x="4086" y="1898"/>
                  </a:lnTo>
                  <a:lnTo>
                    <a:pt x="4120" y="1874"/>
                  </a:lnTo>
                  <a:lnTo>
                    <a:pt x="4154" y="1848"/>
                  </a:lnTo>
                  <a:lnTo>
                    <a:pt x="4188" y="1820"/>
                  </a:lnTo>
                  <a:lnTo>
                    <a:pt x="4220" y="1792"/>
                  </a:lnTo>
                  <a:lnTo>
                    <a:pt x="4252" y="1760"/>
                  </a:lnTo>
                  <a:lnTo>
                    <a:pt x="4282" y="1728"/>
                  </a:lnTo>
                  <a:lnTo>
                    <a:pt x="4312" y="1696"/>
                  </a:lnTo>
                  <a:lnTo>
                    <a:pt x="4340" y="1660"/>
                  </a:lnTo>
                  <a:lnTo>
                    <a:pt x="4366" y="1624"/>
                  </a:lnTo>
                  <a:lnTo>
                    <a:pt x="4392" y="1588"/>
                  </a:lnTo>
                  <a:lnTo>
                    <a:pt x="4416" y="1550"/>
                  </a:lnTo>
                  <a:lnTo>
                    <a:pt x="4438" y="1510"/>
                  </a:lnTo>
                  <a:lnTo>
                    <a:pt x="4460" y="1468"/>
                  </a:lnTo>
                  <a:lnTo>
                    <a:pt x="4478" y="1428"/>
                  </a:lnTo>
                  <a:lnTo>
                    <a:pt x="4496" y="1384"/>
                  </a:lnTo>
                  <a:lnTo>
                    <a:pt x="4510" y="1340"/>
                  </a:lnTo>
                  <a:lnTo>
                    <a:pt x="4524" y="1296"/>
                  </a:lnTo>
                  <a:lnTo>
                    <a:pt x="4536" y="1250"/>
                  </a:lnTo>
                  <a:lnTo>
                    <a:pt x="4544" y="1202"/>
                  </a:lnTo>
                  <a:lnTo>
                    <a:pt x="4550" y="1154"/>
                  </a:lnTo>
                  <a:lnTo>
                    <a:pt x="4556" y="1106"/>
                  </a:lnTo>
                  <a:lnTo>
                    <a:pt x="4556" y="1058"/>
                  </a:lnTo>
                  <a:lnTo>
                    <a:pt x="4556" y="1008"/>
                  </a:lnTo>
                  <a:lnTo>
                    <a:pt x="4552" y="956"/>
                  </a:lnTo>
                  <a:lnTo>
                    <a:pt x="4546" y="904"/>
                  </a:lnTo>
                  <a:lnTo>
                    <a:pt x="4536" y="852"/>
                  </a:lnTo>
                  <a:lnTo>
                    <a:pt x="4536" y="852"/>
                  </a:lnTo>
                  <a:close/>
                </a:path>
              </a:pathLst>
            </a:custGeom>
            <a:solidFill>
              <a:srgbClr val="0E7D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37" name="Freeform 178"/>
            <p:cNvSpPr>
              <a:spLocks/>
            </p:cNvSpPr>
            <p:nvPr/>
          </p:nvSpPr>
          <p:spPr bwMode="auto">
            <a:xfrm>
              <a:off x="2020888" y="1727200"/>
              <a:ext cx="374650" cy="2063750"/>
            </a:xfrm>
            <a:custGeom>
              <a:avLst/>
              <a:gdLst>
                <a:gd name="T0" fmla="*/ 236 w 236"/>
                <a:gd name="T1" fmla="*/ 0 h 1300"/>
                <a:gd name="T2" fmla="*/ 0 w 236"/>
                <a:gd name="T3" fmla="*/ 0 h 1300"/>
                <a:gd name="T4" fmla="*/ 0 w 236"/>
                <a:gd name="T5" fmla="*/ 1052 h 1300"/>
                <a:gd name="T6" fmla="*/ 0 w 236"/>
                <a:gd name="T7" fmla="*/ 1052 h 1300"/>
                <a:gd name="T8" fmla="*/ 0 w 236"/>
                <a:gd name="T9" fmla="*/ 1076 h 1300"/>
                <a:gd name="T10" fmla="*/ 2 w 236"/>
                <a:gd name="T11" fmla="*/ 1098 h 1300"/>
                <a:gd name="T12" fmla="*/ 6 w 236"/>
                <a:gd name="T13" fmla="*/ 1120 h 1300"/>
                <a:gd name="T14" fmla="*/ 12 w 236"/>
                <a:gd name="T15" fmla="*/ 1140 h 1300"/>
                <a:gd name="T16" fmla="*/ 18 w 236"/>
                <a:gd name="T17" fmla="*/ 1160 h 1300"/>
                <a:gd name="T18" fmla="*/ 28 w 236"/>
                <a:gd name="T19" fmla="*/ 1180 h 1300"/>
                <a:gd name="T20" fmla="*/ 38 w 236"/>
                <a:gd name="T21" fmla="*/ 1198 h 1300"/>
                <a:gd name="T22" fmla="*/ 52 w 236"/>
                <a:gd name="T23" fmla="*/ 1216 h 1300"/>
                <a:gd name="T24" fmla="*/ 66 w 236"/>
                <a:gd name="T25" fmla="*/ 1232 h 1300"/>
                <a:gd name="T26" fmla="*/ 84 w 236"/>
                <a:gd name="T27" fmla="*/ 1246 h 1300"/>
                <a:gd name="T28" fmla="*/ 102 w 236"/>
                <a:gd name="T29" fmla="*/ 1260 h 1300"/>
                <a:gd name="T30" fmla="*/ 124 w 236"/>
                <a:gd name="T31" fmla="*/ 1272 h 1300"/>
                <a:gd name="T32" fmla="*/ 148 w 236"/>
                <a:gd name="T33" fmla="*/ 1282 h 1300"/>
                <a:gd name="T34" fmla="*/ 176 w 236"/>
                <a:gd name="T35" fmla="*/ 1290 h 1300"/>
                <a:gd name="T36" fmla="*/ 204 w 236"/>
                <a:gd name="T37" fmla="*/ 1296 h 1300"/>
                <a:gd name="T38" fmla="*/ 236 w 236"/>
                <a:gd name="T39" fmla="*/ 1300 h 1300"/>
                <a:gd name="T40" fmla="*/ 236 w 236"/>
                <a:gd name="T41" fmla="*/ 0 h 1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36" h="1300">
                  <a:moveTo>
                    <a:pt x="236" y="0"/>
                  </a:moveTo>
                  <a:lnTo>
                    <a:pt x="0" y="0"/>
                  </a:lnTo>
                  <a:lnTo>
                    <a:pt x="0" y="1052"/>
                  </a:lnTo>
                  <a:lnTo>
                    <a:pt x="0" y="1052"/>
                  </a:lnTo>
                  <a:lnTo>
                    <a:pt x="0" y="1076"/>
                  </a:lnTo>
                  <a:lnTo>
                    <a:pt x="2" y="1098"/>
                  </a:lnTo>
                  <a:lnTo>
                    <a:pt x="6" y="1120"/>
                  </a:lnTo>
                  <a:lnTo>
                    <a:pt x="12" y="1140"/>
                  </a:lnTo>
                  <a:lnTo>
                    <a:pt x="18" y="1160"/>
                  </a:lnTo>
                  <a:lnTo>
                    <a:pt x="28" y="1180"/>
                  </a:lnTo>
                  <a:lnTo>
                    <a:pt x="38" y="1198"/>
                  </a:lnTo>
                  <a:lnTo>
                    <a:pt x="52" y="1216"/>
                  </a:lnTo>
                  <a:lnTo>
                    <a:pt x="66" y="1232"/>
                  </a:lnTo>
                  <a:lnTo>
                    <a:pt x="84" y="1246"/>
                  </a:lnTo>
                  <a:lnTo>
                    <a:pt x="102" y="1260"/>
                  </a:lnTo>
                  <a:lnTo>
                    <a:pt x="124" y="1272"/>
                  </a:lnTo>
                  <a:lnTo>
                    <a:pt x="148" y="1282"/>
                  </a:lnTo>
                  <a:lnTo>
                    <a:pt x="176" y="1290"/>
                  </a:lnTo>
                  <a:lnTo>
                    <a:pt x="204" y="1296"/>
                  </a:lnTo>
                  <a:lnTo>
                    <a:pt x="236" y="1300"/>
                  </a:lnTo>
                  <a:lnTo>
                    <a:pt x="236" y="0"/>
                  </a:lnTo>
                  <a:close/>
                </a:path>
              </a:pathLst>
            </a:custGeom>
            <a:solidFill>
              <a:srgbClr val="0E7D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38" name="Freeform 179"/>
            <p:cNvSpPr>
              <a:spLocks/>
            </p:cNvSpPr>
            <p:nvPr/>
          </p:nvSpPr>
          <p:spPr bwMode="auto">
            <a:xfrm>
              <a:off x="-2443163" y="2336800"/>
              <a:ext cx="374650" cy="1485900"/>
            </a:xfrm>
            <a:custGeom>
              <a:avLst/>
              <a:gdLst>
                <a:gd name="T0" fmla="*/ 236 w 236"/>
                <a:gd name="T1" fmla="*/ 0 h 936"/>
                <a:gd name="T2" fmla="*/ 0 w 236"/>
                <a:gd name="T3" fmla="*/ 0 h 936"/>
                <a:gd name="T4" fmla="*/ 0 w 236"/>
                <a:gd name="T5" fmla="*/ 688 h 936"/>
                <a:gd name="T6" fmla="*/ 0 w 236"/>
                <a:gd name="T7" fmla="*/ 688 h 936"/>
                <a:gd name="T8" fmla="*/ 0 w 236"/>
                <a:gd name="T9" fmla="*/ 710 h 936"/>
                <a:gd name="T10" fmla="*/ 4 w 236"/>
                <a:gd name="T11" fmla="*/ 734 h 936"/>
                <a:gd name="T12" fmla="*/ 6 w 236"/>
                <a:gd name="T13" fmla="*/ 756 h 936"/>
                <a:gd name="T14" fmla="*/ 12 w 236"/>
                <a:gd name="T15" fmla="*/ 776 h 936"/>
                <a:gd name="T16" fmla="*/ 20 w 236"/>
                <a:gd name="T17" fmla="*/ 796 h 936"/>
                <a:gd name="T18" fmla="*/ 28 w 236"/>
                <a:gd name="T19" fmla="*/ 816 h 936"/>
                <a:gd name="T20" fmla="*/ 40 w 236"/>
                <a:gd name="T21" fmla="*/ 834 h 936"/>
                <a:gd name="T22" fmla="*/ 52 w 236"/>
                <a:gd name="T23" fmla="*/ 852 h 936"/>
                <a:gd name="T24" fmla="*/ 68 w 236"/>
                <a:gd name="T25" fmla="*/ 868 h 936"/>
                <a:gd name="T26" fmla="*/ 84 w 236"/>
                <a:gd name="T27" fmla="*/ 882 h 936"/>
                <a:gd name="T28" fmla="*/ 104 w 236"/>
                <a:gd name="T29" fmla="*/ 896 h 936"/>
                <a:gd name="T30" fmla="*/ 126 w 236"/>
                <a:gd name="T31" fmla="*/ 906 h 936"/>
                <a:gd name="T32" fmla="*/ 150 w 236"/>
                <a:gd name="T33" fmla="*/ 916 h 936"/>
                <a:gd name="T34" fmla="*/ 176 w 236"/>
                <a:gd name="T35" fmla="*/ 924 h 936"/>
                <a:gd name="T36" fmla="*/ 204 w 236"/>
                <a:gd name="T37" fmla="*/ 932 h 936"/>
                <a:gd name="T38" fmla="*/ 236 w 236"/>
                <a:gd name="T39" fmla="*/ 936 h 936"/>
                <a:gd name="T40" fmla="*/ 236 w 236"/>
                <a:gd name="T41" fmla="*/ 0 h 9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36" h="936">
                  <a:moveTo>
                    <a:pt x="236" y="0"/>
                  </a:moveTo>
                  <a:lnTo>
                    <a:pt x="0" y="0"/>
                  </a:lnTo>
                  <a:lnTo>
                    <a:pt x="0" y="688"/>
                  </a:lnTo>
                  <a:lnTo>
                    <a:pt x="0" y="688"/>
                  </a:lnTo>
                  <a:lnTo>
                    <a:pt x="0" y="710"/>
                  </a:lnTo>
                  <a:lnTo>
                    <a:pt x="4" y="734"/>
                  </a:lnTo>
                  <a:lnTo>
                    <a:pt x="6" y="756"/>
                  </a:lnTo>
                  <a:lnTo>
                    <a:pt x="12" y="776"/>
                  </a:lnTo>
                  <a:lnTo>
                    <a:pt x="20" y="796"/>
                  </a:lnTo>
                  <a:lnTo>
                    <a:pt x="28" y="816"/>
                  </a:lnTo>
                  <a:lnTo>
                    <a:pt x="40" y="834"/>
                  </a:lnTo>
                  <a:lnTo>
                    <a:pt x="52" y="852"/>
                  </a:lnTo>
                  <a:lnTo>
                    <a:pt x="68" y="868"/>
                  </a:lnTo>
                  <a:lnTo>
                    <a:pt x="84" y="882"/>
                  </a:lnTo>
                  <a:lnTo>
                    <a:pt x="104" y="896"/>
                  </a:lnTo>
                  <a:lnTo>
                    <a:pt x="126" y="906"/>
                  </a:lnTo>
                  <a:lnTo>
                    <a:pt x="150" y="916"/>
                  </a:lnTo>
                  <a:lnTo>
                    <a:pt x="176" y="924"/>
                  </a:lnTo>
                  <a:lnTo>
                    <a:pt x="204" y="932"/>
                  </a:lnTo>
                  <a:lnTo>
                    <a:pt x="236" y="936"/>
                  </a:lnTo>
                  <a:lnTo>
                    <a:pt x="236" y="0"/>
                  </a:lnTo>
                  <a:close/>
                </a:path>
              </a:pathLst>
            </a:custGeom>
            <a:solidFill>
              <a:srgbClr val="0E7D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39" name="Rectangle 180"/>
            <p:cNvSpPr>
              <a:spLocks noChangeArrowheads="1"/>
            </p:cNvSpPr>
            <p:nvPr/>
          </p:nvSpPr>
          <p:spPr bwMode="auto">
            <a:xfrm>
              <a:off x="-2443163" y="1778000"/>
              <a:ext cx="374650" cy="355600"/>
            </a:xfrm>
            <a:prstGeom prst="rect">
              <a:avLst/>
            </a:prstGeom>
            <a:solidFill>
              <a:srgbClr val="0E7DC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40" name="Freeform 181"/>
            <p:cNvSpPr>
              <a:spLocks/>
            </p:cNvSpPr>
            <p:nvPr/>
          </p:nvSpPr>
          <p:spPr bwMode="auto">
            <a:xfrm>
              <a:off x="-255588" y="1936750"/>
              <a:ext cx="650875" cy="1866900"/>
            </a:xfrm>
            <a:custGeom>
              <a:avLst/>
              <a:gdLst>
                <a:gd name="T0" fmla="*/ 272 w 410"/>
                <a:gd name="T1" fmla="*/ 1176 h 1176"/>
                <a:gd name="T2" fmla="*/ 272 w 410"/>
                <a:gd name="T3" fmla="*/ 1176 h 1176"/>
                <a:gd name="T4" fmla="*/ 238 w 410"/>
                <a:gd name="T5" fmla="*/ 1174 h 1176"/>
                <a:gd name="T6" fmla="*/ 206 w 410"/>
                <a:gd name="T7" fmla="*/ 1170 h 1176"/>
                <a:gd name="T8" fmla="*/ 176 w 410"/>
                <a:gd name="T9" fmla="*/ 1164 h 1176"/>
                <a:gd name="T10" fmla="*/ 150 w 410"/>
                <a:gd name="T11" fmla="*/ 1154 h 1176"/>
                <a:gd name="T12" fmla="*/ 124 w 410"/>
                <a:gd name="T13" fmla="*/ 1142 h 1176"/>
                <a:gd name="T14" fmla="*/ 102 w 410"/>
                <a:gd name="T15" fmla="*/ 1128 h 1176"/>
                <a:gd name="T16" fmla="*/ 82 w 410"/>
                <a:gd name="T17" fmla="*/ 1112 h 1176"/>
                <a:gd name="T18" fmla="*/ 66 w 410"/>
                <a:gd name="T19" fmla="*/ 1094 h 1176"/>
                <a:gd name="T20" fmla="*/ 50 w 410"/>
                <a:gd name="T21" fmla="*/ 1074 h 1176"/>
                <a:gd name="T22" fmla="*/ 36 w 410"/>
                <a:gd name="T23" fmla="*/ 1054 h 1176"/>
                <a:gd name="T24" fmla="*/ 26 w 410"/>
                <a:gd name="T25" fmla="*/ 1032 h 1176"/>
                <a:gd name="T26" fmla="*/ 16 w 410"/>
                <a:gd name="T27" fmla="*/ 1010 h 1176"/>
                <a:gd name="T28" fmla="*/ 10 w 410"/>
                <a:gd name="T29" fmla="*/ 986 h 1176"/>
                <a:gd name="T30" fmla="*/ 4 w 410"/>
                <a:gd name="T31" fmla="*/ 962 h 1176"/>
                <a:gd name="T32" fmla="*/ 2 w 410"/>
                <a:gd name="T33" fmla="*/ 938 h 1176"/>
                <a:gd name="T34" fmla="*/ 0 w 410"/>
                <a:gd name="T35" fmla="*/ 912 h 1176"/>
                <a:gd name="T36" fmla="*/ 0 w 410"/>
                <a:gd name="T37" fmla="*/ 0 h 1176"/>
                <a:gd name="T38" fmla="*/ 234 w 410"/>
                <a:gd name="T39" fmla="*/ 0 h 1176"/>
                <a:gd name="T40" fmla="*/ 234 w 410"/>
                <a:gd name="T41" fmla="*/ 252 h 1176"/>
                <a:gd name="T42" fmla="*/ 410 w 410"/>
                <a:gd name="T43" fmla="*/ 252 h 1176"/>
                <a:gd name="T44" fmla="*/ 410 w 410"/>
                <a:gd name="T45" fmla="*/ 442 h 1176"/>
                <a:gd name="T46" fmla="*/ 234 w 410"/>
                <a:gd name="T47" fmla="*/ 442 h 1176"/>
                <a:gd name="T48" fmla="*/ 234 w 410"/>
                <a:gd name="T49" fmla="*/ 898 h 1176"/>
                <a:gd name="T50" fmla="*/ 234 w 410"/>
                <a:gd name="T51" fmla="*/ 898 h 1176"/>
                <a:gd name="T52" fmla="*/ 236 w 410"/>
                <a:gd name="T53" fmla="*/ 918 h 1176"/>
                <a:gd name="T54" fmla="*/ 240 w 410"/>
                <a:gd name="T55" fmla="*/ 934 h 1176"/>
                <a:gd name="T56" fmla="*/ 246 w 410"/>
                <a:gd name="T57" fmla="*/ 948 h 1176"/>
                <a:gd name="T58" fmla="*/ 254 w 410"/>
                <a:gd name="T59" fmla="*/ 960 h 1176"/>
                <a:gd name="T60" fmla="*/ 266 w 410"/>
                <a:gd name="T61" fmla="*/ 970 h 1176"/>
                <a:gd name="T62" fmla="*/ 280 w 410"/>
                <a:gd name="T63" fmla="*/ 976 h 1176"/>
                <a:gd name="T64" fmla="*/ 296 w 410"/>
                <a:gd name="T65" fmla="*/ 980 h 1176"/>
                <a:gd name="T66" fmla="*/ 316 w 410"/>
                <a:gd name="T67" fmla="*/ 982 h 1176"/>
                <a:gd name="T68" fmla="*/ 410 w 410"/>
                <a:gd name="T69" fmla="*/ 982 h 1176"/>
                <a:gd name="T70" fmla="*/ 410 w 410"/>
                <a:gd name="T71" fmla="*/ 1176 h 1176"/>
                <a:gd name="T72" fmla="*/ 272 w 410"/>
                <a:gd name="T73" fmla="*/ 1176 h 1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10" h="1176">
                  <a:moveTo>
                    <a:pt x="272" y="1176"/>
                  </a:moveTo>
                  <a:lnTo>
                    <a:pt x="272" y="1176"/>
                  </a:lnTo>
                  <a:lnTo>
                    <a:pt x="238" y="1174"/>
                  </a:lnTo>
                  <a:lnTo>
                    <a:pt x="206" y="1170"/>
                  </a:lnTo>
                  <a:lnTo>
                    <a:pt x="176" y="1164"/>
                  </a:lnTo>
                  <a:lnTo>
                    <a:pt x="150" y="1154"/>
                  </a:lnTo>
                  <a:lnTo>
                    <a:pt x="124" y="1142"/>
                  </a:lnTo>
                  <a:lnTo>
                    <a:pt x="102" y="1128"/>
                  </a:lnTo>
                  <a:lnTo>
                    <a:pt x="82" y="1112"/>
                  </a:lnTo>
                  <a:lnTo>
                    <a:pt x="66" y="1094"/>
                  </a:lnTo>
                  <a:lnTo>
                    <a:pt x="50" y="1074"/>
                  </a:lnTo>
                  <a:lnTo>
                    <a:pt x="36" y="1054"/>
                  </a:lnTo>
                  <a:lnTo>
                    <a:pt x="26" y="1032"/>
                  </a:lnTo>
                  <a:lnTo>
                    <a:pt x="16" y="1010"/>
                  </a:lnTo>
                  <a:lnTo>
                    <a:pt x="10" y="986"/>
                  </a:lnTo>
                  <a:lnTo>
                    <a:pt x="4" y="962"/>
                  </a:lnTo>
                  <a:lnTo>
                    <a:pt x="2" y="938"/>
                  </a:lnTo>
                  <a:lnTo>
                    <a:pt x="0" y="912"/>
                  </a:lnTo>
                  <a:lnTo>
                    <a:pt x="0" y="0"/>
                  </a:lnTo>
                  <a:lnTo>
                    <a:pt x="234" y="0"/>
                  </a:lnTo>
                  <a:lnTo>
                    <a:pt x="234" y="252"/>
                  </a:lnTo>
                  <a:lnTo>
                    <a:pt x="410" y="252"/>
                  </a:lnTo>
                  <a:lnTo>
                    <a:pt x="410" y="442"/>
                  </a:lnTo>
                  <a:lnTo>
                    <a:pt x="234" y="442"/>
                  </a:lnTo>
                  <a:lnTo>
                    <a:pt x="234" y="898"/>
                  </a:lnTo>
                  <a:lnTo>
                    <a:pt x="234" y="898"/>
                  </a:lnTo>
                  <a:lnTo>
                    <a:pt x="236" y="918"/>
                  </a:lnTo>
                  <a:lnTo>
                    <a:pt x="240" y="934"/>
                  </a:lnTo>
                  <a:lnTo>
                    <a:pt x="246" y="948"/>
                  </a:lnTo>
                  <a:lnTo>
                    <a:pt x="254" y="960"/>
                  </a:lnTo>
                  <a:lnTo>
                    <a:pt x="266" y="970"/>
                  </a:lnTo>
                  <a:lnTo>
                    <a:pt x="280" y="976"/>
                  </a:lnTo>
                  <a:lnTo>
                    <a:pt x="296" y="980"/>
                  </a:lnTo>
                  <a:lnTo>
                    <a:pt x="316" y="982"/>
                  </a:lnTo>
                  <a:lnTo>
                    <a:pt x="410" y="982"/>
                  </a:lnTo>
                  <a:lnTo>
                    <a:pt x="410" y="1176"/>
                  </a:lnTo>
                  <a:lnTo>
                    <a:pt x="272" y="1176"/>
                  </a:lnTo>
                  <a:close/>
                </a:path>
              </a:pathLst>
            </a:custGeom>
            <a:solidFill>
              <a:srgbClr val="0E7D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41" name="Freeform 182"/>
            <p:cNvSpPr>
              <a:spLocks/>
            </p:cNvSpPr>
            <p:nvPr/>
          </p:nvSpPr>
          <p:spPr bwMode="auto">
            <a:xfrm>
              <a:off x="-255588" y="1936750"/>
              <a:ext cx="650875" cy="1866900"/>
            </a:xfrm>
            <a:custGeom>
              <a:avLst/>
              <a:gdLst>
                <a:gd name="T0" fmla="*/ 272 w 410"/>
                <a:gd name="T1" fmla="*/ 1176 h 1176"/>
                <a:gd name="T2" fmla="*/ 272 w 410"/>
                <a:gd name="T3" fmla="*/ 1176 h 1176"/>
                <a:gd name="T4" fmla="*/ 238 w 410"/>
                <a:gd name="T5" fmla="*/ 1174 h 1176"/>
                <a:gd name="T6" fmla="*/ 206 w 410"/>
                <a:gd name="T7" fmla="*/ 1170 h 1176"/>
                <a:gd name="T8" fmla="*/ 176 w 410"/>
                <a:gd name="T9" fmla="*/ 1164 h 1176"/>
                <a:gd name="T10" fmla="*/ 150 w 410"/>
                <a:gd name="T11" fmla="*/ 1154 h 1176"/>
                <a:gd name="T12" fmla="*/ 124 w 410"/>
                <a:gd name="T13" fmla="*/ 1142 h 1176"/>
                <a:gd name="T14" fmla="*/ 102 w 410"/>
                <a:gd name="T15" fmla="*/ 1128 h 1176"/>
                <a:gd name="T16" fmla="*/ 82 w 410"/>
                <a:gd name="T17" fmla="*/ 1112 h 1176"/>
                <a:gd name="T18" fmla="*/ 66 w 410"/>
                <a:gd name="T19" fmla="*/ 1094 h 1176"/>
                <a:gd name="T20" fmla="*/ 50 w 410"/>
                <a:gd name="T21" fmla="*/ 1074 h 1176"/>
                <a:gd name="T22" fmla="*/ 36 w 410"/>
                <a:gd name="T23" fmla="*/ 1054 h 1176"/>
                <a:gd name="T24" fmla="*/ 26 w 410"/>
                <a:gd name="T25" fmla="*/ 1032 h 1176"/>
                <a:gd name="T26" fmla="*/ 16 w 410"/>
                <a:gd name="T27" fmla="*/ 1010 h 1176"/>
                <a:gd name="T28" fmla="*/ 10 w 410"/>
                <a:gd name="T29" fmla="*/ 986 h 1176"/>
                <a:gd name="T30" fmla="*/ 4 w 410"/>
                <a:gd name="T31" fmla="*/ 962 h 1176"/>
                <a:gd name="T32" fmla="*/ 2 w 410"/>
                <a:gd name="T33" fmla="*/ 938 h 1176"/>
                <a:gd name="T34" fmla="*/ 0 w 410"/>
                <a:gd name="T35" fmla="*/ 912 h 1176"/>
                <a:gd name="T36" fmla="*/ 0 w 410"/>
                <a:gd name="T37" fmla="*/ 0 h 1176"/>
                <a:gd name="T38" fmla="*/ 234 w 410"/>
                <a:gd name="T39" fmla="*/ 0 h 1176"/>
                <a:gd name="T40" fmla="*/ 234 w 410"/>
                <a:gd name="T41" fmla="*/ 252 h 1176"/>
                <a:gd name="T42" fmla="*/ 410 w 410"/>
                <a:gd name="T43" fmla="*/ 252 h 1176"/>
                <a:gd name="T44" fmla="*/ 410 w 410"/>
                <a:gd name="T45" fmla="*/ 442 h 1176"/>
                <a:gd name="T46" fmla="*/ 234 w 410"/>
                <a:gd name="T47" fmla="*/ 442 h 1176"/>
                <a:gd name="T48" fmla="*/ 234 w 410"/>
                <a:gd name="T49" fmla="*/ 898 h 1176"/>
                <a:gd name="T50" fmla="*/ 234 w 410"/>
                <a:gd name="T51" fmla="*/ 898 h 1176"/>
                <a:gd name="T52" fmla="*/ 236 w 410"/>
                <a:gd name="T53" fmla="*/ 918 h 1176"/>
                <a:gd name="T54" fmla="*/ 240 w 410"/>
                <a:gd name="T55" fmla="*/ 934 h 1176"/>
                <a:gd name="T56" fmla="*/ 246 w 410"/>
                <a:gd name="T57" fmla="*/ 948 h 1176"/>
                <a:gd name="T58" fmla="*/ 254 w 410"/>
                <a:gd name="T59" fmla="*/ 960 h 1176"/>
                <a:gd name="T60" fmla="*/ 266 w 410"/>
                <a:gd name="T61" fmla="*/ 970 h 1176"/>
                <a:gd name="T62" fmla="*/ 280 w 410"/>
                <a:gd name="T63" fmla="*/ 976 h 1176"/>
                <a:gd name="T64" fmla="*/ 296 w 410"/>
                <a:gd name="T65" fmla="*/ 980 h 1176"/>
                <a:gd name="T66" fmla="*/ 316 w 410"/>
                <a:gd name="T67" fmla="*/ 982 h 1176"/>
                <a:gd name="T68" fmla="*/ 410 w 410"/>
                <a:gd name="T69" fmla="*/ 982 h 1176"/>
                <a:gd name="T70" fmla="*/ 410 w 410"/>
                <a:gd name="T71" fmla="*/ 1176 h 1176"/>
                <a:gd name="T72" fmla="*/ 272 w 410"/>
                <a:gd name="T73" fmla="*/ 1176 h 1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10" h="1176">
                  <a:moveTo>
                    <a:pt x="272" y="1176"/>
                  </a:moveTo>
                  <a:lnTo>
                    <a:pt x="272" y="1176"/>
                  </a:lnTo>
                  <a:lnTo>
                    <a:pt x="238" y="1174"/>
                  </a:lnTo>
                  <a:lnTo>
                    <a:pt x="206" y="1170"/>
                  </a:lnTo>
                  <a:lnTo>
                    <a:pt x="176" y="1164"/>
                  </a:lnTo>
                  <a:lnTo>
                    <a:pt x="150" y="1154"/>
                  </a:lnTo>
                  <a:lnTo>
                    <a:pt x="124" y="1142"/>
                  </a:lnTo>
                  <a:lnTo>
                    <a:pt x="102" y="1128"/>
                  </a:lnTo>
                  <a:lnTo>
                    <a:pt x="82" y="1112"/>
                  </a:lnTo>
                  <a:lnTo>
                    <a:pt x="66" y="1094"/>
                  </a:lnTo>
                  <a:lnTo>
                    <a:pt x="50" y="1074"/>
                  </a:lnTo>
                  <a:lnTo>
                    <a:pt x="36" y="1054"/>
                  </a:lnTo>
                  <a:lnTo>
                    <a:pt x="26" y="1032"/>
                  </a:lnTo>
                  <a:lnTo>
                    <a:pt x="16" y="1010"/>
                  </a:lnTo>
                  <a:lnTo>
                    <a:pt x="10" y="986"/>
                  </a:lnTo>
                  <a:lnTo>
                    <a:pt x="4" y="962"/>
                  </a:lnTo>
                  <a:lnTo>
                    <a:pt x="2" y="938"/>
                  </a:lnTo>
                  <a:lnTo>
                    <a:pt x="0" y="912"/>
                  </a:lnTo>
                  <a:lnTo>
                    <a:pt x="0" y="0"/>
                  </a:lnTo>
                  <a:lnTo>
                    <a:pt x="234" y="0"/>
                  </a:lnTo>
                  <a:lnTo>
                    <a:pt x="234" y="252"/>
                  </a:lnTo>
                  <a:lnTo>
                    <a:pt x="410" y="252"/>
                  </a:lnTo>
                  <a:lnTo>
                    <a:pt x="410" y="442"/>
                  </a:lnTo>
                  <a:lnTo>
                    <a:pt x="234" y="442"/>
                  </a:lnTo>
                  <a:lnTo>
                    <a:pt x="234" y="898"/>
                  </a:lnTo>
                  <a:lnTo>
                    <a:pt x="234" y="898"/>
                  </a:lnTo>
                  <a:lnTo>
                    <a:pt x="236" y="918"/>
                  </a:lnTo>
                  <a:lnTo>
                    <a:pt x="240" y="934"/>
                  </a:lnTo>
                  <a:lnTo>
                    <a:pt x="246" y="948"/>
                  </a:lnTo>
                  <a:lnTo>
                    <a:pt x="254" y="960"/>
                  </a:lnTo>
                  <a:lnTo>
                    <a:pt x="266" y="970"/>
                  </a:lnTo>
                  <a:lnTo>
                    <a:pt x="280" y="976"/>
                  </a:lnTo>
                  <a:lnTo>
                    <a:pt x="296" y="980"/>
                  </a:lnTo>
                  <a:lnTo>
                    <a:pt x="316" y="982"/>
                  </a:lnTo>
                  <a:lnTo>
                    <a:pt x="410" y="982"/>
                  </a:lnTo>
                  <a:lnTo>
                    <a:pt x="410" y="1176"/>
                  </a:lnTo>
                  <a:lnTo>
                    <a:pt x="272" y="117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42" name="Freeform 183"/>
            <p:cNvSpPr>
              <a:spLocks noEditPoints="1"/>
            </p:cNvSpPr>
            <p:nvPr/>
          </p:nvSpPr>
          <p:spPr bwMode="auto">
            <a:xfrm>
              <a:off x="490538" y="2314575"/>
              <a:ext cx="1314450" cy="1514475"/>
            </a:xfrm>
            <a:custGeom>
              <a:avLst/>
              <a:gdLst>
                <a:gd name="T0" fmla="*/ 234 w 828"/>
                <a:gd name="T1" fmla="*/ 572 h 954"/>
                <a:gd name="T2" fmla="*/ 248 w 828"/>
                <a:gd name="T3" fmla="*/ 632 h 954"/>
                <a:gd name="T4" fmla="*/ 274 w 828"/>
                <a:gd name="T5" fmla="*/ 684 h 954"/>
                <a:gd name="T6" fmla="*/ 316 w 828"/>
                <a:gd name="T7" fmla="*/ 724 h 954"/>
                <a:gd name="T8" fmla="*/ 372 w 828"/>
                <a:gd name="T9" fmla="*/ 748 h 954"/>
                <a:gd name="T10" fmla="*/ 440 w 828"/>
                <a:gd name="T11" fmla="*/ 758 h 954"/>
                <a:gd name="T12" fmla="*/ 510 w 828"/>
                <a:gd name="T13" fmla="*/ 752 h 954"/>
                <a:gd name="T14" fmla="*/ 588 w 828"/>
                <a:gd name="T15" fmla="*/ 724 h 954"/>
                <a:gd name="T16" fmla="*/ 656 w 828"/>
                <a:gd name="T17" fmla="*/ 670 h 954"/>
                <a:gd name="T18" fmla="*/ 766 w 828"/>
                <a:gd name="T19" fmla="*/ 840 h 954"/>
                <a:gd name="T20" fmla="*/ 670 w 828"/>
                <a:gd name="T21" fmla="*/ 906 h 954"/>
                <a:gd name="T22" fmla="*/ 604 w 828"/>
                <a:gd name="T23" fmla="*/ 932 h 954"/>
                <a:gd name="T24" fmla="*/ 528 w 828"/>
                <a:gd name="T25" fmla="*/ 948 h 954"/>
                <a:gd name="T26" fmla="*/ 438 w 828"/>
                <a:gd name="T27" fmla="*/ 954 h 954"/>
                <a:gd name="T28" fmla="*/ 356 w 828"/>
                <a:gd name="T29" fmla="*/ 948 h 954"/>
                <a:gd name="T30" fmla="*/ 238 w 828"/>
                <a:gd name="T31" fmla="*/ 916 h 954"/>
                <a:gd name="T32" fmla="*/ 136 w 828"/>
                <a:gd name="T33" fmla="*/ 848 h 954"/>
                <a:gd name="T34" fmla="*/ 92 w 828"/>
                <a:gd name="T35" fmla="*/ 802 h 954"/>
                <a:gd name="T36" fmla="*/ 58 w 828"/>
                <a:gd name="T37" fmla="*/ 744 h 954"/>
                <a:gd name="T38" fmla="*/ 30 w 828"/>
                <a:gd name="T39" fmla="*/ 678 h 954"/>
                <a:gd name="T40" fmla="*/ 10 w 828"/>
                <a:gd name="T41" fmla="*/ 598 h 954"/>
                <a:gd name="T42" fmla="*/ 2 w 828"/>
                <a:gd name="T43" fmla="*/ 508 h 954"/>
                <a:gd name="T44" fmla="*/ 2 w 828"/>
                <a:gd name="T45" fmla="*/ 420 h 954"/>
                <a:gd name="T46" fmla="*/ 34 w 828"/>
                <a:gd name="T47" fmla="*/ 272 h 954"/>
                <a:gd name="T48" fmla="*/ 98 w 828"/>
                <a:gd name="T49" fmla="*/ 156 h 954"/>
                <a:gd name="T50" fmla="*/ 188 w 828"/>
                <a:gd name="T51" fmla="*/ 70 h 954"/>
                <a:gd name="T52" fmla="*/ 302 w 828"/>
                <a:gd name="T53" fmla="*/ 18 h 954"/>
                <a:gd name="T54" fmla="*/ 434 w 828"/>
                <a:gd name="T55" fmla="*/ 0 h 954"/>
                <a:gd name="T56" fmla="*/ 502 w 828"/>
                <a:gd name="T57" fmla="*/ 4 h 954"/>
                <a:gd name="T58" fmla="*/ 600 w 828"/>
                <a:gd name="T59" fmla="*/ 34 h 954"/>
                <a:gd name="T60" fmla="*/ 698 w 828"/>
                <a:gd name="T61" fmla="*/ 104 h 954"/>
                <a:gd name="T62" fmla="*/ 768 w 828"/>
                <a:gd name="T63" fmla="*/ 202 h 954"/>
                <a:gd name="T64" fmla="*/ 812 w 828"/>
                <a:gd name="T65" fmla="*/ 324 h 954"/>
                <a:gd name="T66" fmla="*/ 828 w 828"/>
                <a:gd name="T67" fmla="*/ 466 h 954"/>
                <a:gd name="T68" fmla="*/ 424 w 828"/>
                <a:gd name="T69" fmla="*/ 192 h 954"/>
                <a:gd name="T70" fmla="*/ 368 w 828"/>
                <a:gd name="T71" fmla="*/ 200 h 954"/>
                <a:gd name="T72" fmla="*/ 300 w 828"/>
                <a:gd name="T73" fmla="*/ 234 h 954"/>
                <a:gd name="T74" fmla="*/ 256 w 828"/>
                <a:gd name="T75" fmla="*/ 290 h 954"/>
                <a:gd name="T76" fmla="*/ 240 w 828"/>
                <a:gd name="T77" fmla="*/ 338 h 954"/>
                <a:gd name="T78" fmla="*/ 594 w 828"/>
                <a:gd name="T79" fmla="*/ 390 h 954"/>
                <a:gd name="T80" fmla="*/ 586 w 828"/>
                <a:gd name="T81" fmla="*/ 334 h 954"/>
                <a:gd name="T82" fmla="*/ 570 w 828"/>
                <a:gd name="T83" fmla="*/ 284 h 954"/>
                <a:gd name="T84" fmla="*/ 542 w 828"/>
                <a:gd name="T85" fmla="*/ 240 h 954"/>
                <a:gd name="T86" fmla="*/ 500 w 828"/>
                <a:gd name="T87" fmla="*/ 210 h 954"/>
                <a:gd name="T88" fmla="*/ 446 w 828"/>
                <a:gd name="T89" fmla="*/ 194 h 9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828" h="954">
                  <a:moveTo>
                    <a:pt x="234" y="550"/>
                  </a:moveTo>
                  <a:lnTo>
                    <a:pt x="234" y="550"/>
                  </a:lnTo>
                  <a:lnTo>
                    <a:pt x="234" y="572"/>
                  </a:lnTo>
                  <a:lnTo>
                    <a:pt x="236" y="594"/>
                  </a:lnTo>
                  <a:lnTo>
                    <a:pt x="242" y="614"/>
                  </a:lnTo>
                  <a:lnTo>
                    <a:pt x="248" y="632"/>
                  </a:lnTo>
                  <a:lnTo>
                    <a:pt x="254" y="652"/>
                  </a:lnTo>
                  <a:lnTo>
                    <a:pt x="264" y="668"/>
                  </a:lnTo>
                  <a:lnTo>
                    <a:pt x="274" y="684"/>
                  </a:lnTo>
                  <a:lnTo>
                    <a:pt x="288" y="698"/>
                  </a:lnTo>
                  <a:lnTo>
                    <a:pt x="302" y="712"/>
                  </a:lnTo>
                  <a:lnTo>
                    <a:pt x="316" y="724"/>
                  </a:lnTo>
                  <a:lnTo>
                    <a:pt x="334" y="734"/>
                  </a:lnTo>
                  <a:lnTo>
                    <a:pt x="352" y="742"/>
                  </a:lnTo>
                  <a:lnTo>
                    <a:pt x="372" y="748"/>
                  </a:lnTo>
                  <a:lnTo>
                    <a:pt x="394" y="754"/>
                  </a:lnTo>
                  <a:lnTo>
                    <a:pt x="416" y="756"/>
                  </a:lnTo>
                  <a:lnTo>
                    <a:pt x="440" y="758"/>
                  </a:lnTo>
                  <a:lnTo>
                    <a:pt x="440" y="758"/>
                  </a:lnTo>
                  <a:lnTo>
                    <a:pt x="478" y="756"/>
                  </a:lnTo>
                  <a:lnTo>
                    <a:pt x="510" y="752"/>
                  </a:lnTo>
                  <a:lnTo>
                    <a:pt x="538" y="746"/>
                  </a:lnTo>
                  <a:lnTo>
                    <a:pt x="564" y="736"/>
                  </a:lnTo>
                  <a:lnTo>
                    <a:pt x="588" y="724"/>
                  </a:lnTo>
                  <a:lnTo>
                    <a:pt x="612" y="708"/>
                  </a:lnTo>
                  <a:lnTo>
                    <a:pt x="634" y="690"/>
                  </a:lnTo>
                  <a:lnTo>
                    <a:pt x="656" y="670"/>
                  </a:lnTo>
                  <a:lnTo>
                    <a:pt x="800" y="808"/>
                  </a:lnTo>
                  <a:lnTo>
                    <a:pt x="800" y="808"/>
                  </a:lnTo>
                  <a:lnTo>
                    <a:pt x="766" y="840"/>
                  </a:lnTo>
                  <a:lnTo>
                    <a:pt x="728" y="868"/>
                  </a:lnTo>
                  <a:lnTo>
                    <a:pt x="690" y="894"/>
                  </a:lnTo>
                  <a:lnTo>
                    <a:pt x="670" y="906"/>
                  </a:lnTo>
                  <a:lnTo>
                    <a:pt x="650" y="916"/>
                  </a:lnTo>
                  <a:lnTo>
                    <a:pt x="628" y="924"/>
                  </a:lnTo>
                  <a:lnTo>
                    <a:pt x="604" y="932"/>
                  </a:lnTo>
                  <a:lnTo>
                    <a:pt x="580" y="938"/>
                  </a:lnTo>
                  <a:lnTo>
                    <a:pt x="554" y="944"/>
                  </a:lnTo>
                  <a:lnTo>
                    <a:pt x="528" y="948"/>
                  </a:lnTo>
                  <a:lnTo>
                    <a:pt x="500" y="952"/>
                  </a:lnTo>
                  <a:lnTo>
                    <a:pt x="470" y="954"/>
                  </a:lnTo>
                  <a:lnTo>
                    <a:pt x="438" y="954"/>
                  </a:lnTo>
                  <a:lnTo>
                    <a:pt x="438" y="954"/>
                  </a:lnTo>
                  <a:lnTo>
                    <a:pt x="398" y="954"/>
                  </a:lnTo>
                  <a:lnTo>
                    <a:pt x="356" y="948"/>
                  </a:lnTo>
                  <a:lnTo>
                    <a:pt x="316" y="940"/>
                  </a:lnTo>
                  <a:lnTo>
                    <a:pt x="276" y="930"/>
                  </a:lnTo>
                  <a:lnTo>
                    <a:pt x="238" y="916"/>
                  </a:lnTo>
                  <a:lnTo>
                    <a:pt x="202" y="898"/>
                  </a:lnTo>
                  <a:lnTo>
                    <a:pt x="168" y="876"/>
                  </a:lnTo>
                  <a:lnTo>
                    <a:pt x="136" y="848"/>
                  </a:lnTo>
                  <a:lnTo>
                    <a:pt x="120" y="834"/>
                  </a:lnTo>
                  <a:lnTo>
                    <a:pt x="106" y="818"/>
                  </a:lnTo>
                  <a:lnTo>
                    <a:pt x="92" y="802"/>
                  </a:lnTo>
                  <a:lnTo>
                    <a:pt x="80" y="784"/>
                  </a:lnTo>
                  <a:lnTo>
                    <a:pt x="68" y="766"/>
                  </a:lnTo>
                  <a:lnTo>
                    <a:pt x="58" y="744"/>
                  </a:lnTo>
                  <a:lnTo>
                    <a:pt x="46" y="724"/>
                  </a:lnTo>
                  <a:lnTo>
                    <a:pt x="38" y="702"/>
                  </a:lnTo>
                  <a:lnTo>
                    <a:pt x="30" y="678"/>
                  </a:lnTo>
                  <a:lnTo>
                    <a:pt x="22" y="652"/>
                  </a:lnTo>
                  <a:lnTo>
                    <a:pt x="16" y="626"/>
                  </a:lnTo>
                  <a:lnTo>
                    <a:pt x="10" y="598"/>
                  </a:lnTo>
                  <a:lnTo>
                    <a:pt x="6" y="570"/>
                  </a:lnTo>
                  <a:lnTo>
                    <a:pt x="2" y="540"/>
                  </a:lnTo>
                  <a:lnTo>
                    <a:pt x="2" y="508"/>
                  </a:lnTo>
                  <a:lnTo>
                    <a:pt x="0" y="476"/>
                  </a:lnTo>
                  <a:lnTo>
                    <a:pt x="0" y="476"/>
                  </a:lnTo>
                  <a:lnTo>
                    <a:pt x="2" y="420"/>
                  </a:lnTo>
                  <a:lnTo>
                    <a:pt x="8" y="368"/>
                  </a:lnTo>
                  <a:lnTo>
                    <a:pt x="20" y="318"/>
                  </a:lnTo>
                  <a:lnTo>
                    <a:pt x="34" y="272"/>
                  </a:lnTo>
                  <a:lnTo>
                    <a:pt x="52" y="230"/>
                  </a:lnTo>
                  <a:lnTo>
                    <a:pt x="72" y="192"/>
                  </a:lnTo>
                  <a:lnTo>
                    <a:pt x="98" y="156"/>
                  </a:lnTo>
                  <a:lnTo>
                    <a:pt x="124" y="124"/>
                  </a:lnTo>
                  <a:lnTo>
                    <a:pt x="156" y="94"/>
                  </a:lnTo>
                  <a:lnTo>
                    <a:pt x="188" y="70"/>
                  </a:lnTo>
                  <a:lnTo>
                    <a:pt x="224" y="48"/>
                  </a:lnTo>
                  <a:lnTo>
                    <a:pt x="262" y="30"/>
                  </a:lnTo>
                  <a:lnTo>
                    <a:pt x="302" y="18"/>
                  </a:lnTo>
                  <a:lnTo>
                    <a:pt x="344" y="8"/>
                  </a:lnTo>
                  <a:lnTo>
                    <a:pt x="388" y="2"/>
                  </a:lnTo>
                  <a:lnTo>
                    <a:pt x="434" y="0"/>
                  </a:lnTo>
                  <a:lnTo>
                    <a:pt x="434" y="0"/>
                  </a:lnTo>
                  <a:lnTo>
                    <a:pt x="480" y="2"/>
                  </a:lnTo>
                  <a:lnTo>
                    <a:pt x="502" y="4"/>
                  </a:lnTo>
                  <a:lnTo>
                    <a:pt x="522" y="8"/>
                  </a:lnTo>
                  <a:lnTo>
                    <a:pt x="562" y="20"/>
                  </a:lnTo>
                  <a:lnTo>
                    <a:pt x="600" y="34"/>
                  </a:lnTo>
                  <a:lnTo>
                    <a:pt x="636" y="54"/>
                  </a:lnTo>
                  <a:lnTo>
                    <a:pt x="668" y="76"/>
                  </a:lnTo>
                  <a:lnTo>
                    <a:pt x="698" y="104"/>
                  </a:lnTo>
                  <a:lnTo>
                    <a:pt x="724" y="134"/>
                  </a:lnTo>
                  <a:lnTo>
                    <a:pt x="748" y="166"/>
                  </a:lnTo>
                  <a:lnTo>
                    <a:pt x="768" y="202"/>
                  </a:lnTo>
                  <a:lnTo>
                    <a:pt x="786" y="240"/>
                  </a:lnTo>
                  <a:lnTo>
                    <a:pt x="800" y="280"/>
                  </a:lnTo>
                  <a:lnTo>
                    <a:pt x="812" y="324"/>
                  </a:lnTo>
                  <a:lnTo>
                    <a:pt x="820" y="370"/>
                  </a:lnTo>
                  <a:lnTo>
                    <a:pt x="826" y="416"/>
                  </a:lnTo>
                  <a:lnTo>
                    <a:pt x="828" y="466"/>
                  </a:lnTo>
                  <a:lnTo>
                    <a:pt x="828" y="550"/>
                  </a:lnTo>
                  <a:lnTo>
                    <a:pt x="234" y="550"/>
                  </a:lnTo>
                  <a:close/>
                  <a:moveTo>
                    <a:pt x="424" y="192"/>
                  </a:moveTo>
                  <a:lnTo>
                    <a:pt x="424" y="192"/>
                  </a:lnTo>
                  <a:lnTo>
                    <a:pt x="394" y="194"/>
                  </a:lnTo>
                  <a:lnTo>
                    <a:pt x="368" y="200"/>
                  </a:lnTo>
                  <a:lnTo>
                    <a:pt x="342" y="208"/>
                  </a:lnTo>
                  <a:lnTo>
                    <a:pt x="320" y="220"/>
                  </a:lnTo>
                  <a:lnTo>
                    <a:pt x="300" y="234"/>
                  </a:lnTo>
                  <a:lnTo>
                    <a:pt x="282" y="252"/>
                  </a:lnTo>
                  <a:lnTo>
                    <a:pt x="268" y="270"/>
                  </a:lnTo>
                  <a:lnTo>
                    <a:pt x="256" y="290"/>
                  </a:lnTo>
                  <a:lnTo>
                    <a:pt x="256" y="290"/>
                  </a:lnTo>
                  <a:lnTo>
                    <a:pt x="246" y="314"/>
                  </a:lnTo>
                  <a:lnTo>
                    <a:pt x="240" y="338"/>
                  </a:lnTo>
                  <a:lnTo>
                    <a:pt x="236" y="362"/>
                  </a:lnTo>
                  <a:lnTo>
                    <a:pt x="234" y="390"/>
                  </a:lnTo>
                  <a:lnTo>
                    <a:pt x="594" y="390"/>
                  </a:lnTo>
                  <a:lnTo>
                    <a:pt x="594" y="390"/>
                  </a:lnTo>
                  <a:lnTo>
                    <a:pt x="590" y="352"/>
                  </a:lnTo>
                  <a:lnTo>
                    <a:pt x="586" y="334"/>
                  </a:lnTo>
                  <a:lnTo>
                    <a:pt x="582" y="316"/>
                  </a:lnTo>
                  <a:lnTo>
                    <a:pt x="576" y="300"/>
                  </a:lnTo>
                  <a:lnTo>
                    <a:pt x="570" y="284"/>
                  </a:lnTo>
                  <a:lnTo>
                    <a:pt x="562" y="268"/>
                  </a:lnTo>
                  <a:lnTo>
                    <a:pt x="552" y="254"/>
                  </a:lnTo>
                  <a:lnTo>
                    <a:pt x="542" y="240"/>
                  </a:lnTo>
                  <a:lnTo>
                    <a:pt x="530" y="228"/>
                  </a:lnTo>
                  <a:lnTo>
                    <a:pt x="516" y="218"/>
                  </a:lnTo>
                  <a:lnTo>
                    <a:pt x="500" y="210"/>
                  </a:lnTo>
                  <a:lnTo>
                    <a:pt x="484" y="202"/>
                  </a:lnTo>
                  <a:lnTo>
                    <a:pt x="466" y="198"/>
                  </a:lnTo>
                  <a:lnTo>
                    <a:pt x="446" y="194"/>
                  </a:lnTo>
                  <a:lnTo>
                    <a:pt x="424" y="192"/>
                  </a:lnTo>
                  <a:lnTo>
                    <a:pt x="424" y="192"/>
                  </a:lnTo>
                  <a:close/>
                </a:path>
              </a:pathLst>
            </a:custGeom>
            <a:solidFill>
              <a:srgbClr val="0E7D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43" name="Freeform 184"/>
            <p:cNvSpPr>
              <a:spLocks/>
            </p:cNvSpPr>
            <p:nvPr/>
          </p:nvSpPr>
          <p:spPr bwMode="auto">
            <a:xfrm>
              <a:off x="490538" y="2314575"/>
              <a:ext cx="1314450" cy="1514475"/>
            </a:xfrm>
            <a:custGeom>
              <a:avLst/>
              <a:gdLst>
                <a:gd name="T0" fmla="*/ 234 w 828"/>
                <a:gd name="T1" fmla="*/ 550 h 954"/>
                <a:gd name="T2" fmla="*/ 236 w 828"/>
                <a:gd name="T3" fmla="*/ 594 h 954"/>
                <a:gd name="T4" fmla="*/ 248 w 828"/>
                <a:gd name="T5" fmla="*/ 632 h 954"/>
                <a:gd name="T6" fmla="*/ 264 w 828"/>
                <a:gd name="T7" fmla="*/ 668 h 954"/>
                <a:gd name="T8" fmla="*/ 288 w 828"/>
                <a:gd name="T9" fmla="*/ 698 h 954"/>
                <a:gd name="T10" fmla="*/ 316 w 828"/>
                <a:gd name="T11" fmla="*/ 724 h 954"/>
                <a:gd name="T12" fmla="*/ 352 w 828"/>
                <a:gd name="T13" fmla="*/ 742 h 954"/>
                <a:gd name="T14" fmla="*/ 394 w 828"/>
                <a:gd name="T15" fmla="*/ 754 h 954"/>
                <a:gd name="T16" fmla="*/ 440 w 828"/>
                <a:gd name="T17" fmla="*/ 758 h 954"/>
                <a:gd name="T18" fmla="*/ 478 w 828"/>
                <a:gd name="T19" fmla="*/ 756 h 954"/>
                <a:gd name="T20" fmla="*/ 538 w 828"/>
                <a:gd name="T21" fmla="*/ 746 h 954"/>
                <a:gd name="T22" fmla="*/ 588 w 828"/>
                <a:gd name="T23" fmla="*/ 724 h 954"/>
                <a:gd name="T24" fmla="*/ 634 w 828"/>
                <a:gd name="T25" fmla="*/ 690 h 954"/>
                <a:gd name="T26" fmla="*/ 800 w 828"/>
                <a:gd name="T27" fmla="*/ 808 h 954"/>
                <a:gd name="T28" fmla="*/ 766 w 828"/>
                <a:gd name="T29" fmla="*/ 840 h 954"/>
                <a:gd name="T30" fmla="*/ 690 w 828"/>
                <a:gd name="T31" fmla="*/ 894 h 954"/>
                <a:gd name="T32" fmla="*/ 650 w 828"/>
                <a:gd name="T33" fmla="*/ 916 h 954"/>
                <a:gd name="T34" fmla="*/ 604 w 828"/>
                <a:gd name="T35" fmla="*/ 932 h 954"/>
                <a:gd name="T36" fmla="*/ 554 w 828"/>
                <a:gd name="T37" fmla="*/ 944 h 954"/>
                <a:gd name="T38" fmla="*/ 500 w 828"/>
                <a:gd name="T39" fmla="*/ 952 h 954"/>
                <a:gd name="T40" fmla="*/ 438 w 828"/>
                <a:gd name="T41" fmla="*/ 954 h 954"/>
                <a:gd name="T42" fmla="*/ 398 w 828"/>
                <a:gd name="T43" fmla="*/ 954 h 954"/>
                <a:gd name="T44" fmla="*/ 316 w 828"/>
                <a:gd name="T45" fmla="*/ 940 h 954"/>
                <a:gd name="T46" fmla="*/ 238 w 828"/>
                <a:gd name="T47" fmla="*/ 916 h 954"/>
                <a:gd name="T48" fmla="*/ 168 w 828"/>
                <a:gd name="T49" fmla="*/ 876 h 954"/>
                <a:gd name="T50" fmla="*/ 120 w 828"/>
                <a:gd name="T51" fmla="*/ 834 h 954"/>
                <a:gd name="T52" fmla="*/ 92 w 828"/>
                <a:gd name="T53" fmla="*/ 802 h 954"/>
                <a:gd name="T54" fmla="*/ 68 w 828"/>
                <a:gd name="T55" fmla="*/ 766 h 954"/>
                <a:gd name="T56" fmla="*/ 46 w 828"/>
                <a:gd name="T57" fmla="*/ 724 h 954"/>
                <a:gd name="T58" fmla="*/ 30 w 828"/>
                <a:gd name="T59" fmla="*/ 678 h 954"/>
                <a:gd name="T60" fmla="*/ 16 w 828"/>
                <a:gd name="T61" fmla="*/ 626 h 954"/>
                <a:gd name="T62" fmla="*/ 6 w 828"/>
                <a:gd name="T63" fmla="*/ 570 h 954"/>
                <a:gd name="T64" fmla="*/ 2 w 828"/>
                <a:gd name="T65" fmla="*/ 508 h 954"/>
                <a:gd name="T66" fmla="*/ 0 w 828"/>
                <a:gd name="T67" fmla="*/ 476 h 954"/>
                <a:gd name="T68" fmla="*/ 8 w 828"/>
                <a:gd name="T69" fmla="*/ 368 h 954"/>
                <a:gd name="T70" fmla="*/ 34 w 828"/>
                <a:gd name="T71" fmla="*/ 272 h 954"/>
                <a:gd name="T72" fmla="*/ 72 w 828"/>
                <a:gd name="T73" fmla="*/ 192 h 954"/>
                <a:gd name="T74" fmla="*/ 124 w 828"/>
                <a:gd name="T75" fmla="*/ 124 h 954"/>
                <a:gd name="T76" fmla="*/ 188 w 828"/>
                <a:gd name="T77" fmla="*/ 70 h 954"/>
                <a:gd name="T78" fmla="*/ 262 w 828"/>
                <a:gd name="T79" fmla="*/ 30 h 954"/>
                <a:gd name="T80" fmla="*/ 344 w 828"/>
                <a:gd name="T81" fmla="*/ 8 h 954"/>
                <a:gd name="T82" fmla="*/ 434 w 828"/>
                <a:gd name="T83" fmla="*/ 0 h 954"/>
                <a:gd name="T84" fmla="*/ 480 w 828"/>
                <a:gd name="T85" fmla="*/ 2 h 954"/>
                <a:gd name="T86" fmla="*/ 522 w 828"/>
                <a:gd name="T87" fmla="*/ 8 h 954"/>
                <a:gd name="T88" fmla="*/ 600 w 828"/>
                <a:gd name="T89" fmla="*/ 34 h 954"/>
                <a:gd name="T90" fmla="*/ 668 w 828"/>
                <a:gd name="T91" fmla="*/ 76 h 954"/>
                <a:gd name="T92" fmla="*/ 724 w 828"/>
                <a:gd name="T93" fmla="*/ 134 h 954"/>
                <a:gd name="T94" fmla="*/ 768 w 828"/>
                <a:gd name="T95" fmla="*/ 202 h 954"/>
                <a:gd name="T96" fmla="*/ 800 w 828"/>
                <a:gd name="T97" fmla="*/ 280 h 954"/>
                <a:gd name="T98" fmla="*/ 820 w 828"/>
                <a:gd name="T99" fmla="*/ 370 h 954"/>
                <a:gd name="T100" fmla="*/ 828 w 828"/>
                <a:gd name="T101" fmla="*/ 466 h 954"/>
                <a:gd name="T102" fmla="*/ 234 w 828"/>
                <a:gd name="T103" fmla="*/ 550 h 9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828" h="954">
                  <a:moveTo>
                    <a:pt x="234" y="550"/>
                  </a:moveTo>
                  <a:lnTo>
                    <a:pt x="234" y="550"/>
                  </a:lnTo>
                  <a:lnTo>
                    <a:pt x="234" y="572"/>
                  </a:lnTo>
                  <a:lnTo>
                    <a:pt x="236" y="594"/>
                  </a:lnTo>
                  <a:lnTo>
                    <a:pt x="242" y="614"/>
                  </a:lnTo>
                  <a:lnTo>
                    <a:pt x="248" y="632"/>
                  </a:lnTo>
                  <a:lnTo>
                    <a:pt x="254" y="652"/>
                  </a:lnTo>
                  <a:lnTo>
                    <a:pt x="264" y="668"/>
                  </a:lnTo>
                  <a:lnTo>
                    <a:pt x="274" y="684"/>
                  </a:lnTo>
                  <a:lnTo>
                    <a:pt x="288" y="698"/>
                  </a:lnTo>
                  <a:lnTo>
                    <a:pt x="302" y="712"/>
                  </a:lnTo>
                  <a:lnTo>
                    <a:pt x="316" y="724"/>
                  </a:lnTo>
                  <a:lnTo>
                    <a:pt x="334" y="734"/>
                  </a:lnTo>
                  <a:lnTo>
                    <a:pt x="352" y="742"/>
                  </a:lnTo>
                  <a:lnTo>
                    <a:pt x="372" y="748"/>
                  </a:lnTo>
                  <a:lnTo>
                    <a:pt x="394" y="754"/>
                  </a:lnTo>
                  <a:lnTo>
                    <a:pt x="416" y="756"/>
                  </a:lnTo>
                  <a:lnTo>
                    <a:pt x="440" y="758"/>
                  </a:lnTo>
                  <a:lnTo>
                    <a:pt x="440" y="758"/>
                  </a:lnTo>
                  <a:lnTo>
                    <a:pt x="478" y="756"/>
                  </a:lnTo>
                  <a:lnTo>
                    <a:pt x="510" y="752"/>
                  </a:lnTo>
                  <a:lnTo>
                    <a:pt x="538" y="746"/>
                  </a:lnTo>
                  <a:lnTo>
                    <a:pt x="564" y="736"/>
                  </a:lnTo>
                  <a:lnTo>
                    <a:pt x="588" y="724"/>
                  </a:lnTo>
                  <a:lnTo>
                    <a:pt x="612" y="708"/>
                  </a:lnTo>
                  <a:lnTo>
                    <a:pt x="634" y="690"/>
                  </a:lnTo>
                  <a:lnTo>
                    <a:pt x="656" y="670"/>
                  </a:lnTo>
                  <a:lnTo>
                    <a:pt x="800" y="808"/>
                  </a:lnTo>
                  <a:lnTo>
                    <a:pt x="800" y="808"/>
                  </a:lnTo>
                  <a:lnTo>
                    <a:pt x="766" y="840"/>
                  </a:lnTo>
                  <a:lnTo>
                    <a:pt x="728" y="868"/>
                  </a:lnTo>
                  <a:lnTo>
                    <a:pt x="690" y="894"/>
                  </a:lnTo>
                  <a:lnTo>
                    <a:pt x="670" y="906"/>
                  </a:lnTo>
                  <a:lnTo>
                    <a:pt x="650" y="916"/>
                  </a:lnTo>
                  <a:lnTo>
                    <a:pt x="628" y="924"/>
                  </a:lnTo>
                  <a:lnTo>
                    <a:pt x="604" y="932"/>
                  </a:lnTo>
                  <a:lnTo>
                    <a:pt x="580" y="938"/>
                  </a:lnTo>
                  <a:lnTo>
                    <a:pt x="554" y="944"/>
                  </a:lnTo>
                  <a:lnTo>
                    <a:pt x="528" y="948"/>
                  </a:lnTo>
                  <a:lnTo>
                    <a:pt x="500" y="952"/>
                  </a:lnTo>
                  <a:lnTo>
                    <a:pt x="470" y="954"/>
                  </a:lnTo>
                  <a:lnTo>
                    <a:pt x="438" y="954"/>
                  </a:lnTo>
                  <a:lnTo>
                    <a:pt x="438" y="954"/>
                  </a:lnTo>
                  <a:lnTo>
                    <a:pt x="398" y="954"/>
                  </a:lnTo>
                  <a:lnTo>
                    <a:pt x="356" y="948"/>
                  </a:lnTo>
                  <a:lnTo>
                    <a:pt x="316" y="940"/>
                  </a:lnTo>
                  <a:lnTo>
                    <a:pt x="276" y="930"/>
                  </a:lnTo>
                  <a:lnTo>
                    <a:pt x="238" y="916"/>
                  </a:lnTo>
                  <a:lnTo>
                    <a:pt x="202" y="898"/>
                  </a:lnTo>
                  <a:lnTo>
                    <a:pt x="168" y="876"/>
                  </a:lnTo>
                  <a:lnTo>
                    <a:pt x="136" y="848"/>
                  </a:lnTo>
                  <a:lnTo>
                    <a:pt x="120" y="834"/>
                  </a:lnTo>
                  <a:lnTo>
                    <a:pt x="106" y="818"/>
                  </a:lnTo>
                  <a:lnTo>
                    <a:pt x="92" y="802"/>
                  </a:lnTo>
                  <a:lnTo>
                    <a:pt x="80" y="784"/>
                  </a:lnTo>
                  <a:lnTo>
                    <a:pt x="68" y="766"/>
                  </a:lnTo>
                  <a:lnTo>
                    <a:pt x="58" y="744"/>
                  </a:lnTo>
                  <a:lnTo>
                    <a:pt x="46" y="724"/>
                  </a:lnTo>
                  <a:lnTo>
                    <a:pt x="38" y="702"/>
                  </a:lnTo>
                  <a:lnTo>
                    <a:pt x="30" y="678"/>
                  </a:lnTo>
                  <a:lnTo>
                    <a:pt x="22" y="652"/>
                  </a:lnTo>
                  <a:lnTo>
                    <a:pt x="16" y="626"/>
                  </a:lnTo>
                  <a:lnTo>
                    <a:pt x="10" y="598"/>
                  </a:lnTo>
                  <a:lnTo>
                    <a:pt x="6" y="570"/>
                  </a:lnTo>
                  <a:lnTo>
                    <a:pt x="2" y="540"/>
                  </a:lnTo>
                  <a:lnTo>
                    <a:pt x="2" y="508"/>
                  </a:lnTo>
                  <a:lnTo>
                    <a:pt x="0" y="476"/>
                  </a:lnTo>
                  <a:lnTo>
                    <a:pt x="0" y="476"/>
                  </a:lnTo>
                  <a:lnTo>
                    <a:pt x="2" y="420"/>
                  </a:lnTo>
                  <a:lnTo>
                    <a:pt x="8" y="368"/>
                  </a:lnTo>
                  <a:lnTo>
                    <a:pt x="20" y="318"/>
                  </a:lnTo>
                  <a:lnTo>
                    <a:pt x="34" y="272"/>
                  </a:lnTo>
                  <a:lnTo>
                    <a:pt x="52" y="230"/>
                  </a:lnTo>
                  <a:lnTo>
                    <a:pt x="72" y="192"/>
                  </a:lnTo>
                  <a:lnTo>
                    <a:pt x="98" y="156"/>
                  </a:lnTo>
                  <a:lnTo>
                    <a:pt x="124" y="124"/>
                  </a:lnTo>
                  <a:lnTo>
                    <a:pt x="156" y="94"/>
                  </a:lnTo>
                  <a:lnTo>
                    <a:pt x="188" y="70"/>
                  </a:lnTo>
                  <a:lnTo>
                    <a:pt x="224" y="48"/>
                  </a:lnTo>
                  <a:lnTo>
                    <a:pt x="262" y="30"/>
                  </a:lnTo>
                  <a:lnTo>
                    <a:pt x="302" y="18"/>
                  </a:lnTo>
                  <a:lnTo>
                    <a:pt x="344" y="8"/>
                  </a:lnTo>
                  <a:lnTo>
                    <a:pt x="388" y="2"/>
                  </a:lnTo>
                  <a:lnTo>
                    <a:pt x="434" y="0"/>
                  </a:lnTo>
                  <a:lnTo>
                    <a:pt x="434" y="0"/>
                  </a:lnTo>
                  <a:lnTo>
                    <a:pt x="480" y="2"/>
                  </a:lnTo>
                  <a:lnTo>
                    <a:pt x="502" y="4"/>
                  </a:lnTo>
                  <a:lnTo>
                    <a:pt x="522" y="8"/>
                  </a:lnTo>
                  <a:lnTo>
                    <a:pt x="562" y="20"/>
                  </a:lnTo>
                  <a:lnTo>
                    <a:pt x="600" y="34"/>
                  </a:lnTo>
                  <a:lnTo>
                    <a:pt x="636" y="54"/>
                  </a:lnTo>
                  <a:lnTo>
                    <a:pt x="668" y="76"/>
                  </a:lnTo>
                  <a:lnTo>
                    <a:pt x="698" y="104"/>
                  </a:lnTo>
                  <a:lnTo>
                    <a:pt x="724" y="134"/>
                  </a:lnTo>
                  <a:lnTo>
                    <a:pt x="748" y="166"/>
                  </a:lnTo>
                  <a:lnTo>
                    <a:pt x="768" y="202"/>
                  </a:lnTo>
                  <a:lnTo>
                    <a:pt x="786" y="240"/>
                  </a:lnTo>
                  <a:lnTo>
                    <a:pt x="800" y="280"/>
                  </a:lnTo>
                  <a:lnTo>
                    <a:pt x="812" y="324"/>
                  </a:lnTo>
                  <a:lnTo>
                    <a:pt x="820" y="370"/>
                  </a:lnTo>
                  <a:lnTo>
                    <a:pt x="826" y="416"/>
                  </a:lnTo>
                  <a:lnTo>
                    <a:pt x="828" y="466"/>
                  </a:lnTo>
                  <a:lnTo>
                    <a:pt x="828" y="550"/>
                  </a:lnTo>
                  <a:lnTo>
                    <a:pt x="234" y="55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44" name="Freeform 185"/>
            <p:cNvSpPr>
              <a:spLocks/>
            </p:cNvSpPr>
            <p:nvPr/>
          </p:nvSpPr>
          <p:spPr bwMode="auto">
            <a:xfrm>
              <a:off x="862013" y="2619375"/>
              <a:ext cx="571500" cy="314325"/>
            </a:xfrm>
            <a:custGeom>
              <a:avLst/>
              <a:gdLst>
                <a:gd name="T0" fmla="*/ 190 w 360"/>
                <a:gd name="T1" fmla="*/ 0 h 198"/>
                <a:gd name="T2" fmla="*/ 190 w 360"/>
                <a:gd name="T3" fmla="*/ 0 h 198"/>
                <a:gd name="T4" fmla="*/ 160 w 360"/>
                <a:gd name="T5" fmla="*/ 2 h 198"/>
                <a:gd name="T6" fmla="*/ 134 w 360"/>
                <a:gd name="T7" fmla="*/ 8 h 198"/>
                <a:gd name="T8" fmla="*/ 108 w 360"/>
                <a:gd name="T9" fmla="*/ 16 h 198"/>
                <a:gd name="T10" fmla="*/ 86 w 360"/>
                <a:gd name="T11" fmla="*/ 28 h 198"/>
                <a:gd name="T12" fmla="*/ 66 w 360"/>
                <a:gd name="T13" fmla="*/ 42 h 198"/>
                <a:gd name="T14" fmla="*/ 48 w 360"/>
                <a:gd name="T15" fmla="*/ 60 h 198"/>
                <a:gd name="T16" fmla="*/ 34 w 360"/>
                <a:gd name="T17" fmla="*/ 78 h 198"/>
                <a:gd name="T18" fmla="*/ 22 w 360"/>
                <a:gd name="T19" fmla="*/ 98 h 198"/>
                <a:gd name="T20" fmla="*/ 22 w 360"/>
                <a:gd name="T21" fmla="*/ 98 h 198"/>
                <a:gd name="T22" fmla="*/ 12 w 360"/>
                <a:gd name="T23" fmla="*/ 122 h 198"/>
                <a:gd name="T24" fmla="*/ 6 w 360"/>
                <a:gd name="T25" fmla="*/ 146 h 198"/>
                <a:gd name="T26" fmla="*/ 2 w 360"/>
                <a:gd name="T27" fmla="*/ 170 h 198"/>
                <a:gd name="T28" fmla="*/ 0 w 360"/>
                <a:gd name="T29" fmla="*/ 198 h 198"/>
                <a:gd name="T30" fmla="*/ 360 w 360"/>
                <a:gd name="T31" fmla="*/ 198 h 198"/>
                <a:gd name="T32" fmla="*/ 360 w 360"/>
                <a:gd name="T33" fmla="*/ 198 h 198"/>
                <a:gd name="T34" fmla="*/ 356 w 360"/>
                <a:gd name="T35" fmla="*/ 160 h 198"/>
                <a:gd name="T36" fmla="*/ 352 w 360"/>
                <a:gd name="T37" fmla="*/ 142 h 198"/>
                <a:gd name="T38" fmla="*/ 348 w 360"/>
                <a:gd name="T39" fmla="*/ 124 h 198"/>
                <a:gd name="T40" fmla="*/ 342 w 360"/>
                <a:gd name="T41" fmla="*/ 108 h 198"/>
                <a:gd name="T42" fmla="*/ 336 w 360"/>
                <a:gd name="T43" fmla="*/ 92 h 198"/>
                <a:gd name="T44" fmla="*/ 328 w 360"/>
                <a:gd name="T45" fmla="*/ 76 h 198"/>
                <a:gd name="T46" fmla="*/ 318 w 360"/>
                <a:gd name="T47" fmla="*/ 62 h 198"/>
                <a:gd name="T48" fmla="*/ 308 w 360"/>
                <a:gd name="T49" fmla="*/ 48 h 198"/>
                <a:gd name="T50" fmla="*/ 296 w 360"/>
                <a:gd name="T51" fmla="*/ 36 h 198"/>
                <a:gd name="T52" fmla="*/ 282 w 360"/>
                <a:gd name="T53" fmla="*/ 26 h 198"/>
                <a:gd name="T54" fmla="*/ 266 w 360"/>
                <a:gd name="T55" fmla="*/ 18 h 198"/>
                <a:gd name="T56" fmla="*/ 250 w 360"/>
                <a:gd name="T57" fmla="*/ 10 h 198"/>
                <a:gd name="T58" fmla="*/ 232 w 360"/>
                <a:gd name="T59" fmla="*/ 6 h 198"/>
                <a:gd name="T60" fmla="*/ 212 w 360"/>
                <a:gd name="T61" fmla="*/ 2 h 198"/>
                <a:gd name="T62" fmla="*/ 190 w 360"/>
                <a:gd name="T63" fmla="*/ 0 h 198"/>
                <a:gd name="T64" fmla="*/ 190 w 360"/>
                <a:gd name="T65" fmla="*/ 0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60" h="198">
                  <a:moveTo>
                    <a:pt x="190" y="0"/>
                  </a:moveTo>
                  <a:lnTo>
                    <a:pt x="190" y="0"/>
                  </a:lnTo>
                  <a:lnTo>
                    <a:pt x="160" y="2"/>
                  </a:lnTo>
                  <a:lnTo>
                    <a:pt x="134" y="8"/>
                  </a:lnTo>
                  <a:lnTo>
                    <a:pt x="108" y="16"/>
                  </a:lnTo>
                  <a:lnTo>
                    <a:pt x="86" y="28"/>
                  </a:lnTo>
                  <a:lnTo>
                    <a:pt x="66" y="42"/>
                  </a:lnTo>
                  <a:lnTo>
                    <a:pt x="48" y="60"/>
                  </a:lnTo>
                  <a:lnTo>
                    <a:pt x="34" y="78"/>
                  </a:lnTo>
                  <a:lnTo>
                    <a:pt x="22" y="98"/>
                  </a:lnTo>
                  <a:lnTo>
                    <a:pt x="22" y="98"/>
                  </a:lnTo>
                  <a:lnTo>
                    <a:pt x="12" y="122"/>
                  </a:lnTo>
                  <a:lnTo>
                    <a:pt x="6" y="146"/>
                  </a:lnTo>
                  <a:lnTo>
                    <a:pt x="2" y="170"/>
                  </a:lnTo>
                  <a:lnTo>
                    <a:pt x="0" y="198"/>
                  </a:lnTo>
                  <a:lnTo>
                    <a:pt x="360" y="198"/>
                  </a:lnTo>
                  <a:lnTo>
                    <a:pt x="360" y="198"/>
                  </a:lnTo>
                  <a:lnTo>
                    <a:pt x="356" y="160"/>
                  </a:lnTo>
                  <a:lnTo>
                    <a:pt x="352" y="142"/>
                  </a:lnTo>
                  <a:lnTo>
                    <a:pt x="348" y="124"/>
                  </a:lnTo>
                  <a:lnTo>
                    <a:pt x="342" y="108"/>
                  </a:lnTo>
                  <a:lnTo>
                    <a:pt x="336" y="92"/>
                  </a:lnTo>
                  <a:lnTo>
                    <a:pt x="328" y="76"/>
                  </a:lnTo>
                  <a:lnTo>
                    <a:pt x="318" y="62"/>
                  </a:lnTo>
                  <a:lnTo>
                    <a:pt x="308" y="48"/>
                  </a:lnTo>
                  <a:lnTo>
                    <a:pt x="296" y="36"/>
                  </a:lnTo>
                  <a:lnTo>
                    <a:pt x="282" y="26"/>
                  </a:lnTo>
                  <a:lnTo>
                    <a:pt x="266" y="18"/>
                  </a:lnTo>
                  <a:lnTo>
                    <a:pt x="250" y="10"/>
                  </a:lnTo>
                  <a:lnTo>
                    <a:pt x="232" y="6"/>
                  </a:lnTo>
                  <a:lnTo>
                    <a:pt x="212" y="2"/>
                  </a:lnTo>
                  <a:lnTo>
                    <a:pt x="190" y="0"/>
                  </a:lnTo>
                  <a:lnTo>
                    <a:pt x="19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45" name="Freeform 186"/>
            <p:cNvSpPr>
              <a:spLocks/>
            </p:cNvSpPr>
            <p:nvPr/>
          </p:nvSpPr>
          <p:spPr bwMode="auto">
            <a:xfrm>
              <a:off x="-1738313" y="2336800"/>
              <a:ext cx="1206500" cy="1470025"/>
            </a:xfrm>
            <a:custGeom>
              <a:avLst/>
              <a:gdLst>
                <a:gd name="T0" fmla="*/ 428 w 760"/>
                <a:gd name="T1" fmla="*/ 190 h 926"/>
                <a:gd name="T2" fmla="*/ 428 w 760"/>
                <a:gd name="T3" fmla="*/ 190 h 926"/>
                <a:gd name="T4" fmla="*/ 452 w 760"/>
                <a:gd name="T5" fmla="*/ 192 h 926"/>
                <a:gd name="T6" fmla="*/ 472 w 760"/>
                <a:gd name="T7" fmla="*/ 196 h 926"/>
                <a:gd name="T8" fmla="*/ 490 w 760"/>
                <a:gd name="T9" fmla="*/ 204 h 926"/>
                <a:gd name="T10" fmla="*/ 502 w 760"/>
                <a:gd name="T11" fmla="*/ 214 h 926"/>
                <a:gd name="T12" fmla="*/ 512 w 760"/>
                <a:gd name="T13" fmla="*/ 226 h 926"/>
                <a:gd name="T14" fmla="*/ 520 w 760"/>
                <a:gd name="T15" fmla="*/ 242 h 926"/>
                <a:gd name="T16" fmla="*/ 524 w 760"/>
                <a:gd name="T17" fmla="*/ 260 h 926"/>
                <a:gd name="T18" fmla="*/ 526 w 760"/>
                <a:gd name="T19" fmla="*/ 278 h 926"/>
                <a:gd name="T20" fmla="*/ 526 w 760"/>
                <a:gd name="T21" fmla="*/ 926 h 926"/>
                <a:gd name="T22" fmla="*/ 760 w 760"/>
                <a:gd name="T23" fmla="*/ 926 h 926"/>
                <a:gd name="T24" fmla="*/ 760 w 760"/>
                <a:gd name="T25" fmla="*/ 278 h 926"/>
                <a:gd name="T26" fmla="*/ 760 w 760"/>
                <a:gd name="T27" fmla="*/ 278 h 926"/>
                <a:gd name="T28" fmla="*/ 758 w 760"/>
                <a:gd name="T29" fmla="*/ 252 h 926"/>
                <a:gd name="T30" fmla="*/ 756 w 760"/>
                <a:gd name="T31" fmla="*/ 228 h 926"/>
                <a:gd name="T32" fmla="*/ 752 w 760"/>
                <a:gd name="T33" fmla="*/ 204 h 926"/>
                <a:gd name="T34" fmla="*/ 746 w 760"/>
                <a:gd name="T35" fmla="*/ 178 h 926"/>
                <a:gd name="T36" fmla="*/ 738 w 760"/>
                <a:gd name="T37" fmla="*/ 156 h 926"/>
                <a:gd name="T38" fmla="*/ 726 w 760"/>
                <a:gd name="T39" fmla="*/ 132 h 926"/>
                <a:gd name="T40" fmla="*/ 714 w 760"/>
                <a:gd name="T41" fmla="*/ 110 h 926"/>
                <a:gd name="T42" fmla="*/ 698 w 760"/>
                <a:gd name="T43" fmla="*/ 90 h 926"/>
                <a:gd name="T44" fmla="*/ 682 w 760"/>
                <a:gd name="T45" fmla="*/ 72 h 926"/>
                <a:gd name="T46" fmla="*/ 662 w 760"/>
                <a:gd name="T47" fmla="*/ 54 h 926"/>
                <a:gd name="T48" fmla="*/ 640 w 760"/>
                <a:gd name="T49" fmla="*/ 38 h 926"/>
                <a:gd name="T50" fmla="*/ 614 w 760"/>
                <a:gd name="T51" fmla="*/ 26 h 926"/>
                <a:gd name="T52" fmla="*/ 586 w 760"/>
                <a:gd name="T53" fmla="*/ 16 h 926"/>
                <a:gd name="T54" fmla="*/ 554 w 760"/>
                <a:gd name="T55" fmla="*/ 8 h 926"/>
                <a:gd name="T56" fmla="*/ 522 w 760"/>
                <a:gd name="T57" fmla="*/ 2 h 926"/>
                <a:gd name="T58" fmla="*/ 484 w 760"/>
                <a:gd name="T59" fmla="*/ 2 h 926"/>
                <a:gd name="T60" fmla="*/ 0 w 760"/>
                <a:gd name="T61" fmla="*/ 0 h 926"/>
                <a:gd name="T62" fmla="*/ 0 w 760"/>
                <a:gd name="T63" fmla="*/ 926 h 926"/>
                <a:gd name="T64" fmla="*/ 234 w 760"/>
                <a:gd name="T65" fmla="*/ 926 h 926"/>
                <a:gd name="T66" fmla="*/ 234 w 760"/>
                <a:gd name="T67" fmla="*/ 190 h 926"/>
                <a:gd name="T68" fmla="*/ 428 w 760"/>
                <a:gd name="T69" fmla="*/ 190 h 9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760" h="926">
                  <a:moveTo>
                    <a:pt x="428" y="190"/>
                  </a:moveTo>
                  <a:lnTo>
                    <a:pt x="428" y="190"/>
                  </a:lnTo>
                  <a:lnTo>
                    <a:pt x="452" y="192"/>
                  </a:lnTo>
                  <a:lnTo>
                    <a:pt x="472" y="196"/>
                  </a:lnTo>
                  <a:lnTo>
                    <a:pt x="490" y="204"/>
                  </a:lnTo>
                  <a:lnTo>
                    <a:pt x="502" y="214"/>
                  </a:lnTo>
                  <a:lnTo>
                    <a:pt x="512" y="226"/>
                  </a:lnTo>
                  <a:lnTo>
                    <a:pt x="520" y="242"/>
                  </a:lnTo>
                  <a:lnTo>
                    <a:pt x="524" y="260"/>
                  </a:lnTo>
                  <a:lnTo>
                    <a:pt x="526" y="278"/>
                  </a:lnTo>
                  <a:lnTo>
                    <a:pt x="526" y="926"/>
                  </a:lnTo>
                  <a:lnTo>
                    <a:pt x="760" y="926"/>
                  </a:lnTo>
                  <a:lnTo>
                    <a:pt x="760" y="278"/>
                  </a:lnTo>
                  <a:lnTo>
                    <a:pt x="760" y="278"/>
                  </a:lnTo>
                  <a:lnTo>
                    <a:pt x="758" y="252"/>
                  </a:lnTo>
                  <a:lnTo>
                    <a:pt x="756" y="228"/>
                  </a:lnTo>
                  <a:lnTo>
                    <a:pt x="752" y="204"/>
                  </a:lnTo>
                  <a:lnTo>
                    <a:pt x="746" y="178"/>
                  </a:lnTo>
                  <a:lnTo>
                    <a:pt x="738" y="156"/>
                  </a:lnTo>
                  <a:lnTo>
                    <a:pt x="726" y="132"/>
                  </a:lnTo>
                  <a:lnTo>
                    <a:pt x="714" y="110"/>
                  </a:lnTo>
                  <a:lnTo>
                    <a:pt x="698" y="90"/>
                  </a:lnTo>
                  <a:lnTo>
                    <a:pt x="682" y="72"/>
                  </a:lnTo>
                  <a:lnTo>
                    <a:pt x="662" y="54"/>
                  </a:lnTo>
                  <a:lnTo>
                    <a:pt x="640" y="38"/>
                  </a:lnTo>
                  <a:lnTo>
                    <a:pt x="614" y="26"/>
                  </a:lnTo>
                  <a:lnTo>
                    <a:pt x="586" y="16"/>
                  </a:lnTo>
                  <a:lnTo>
                    <a:pt x="554" y="8"/>
                  </a:lnTo>
                  <a:lnTo>
                    <a:pt x="522" y="2"/>
                  </a:lnTo>
                  <a:lnTo>
                    <a:pt x="484" y="2"/>
                  </a:lnTo>
                  <a:lnTo>
                    <a:pt x="0" y="0"/>
                  </a:lnTo>
                  <a:lnTo>
                    <a:pt x="0" y="926"/>
                  </a:lnTo>
                  <a:lnTo>
                    <a:pt x="234" y="926"/>
                  </a:lnTo>
                  <a:lnTo>
                    <a:pt x="234" y="190"/>
                  </a:lnTo>
                  <a:lnTo>
                    <a:pt x="428" y="190"/>
                  </a:lnTo>
                  <a:close/>
                </a:path>
              </a:pathLst>
            </a:custGeom>
            <a:solidFill>
              <a:srgbClr val="0E7D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46" name="Freeform 187"/>
            <p:cNvSpPr>
              <a:spLocks noEditPoints="1"/>
            </p:cNvSpPr>
            <p:nvPr/>
          </p:nvSpPr>
          <p:spPr bwMode="auto">
            <a:xfrm>
              <a:off x="2649538" y="1727200"/>
              <a:ext cx="298450" cy="298450"/>
            </a:xfrm>
            <a:custGeom>
              <a:avLst/>
              <a:gdLst>
                <a:gd name="T0" fmla="*/ 74 w 188"/>
                <a:gd name="T1" fmla="*/ 186 h 188"/>
                <a:gd name="T2" fmla="*/ 28 w 188"/>
                <a:gd name="T3" fmla="*/ 162 h 188"/>
                <a:gd name="T4" fmla="*/ 2 w 188"/>
                <a:gd name="T5" fmla="*/ 114 h 188"/>
                <a:gd name="T6" fmla="*/ 2 w 188"/>
                <a:gd name="T7" fmla="*/ 76 h 188"/>
                <a:gd name="T8" fmla="*/ 28 w 188"/>
                <a:gd name="T9" fmla="*/ 28 h 188"/>
                <a:gd name="T10" fmla="*/ 74 w 188"/>
                <a:gd name="T11" fmla="*/ 2 h 188"/>
                <a:gd name="T12" fmla="*/ 112 w 188"/>
                <a:gd name="T13" fmla="*/ 2 h 188"/>
                <a:gd name="T14" fmla="*/ 160 w 188"/>
                <a:gd name="T15" fmla="*/ 28 h 188"/>
                <a:gd name="T16" fmla="*/ 186 w 188"/>
                <a:gd name="T17" fmla="*/ 76 h 188"/>
                <a:gd name="T18" fmla="*/ 186 w 188"/>
                <a:gd name="T19" fmla="*/ 114 h 188"/>
                <a:gd name="T20" fmla="*/ 160 w 188"/>
                <a:gd name="T21" fmla="*/ 162 h 188"/>
                <a:gd name="T22" fmla="*/ 112 w 188"/>
                <a:gd name="T23" fmla="*/ 186 h 188"/>
                <a:gd name="T24" fmla="*/ 94 w 188"/>
                <a:gd name="T25" fmla="*/ 16 h 188"/>
                <a:gd name="T26" fmla="*/ 64 w 188"/>
                <a:gd name="T27" fmla="*/ 22 h 188"/>
                <a:gd name="T28" fmla="*/ 30 w 188"/>
                <a:gd name="T29" fmla="*/ 52 h 188"/>
                <a:gd name="T30" fmla="*/ 16 w 188"/>
                <a:gd name="T31" fmla="*/ 94 h 188"/>
                <a:gd name="T32" fmla="*/ 22 w 188"/>
                <a:gd name="T33" fmla="*/ 126 h 188"/>
                <a:gd name="T34" fmla="*/ 50 w 188"/>
                <a:gd name="T35" fmla="*/ 160 h 188"/>
                <a:gd name="T36" fmla="*/ 94 w 188"/>
                <a:gd name="T37" fmla="*/ 172 h 188"/>
                <a:gd name="T38" fmla="*/ 124 w 188"/>
                <a:gd name="T39" fmla="*/ 166 h 188"/>
                <a:gd name="T40" fmla="*/ 158 w 188"/>
                <a:gd name="T41" fmla="*/ 138 h 188"/>
                <a:gd name="T42" fmla="*/ 172 w 188"/>
                <a:gd name="T43" fmla="*/ 94 h 188"/>
                <a:gd name="T44" fmla="*/ 166 w 188"/>
                <a:gd name="T45" fmla="*/ 64 h 188"/>
                <a:gd name="T46" fmla="*/ 138 w 188"/>
                <a:gd name="T47" fmla="*/ 30 h 188"/>
                <a:gd name="T48" fmla="*/ 94 w 188"/>
                <a:gd name="T49" fmla="*/ 16 h 188"/>
                <a:gd name="T50" fmla="*/ 118 w 188"/>
                <a:gd name="T51" fmla="*/ 152 h 188"/>
                <a:gd name="T52" fmla="*/ 114 w 188"/>
                <a:gd name="T53" fmla="*/ 148 h 188"/>
                <a:gd name="T54" fmla="*/ 88 w 188"/>
                <a:gd name="T55" fmla="*/ 106 h 188"/>
                <a:gd name="T56" fmla="*/ 80 w 188"/>
                <a:gd name="T57" fmla="*/ 106 h 188"/>
                <a:gd name="T58" fmla="*/ 76 w 188"/>
                <a:gd name="T59" fmla="*/ 146 h 188"/>
                <a:gd name="T60" fmla="*/ 56 w 188"/>
                <a:gd name="T61" fmla="*/ 152 h 188"/>
                <a:gd name="T62" fmla="*/ 52 w 188"/>
                <a:gd name="T63" fmla="*/ 146 h 188"/>
                <a:gd name="T64" fmla="*/ 54 w 188"/>
                <a:gd name="T65" fmla="*/ 38 h 188"/>
                <a:gd name="T66" fmla="*/ 60 w 188"/>
                <a:gd name="T67" fmla="*/ 36 h 188"/>
                <a:gd name="T68" fmla="*/ 108 w 188"/>
                <a:gd name="T69" fmla="*/ 36 h 188"/>
                <a:gd name="T70" fmla="*/ 128 w 188"/>
                <a:gd name="T71" fmla="*/ 48 h 188"/>
                <a:gd name="T72" fmla="*/ 136 w 188"/>
                <a:gd name="T73" fmla="*/ 70 h 188"/>
                <a:gd name="T74" fmla="*/ 134 w 188"/>
                <a:gd name="T75" fmla="*/ 84 h 188"/>
                <a:gd name="T76" fmla="*/ 114 w 188"/>
                <a:gd name="T77" fmla="*/ 102 h 188"/>
                <a:gd name="T78" fmla="*/ 140 w 188"/>
                <a:gd name="T79" fmla="*/ 148 h 188"/>
                <a:gd name="T80" fmla="*/ 136 w 188"/>
                <a:gd name="T81" fmla="*/ 152 h 188"/>
                <a:gd name="T82" fmla="*/ 112 w 188"/>
                <a:gd name="T83" fmla="*/ 70 h 188"/>
                <a:gd name="T84" fmla="*/ 100 w 188"/>
                <a:gd name="T85" fmla="*/ 56 h 188"/>
                <a:gd name="T86" fmla="*/ 80 w 188"/>
                <a:gd name="T87" fmla="*/ 56 h 188"/>
                <a:gd name="T88" fmla="*/ 76 w 188"/>
                <a:gd name="T89" fmla="*/ 88 h 188"/>
                <a:gd name="T90" fmla="*/ 90 w 188"/>
                <a:gd name="T91" fmla="*/ 88 h 188"/>
                <a:gd name="T92" fmla="*/ 112 w 188"/>
                <a:gd name="T93" fmla="*/ 80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88" h="188">
                  <a:moveTo>
                    <a:pt x="94" y="188"/>
                  </a:moveTo>
                  <a:lnTo>
                    <a:pt x="94" y="188"/>
                  </a:lnTo>
                  <a:lnTo>
                    <a:pt x="74" y="186"/>
                  </a:lnTo>
                  <a:lnTo>
                    <a:pt x="58" y="182"/>
                  </a:lnTo>
                  <a:lnTo>
                    <a:pt x="42" y="172"/>
                  </a:lnTo>
                  <a:lnTo>
                    <a:pt x="28" y="162"/>
                  </a:lnTo>
                  <a:lnTo>
                    <a:pt x="16" y="148"/>
                  </a:lnTo>
                  <a:lnTo>
                    <a:pt x="8" y="132"/>
                  </a:lnTo>
                  <a:lnTo>
                    <a:pt x="2" y="114"/>
                  </a:lnTo>
                  <a:lnTo>
                    <a:pt x="0" y="94"/>
                  </a:lnTo>
                  <a:lnTo>
                    <a:pt x="0" y="94"/>
                  </a:lnTo>
                  <a:lnTo>
                    <a:pt x="2" y="76"/>
                  </a:lnTo>
                  <a:lnTo>
                    <a:pt x="8" y="58"/>
                  </a:lnTo>
                  <a:lnTo>
                    <a:pt x="16" y="42"/>
                  </a:lnTo>
                  <a:lnTo>
                    <a:pt x="28" y="28"/>
                  </a:lnTo>
                  <a:lnTo>
                    <a:pt x="42" y="16"/>
                  </a:lnTo>
                  <a:lnTo>
                    <a:pt x="58" y="8"/>
                  </a:lnTo>
                  <a:lnTo>
                    <a:pt x="74" y="2"/>
                  </a:lnTo>
                  <a:lnTo>
                    <a:pt x="94" y="0"/>
                  </a:lnTo>
                  <a:lnTo>
                    <a:pt x="94" y="0"/>
                  </a:lnTo>
                  <a:lnTo>
                    <a:pt x="112" y="2"/>
                  </a:lnTo>
                  <a:lnTo>
                    <a:pt x="130" y="8"/>
                  </a:lnTo>
                  <a:lnTo>
                    <a:pt x="146" y="16"/>
                  </a:lnTo>
                  <a:lnTo>
                    <a:pt x="160" y="28"/>
                  </a:lnTo>
                  <a:lnTo>
                    <a:pt x="172" y="42"/>
                  </a:lnTo>
                  <a:lnTo>
                    <a:pt x="180" y="58"/>
                  </a:lnTo>
                  <a:lnTo>
                    <a:pt x="186" y="76"/>
                  </a:lnTo>
                  <a:lnTo>
                    <a:pt x="188" y="94"/>
                  </a:lnTo>
                  <a:lnTo>
                    <a:pt x="188" y="94"/>
                  </a:lnTo>
                  <a:lnTo>
                    <a:pt x="186" y="114"/>
                  </a:lnTo>
                  <a:lnTo>
                    <a:pt x="180" y="132"/>
                  </a:lnTo>
                  <a:lnTo>
                    <a:pt x="172" y="148"/>
                  </a:lnTo>
                  <a:lnTo>
                    <a:pt x="160" y="162"/>
                  </a:lnTo>
                  <a:lnTo>
                    <a:pt x="146" y="172"/>
                  </a:lnTo>
                  <a:lnTo>
                    <a:pt x="130" y="182"/>
                  </a:lnTo>
                  <a:lnTo>
                    <a:pt x="112" y="186"/>
                  </a:lnTo>
                  <a:lnTo>
                    <a:pt x="94" y="188"/>
                  </a:lnTo>
                  <a:lnTo>
                    <a:pt x="94" y="188"/>
                  </a:lnTo>
                  <a:close/>
                  <a:moveTo>
                    <a:pt x="94" y="16"/>
                  </a:moveTo>
                  <a:lnTo>
                    <a:pt x="94" y="16"/>
                  </a:lnTo>
                  <a:lnTo>
                    <a:pt x="78" y="18"/>
                  </a:lnTo>
                  <a:lnTo>
                    <a:pt x="64" y="22"/>
                  </a:lnTo>
                  <a:lnTo>
                    <a:pt x="50" y="30"/>
                  </a:lnTo>
                  <a:lnTo>
                    <a:pt x="40" y="40"/>
                  </a:lnTo>
                  <a:lnTo>
                    <a:pt x="30" y="52"/>
                  </a:lnTo>
                  <a:lnTo>
                    <a:pt x="22" y="64"/>
                  </a:lnTo>
                  <a:lnTo>
                    <a:pt x="18" y="80"/>
                  </a:lnTo>
                  <a:lnTo>
                    <a:pt x="16" y="94"/>
                  </a:lnTo>
                  <a:lnTo>
                    <a:pt x="16" y="94"/>
                  </a:lnTo>
                  <a:lnTo>
                    <a:pt x="18" y="110"/>
                  </a:lnTo>
                  <a:lnTo>
                    <a:pt x="22" y="126"/>
                  </a:lnTo>
                  <a:lnTo>
                    <a:pt x="30" y="138"/>
                  </a:lnTo>
                  <a:lnTo>
                    <a:pt x="40" y="150"/>
                  </a:lnTo>
                  <a:lnTo>
                    <a:pt x="50" y="160"/>
                  </a:lnTo>
                  <a:lnTo>
                    <a:pt x="64" y="166"/>
                  </a:lnTo>
                  <a:lnTo>
                    <a:pt x="78" y="172"/>
                  </a:lnTo>
                  <a:lnTo>
                    <a:pt x="94" y="172"/>
                  </a:lnTo>
                  <a:lnTo>
                    <a:pt x="94" y="172"/>
                  </a:lnTo>
                  <a:lnTo>
                    <a:pt x="110" y="172"/>
                  </a:lnTo>
                  <a:lnTo>
                    <a:pt x="124" y="166"/>
                  </a:lnTo>
                  <a:lnTo>
                    <a:pt x="138" y="160"/>
                  </a:lnTo>
                  <a:lnTo>
                    <a:pt x="150" y="150"/>
                  </a:lnTo>
                  <a:lnTo>
                    <a:pt x="158" y="138"/>
                  </a:lnTo>
                  <a:lnTo>
                    <a:pt x="166" y="126"/>
                  </a:lnTo>
                  <a:lnTo>
                    <a:pt x="170" y="110"/>
                  </a:lnTo>
                  <a:lnTo>
                    <a:pt x="172" y="94"/>
                  </a:lnTo>
                  <a:lnTo>
                    <a:pt x="172" y="94"/>
                  </a:lnTo>
                  <a:lnTo>
                    <a:pt x="170" y="80"/>
                  </a:lnTo>
                  <a:lnTo>
                    <a:pt x="166" y="64"/>
                  </a:lnTo>
                  <a:lnTo>
                    <a:pt x="158" y="52"/>
                  </a:lnTo>
                  <a:lnTo>
                    <a:pt x="150" y="40"/>
                  </a:lnTo>
                  <a:lnTo>
                    <a:pt x="138" y="30"/>
                  </a:lnTo>
                  <a:lnTo>
                    <a:pt x="124" y="22"/>
                  </a:lnTo>
                  <a:lnTo>
                    <a:pt x="110" y="18"/>
                  </a:lnTo>
                  <a:lnTo>
                    <a:pt x="94" y="16"/>
                  </a:lnTo>
                  <a:lnTo>
                    <a:pt x="94" y="16"/>
                  </a:lnTo>
                  <a:close/>
                  <a:moveTo>
                    <a:pt x="136" y="152"/>
                  </a:moveTo>
                  <a:lnTo>
                    <a:pt x="118" y="152"/>
                  </a:lnTo>
                  <a:lnTo>
                    <a:pt x="118" y="152"/>
                  </a:lnTo>
                  <a:lnTo>
                    <a:pt x="116" y="150"/>
                  </a:lnTo>
                  <a:lnTo>
                    <a:pt x="114" y="148"/>
                  </a:lnTo>
                  <a:lnTo>
                    <a:pt x="90" y="108"/>
                  </a:lnTo>
                  <a:lnTo>
                    <a:pt x="90" y="108"/>
                  </a:lnTo>
                  <a:lnTo>
                    <a:pt x="88" y="106"/>
                  </a:lnTo>
                  <a:lnTo>
                    <a:pt x="88" y="106"/>
                  </a:lnTo>
                  <a:lnTo>
                    <a:pt x="80" y="106"/>
                  </a:lnTo>
                  <a:lnTo>
                    <a:pt x="80" y="106"/>
                  </a:lnTo>
                  <a:lnTo>
                    <a:pt x="76" y="106"/>
                  </a:lnTo>
                  <a:lnTo>
                    <a:pt x="76" y="146"/>
                  </a:lnTo>
                  <a:lnTo>
                    <a:pt x="76" y="146"/>
                  </a:lnTo>
                  <a:lnTo>
                    <a:pt x="76" y="150"/>
                  </a:lnTo>
                  <a:lnTo>
                    <a:pt x="72" y="152"/>
                  </a:lnTo>
                  <a:lnTo>
                    <a:pt x="56" y="152"/>
                  </a:lnTo>
                  <a:lnTo>
                    <a:pt x="56" y="152"/>
                  </a:lnTo>
                  <a:lnTo>
                    <a:pt x="54" y="150"/>
                  </a:lnTo>
                  <a:lnTo>
                    <a:pt x="52" y="146"/>
                  </a:lnTo>
                  <a:lnTo>
                    <a:pt x="52" y="46"/>
                  </a:lnTo>
                  <a:lnTo>
                    <a:pt x="52" y="46"/>
                  </a:lnTo>
                  <a:lnTo>
                    <a:pt x="54" y="38"/>
                  </a:lnTo>
                  <a:lnTo>
                    <a:pt x="56" y="38"/>
                  </a:lnTo>
                  <a:lnTo>
                    <a:pt x="60" y="36"/>
                  </a:lnTo>
                  <a:lnTo>
                    <a:pt x="60" y="36"/>
                  </a:lnTo>
                  <a:lnTo>
                    <a:pt x="88" y="34"/>
                  </a:lnTo>
                  <a:lnTo>
                    <a:pt x="88" y="34"/>
                  </a:lnTo>
                  <a:lnTo>
                    <a:pt x="108" y="36"/>
                  </a:lnTo>
                  <a:lnTo>
                    <a:pt x="116" y="40"/>
                  </a:lnTo>
                  <a:lnTo>
                    <a:pt x="122" y="42"/>
                  </a:lnTo>
                  <a:lnTo>
                    <a:pt x="128" y="48"/>
                  </a:lnTo>
                  <a:lnTo>
                    <a:pt x="132" y="54"/>
                  </a:lnTo>
                  <a:lnTo>
                    <a:pt x="134" y="62"/>
                  </a:lnTo>
                  <a:lnTo>
                    <a:pt x="136" y="70"/>
                  </a:lnTo>
                  <a:lnTo>
                    <a:pt x="136" y="72"/>
                  </a:lnTo>
                  <a:lnTo>
                    <a:pt x="136" y="72"/>
                  </a:lnTo>
                  <a:lnTo>
                    <a:pt x="134" y="84"/>
                  </a:lnTo>
                  <a:lnTo>
                    <a:pt x="130" y="92"/>
                  </a:lnTo>
                  <a:lnTo>
                    <a:pt x="122" y="98"/>
                  </a:lnTo>
                  <a:lnTo>
                    <a:pt x="114" y="102"/>
                  </a:lnTo>
                  <a:lnTo>
                    <a:pt x="138" y="144"/>
                  </a:lnTo>
                  <a:lnTo>
                    <a:pt x="138" y="144"/>
                  </a:lnTo>
                  <a:lnTo>
                    <a:pt x="140" y="148"/>
                  </a:lnTo>
                  <a:lnTo>
                    <a:pt x="140" y="148"/>
                  </a:lnTo>
                  <a:lnTo>
                    <a:pt x="138" y="150"/>
                  </a:lnTo>
                  <a:lnTo>
                    <a:pt x="136" y="152"/>
                  </a:lnTo>
                  <a:lnTo>
                    <a:pt x="136" y="152"/>
                  </a:lnTo>
                  <a:close/>
                  <a:moveTo>
                    <a:pt x="112" y="70"/>
                  </a:moveTo>
                  <a:lnTo>
                    <a:pt x="112" y="70"/>
                  </a:lnTo>
                  <a:lnTo>
                    <a:pt x="112" y="64"/>
                  </a:lnTo>
                  <a:lnTo>
                    <a:pt x="108" y="58"/>
                  </a:lnTo>
                  <a:lnTo>
                    <a:pt x="100" y="56"/>
                  </a:lnTo>
                  <a:lnTo>
                    <a:pt x="90" y="56"/>
                  </a:lnTo>
                  <a:lnTo>
                    <a:pt x="90" y="56"/>
                  </a:lnTo>
                  <a:lnTo>
                    <a:pt x="80" y="56"/>
                  </a:lnTo>
                  <a:lnTo>
                    <a:pt x="80" y="56"/>
                  </a:lnTo>
                  <a:lnTo>
                    <a:pt x="76" y="56"/>
                  </a:lnTo>
                  <a:lnTo>
                    <a:pt x="76" y="88"/>
                  </a:lnTo>
                  <a:lnTo>
                    <a:pt x="76" y="88"/>
                  </a:lnTo>
                  <a:lnTo>
                    <a:pt x="90" y="88"/>
                  </a:lnTo>
                  <a:lnTo>
                    <a:pt x="90" y="88"/>
                  </a:lnTo>
                  <a:lnTo>
                    <a:pt x="100" y="88"/>
                  </a:lnTo>
                  <a:lnTo>
                    <a:pt x="108" y="84"/>
                  </a:lnTo>
                  <a:lnTo>
                    <a:pt x="112" y="80"/>
                  </a:lnTo>
                  <a:lnTo>
                    <a:pt x="112" y="72"/>
                  </a:lnTo>
                  <a:lnTo>
                    <a:pt x="112" y="70"/>
                  </a:lnTo>
                  <a:close/>
                </a:path>
              </a:pathLst>
            </a:custGeom>
            <a:solidFill>
              <a:srgbClr val="0E7D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753" name="Group 752"/>
          <p:cNvGrpSpPr/>
          <p:nvPr/>
        </p:nvGrpSpPr>
        <p:grpSpPr>
          <a:xfrm>
            <a:off x="8524116" y="3093692"/>
            <a:ext cx="420304" cy="463191"/>
            <a:chOff x="2238375" y="0"/>
            <a:chExt cx="4667250" cy="5143500"/>
          </a:xfrm>
        </p:grpSpPr>
        <p:sp>
          <p:nvSpPr>
            <p:cNvPr id="754" name="Freeform 199"/>
            <p:cNvSpPr>
              <a:spLocks noEditPoints="1"/>
            </p:cNvSpPr>
            <p:nvPr/>
          </p:nvSpPr>
          <p:spPr bwMode="auto">
            <a:xfrm>
              <a:off x="2651125" y="0"/>
              <a:ext cx="3686175" cy="3810000"/>
            </a:xfrm>
            <a:custGeom>
              <a:avLst/>
              <a:gdLst>
                <a:gd name="T0" fmla="*/ 2060 w 2322"/>
                <a:gd name="T1" fmla="*/ 605 h 2400"/>
                <a:gd name="T2" fmla="*/ 285 w 2322"/>
                <a:gd name="T3" fmla="*/ 1034 h 2400"/>
                <a:gd name="T4" fmla="*/ 129 w 2322"/>
                <a:gd name="T5" fmla="*/ 1817 h 2400"/>
                <a:gd name="T6" fmla="*/ 1485 w 2322"/>
                <a:gd name="T7" fmla="*/ 408 h 2400"/>
                <a:gd name="T8" fmla="*/ 1367 w 2322"/>
                <a:gd name="T9" fmla="*/ 170 h 2400"/>
                <a:gd name="T10" fmla="*/ 361 w 2322"/>
                <a:gd name="T11" fmla="*/ 1776 h 2400"/>
                <a:gd name="T12" fmla="*/ 1735 w 2322"/>
                <a:gd name="T13" fmla="*/ 937 h 2400"/>
                <a:gd name="T14" fmla="*/ 1647 w 2322"/>
                <a:gd name="T15" fmla="*/ 999 h 2400"/>
                <a:gd name="T16" fmla="*/ 1694 w 2322"/>
                <a:gd name="T17" fmla="*/ 751 h 2400"/>
                <a:gd name="T18" fmla="*/ 1433 w 2322"/>
                <a:gd name="T19" fmla="*/ 1027 h 2400"/>
                <a:gd name="T20" fmla="*/ 373 w 2322"/>
                <a:gd name="T21" fmla="*/ 722 h 2400"/>
                <a:gd name="T22" fmla="*/ 407 w 2322"/>
                <a:gd name="T23" fmla="*/ 1469 h 2400"/>
                <a:gd name="T24" fmla="*/ 669 w 2322"/>
                <a:gd name="T25" fmla="*/ 1520 h 2400"/>
                <a:gd name="T26" fmla="*/ 1861 w 2322"/>
                <a:gd name="T27" fmla="*/ 594 h 2400"/>
                <a:gd name="T28" fmla="*/ 593 w 2322"/>
                <a:gd name="T29" fmla="*/ 2155 h 2400"/>
                <a:gd name="T30" fmla="*/ 570 w 2322"/>
                <a:gd name="T31" fmla="*/ 1962 h 2400"/>
                <a:gd name="T32" fmla="*/ 245 w 2322"/>
                <a:gd name="T33" fmla="*/ 902 h 2400"/>
                <a:gd name="T34" fmla="*/ 1169 w 2322"/>
                <a:gd name="T35" fmla="*/ 2375 h 2400"/>
                <a:gd name="T36" fmla="*/ 1248 w 2322"/>
                <a:gd name="T37" fmla="*/ 2075 h 2400"/>
                <a:gd name="T38" fmla="*/ 1069 w 2322"/>
                <a:gd name="T39" fmla="*/ 2292 h 2400"/>
                <a:gd name="T40" fmla="*/ 664 w 2322"/>
                <a:gd name="T41" fmla="*/ 735 h 2400"/>
                <a:gd name="T42" fmla="*/ 789 w 2322"/>
                <a:gd name="T43" fmla="*/ 576 h 2400"/>
                <a:gd name="T44" fmla="*/ 411 w 2322"/>
                <a:gd name="T45" fmla="*/ 172 h 2400"/>
                <a:gd name="T46" fmla="*/ 1687 w 2322"/>
                <a:gd name="T47" fmla="*/ 1879 h 2400"/>
                <a:gd name="T48" fmla="*/ 1868 w 2322"/>
                <a:gd name="T49" fmla="*/ 2013 h 2400"/>
                <a:gd name="T50" fmla="*/ 910 w 2322"/>
                <a:gd name="T51" fmla="*/ 240 h 2400"/>
                <a:gd name="T52" fmla="*/ 533 w 2322"/>
                <a:gd name="T53" fmla="*/ 368 h 2400"/>
                <a:gd name="T54" fmla="*/ 221 w 2322"/>
                <a:gd name="T55" fmla="*/ 71 h 2400"/>
                <a:gd name="T56" fmla="*/ 275 w 2322"/>
                <a:gd name="T57" fmla="*/ 482 h 2400"/>
                <a:gd name="T58" fmla="*/ 913 w 2322"/>
                <a:gd name="T59" fmla="*/ 307 h 2400"/>
                <a:gd name="T60" fmla="*/ 1767 w 2322"/>
                <a:gd name="T61" fmla="*/ 695 h 2400"/>
                <a:gd name="T62" fmla="*/ 2135 w 2322"/>
                <a:gd name="T63" fmla="*/ 1430 h 2400"/>
                <a:gd name="T64" fmla="*/ 240 w 2322"/>
                <a:gd name="T65" fmla="*/ 518 h 2400"/>
                <a:gd name="T66" fmla="*/ 238 w 2322"/>
                <a:gd name="T67" fmla="*/ 703 h 2400"/>
                <a:gd name="T68" fmla="*/ 389 w 2322"/>
                <a:gd name="T69" fmla="*/ 961 h 2400"/>
                <a:gd name="T70" fmla="*/ 1700 w 2322"/>
                <a:gd name="T71" fmla="*/ 2246 h 2400"/>
                <a:gd name="T72" fmla="*/ 1541 w 2322"/>
                <a:gd name="T73" fmla="*/ 2327 h 2400"/>
                <a:gd name="T74" fmla="*/ 1929 w 2322"/>
                <a:gd name="T75" fmla="*/ 1399 h 2400"/>
                <a:gd name="T76" fmla="*/ 1885 w 2322"/>
                <a:gd name="T77" fmla="*/ 1598 h 2400"/>
                <a:gd name="T78" fmla="*/ 1697 w 2322"/>
                <a:gd name="T79" fmla="*/ 1275 h 2400"/>
                <a:gd name="T80" fmla="*/ 1625 w 2322"/>
                <a:gd name="T81" fmla="*/ 1256 h 2400"/>
                <a:gd name="T82" fmla="*/ 1522 w 2322"/>
                <a:gd name="T83" fmla="*/ 1386 h 2400"/>
                <a:gd name="T84" fmla="*/ 1589 w 2322"/>
                <a:gd name="T85" fmla="*/ 1592 h 2400"/>
                <a:gd name="T86" fmla="*/ 1702 w 2322"/>
                <a:gd name="T87" fmla="*/ 1699 h 2400"/>
                <a:gd name="T88" fmla="*/ 1460 w 2322"/>
                <a:gd name="T89" fmla="*/ 1959 h 2400"/>
                <a:gd name="T90" fmla="*/ 1261 w 2322"/>
                <a:gd name="T91" fmla="*/ 1970 h 2400"/>
                <a:gd name="T92" fmla="*/ 808 w 2322"/>
                <a:gd name="T93" fmla="*/ 772 h 2400"/>
                <a:gd name="T94" fmla="*/ 490 w 2322"/>
                <a:gd name="T95" fmla="*/ 882 h 2400"/>
                <a:gd name="T96" fmla="*/ 702 w 2322"/>
                <a:gd name="T97" fmla="*/ 1339 h 2400"/>
                <a:gd name="T98" fmla="*/ 735 w 2322"/>
                <a:gd name="T99" fmla="*/ 908 h 2400"/>
                <a:gd name="T100" fmla="*/ 2079 w 2322"/>
                <a:gd name="T101" fmla="*/ 1532 h 2400"/>
                <a:gd name="T102" fmla="*/ 1446 w 2322"/>
                <a:gd name="T103" fmla="*/ 617 h 2400"/>
                <a:gd name="T104" fmla="*/ 939 w 2322"/>
                <a:gd name="T105" fmla="*/ 452 h 2400"/>
                <a:gd name="T106" fmla="*/ 2188 w 2322"/>
                <a:gd name="T107" fmla="*/ 20 h 2400"/>
                <a:gd name="T108" fmla="*/ 2108 w 2322"/>
                <a:gd name="T109" fmla="*/ 307 h 2400"/>
                <a:gd name="T110" fmla="*/ 1898 w 2322"/>
                <a:gd name="T111" fmla="*/ 809 h 2400"/>
                <a:gd name="T112" fmla="*/ 1523 w 2322"/>
                <a:gd name="T113" fmla="*/ 112 h 2400"/>
                <a:gd name="T114" fmla="*/ 1656 w 2322"/>
                <a:gd name="T115" fmla="*/ 335 h 2400"/>
                <a:gd name="T116" fmla="*/ 1763 w 2322"/>
                <a:gd name="T117" fmla="*/ 329 h 2400"/>
                <a:gd name="T118" fmla="*/ 1145 w 2322"/>
                <a:gd name="T119" fmla="*/ 1912 h 2400"/>
                <a:gd name="T120" fmla="*/ 834 w 2322"/>
                <a:gd name="T121" fmla="*/ 1873 h 2400"/>
                <a:gd name="T122" fmla="*/ 840 w 2322"/>
                <a:gd name="T123" fmla="*/ 1837 h 2400"/>
                <a:gd name="T124" fmla="*/ 918 w 2322"/>
                <a:gd name="T125" fmla="*/ 1096 h 2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322" h="2400">
                  <a:moveTo>
                    <a:pt x="2108" y="663"/>
                  </a:moveTo>
                  <a:lnTo>
                    <a:pt x="2108" y="663"/>
                  </a:lnTo>
                  <a:lnTo>
                    <a:pt x="2112" y="679"/>
                  </a:lnTo>
                  <a:lnTo>
                    <a:pt x="2117" y="695"/>
                  </a:lnTo>
                  <a:lnTo>
                    <a:pt x="2125" y="712"/>
                  </a:lnTo>
                  <a:lnTo>
                    <a:pt x="2136" y="729"/>
                  </a:lnTo>
                  <a:lnTo>
                    <a:pt x="2147" y="746"/>
                  </a:lnTo>
                  <a:lnTo>
                    <a:pt x="2159" y="762"/>
                  </a:lnTo>
                  <a:lnTo>
                    <a:pt x="2174" y="778"/>
                  </a:lnTo>
                  <a:lnTo>
                    <a:pt x="2187" y="793"/>
                  </a:lnTo>
                  <a:lnTo>
                    <a:pt x="2202" y="807"/>
                  </a:lnTo>
                  <a:lnTo>
                    <a:pt x="2215" y="820"/>
                  </a:lnTo>
                  <a:lnTo>
                    <a:pt x="2230" y="831"/>
                  </a:lnTo>
                  <a:lnTo>
                    <a:pt x="2242" y="840"/>
                  </a:lnTo>
                  <a:lnTo>
                    <a:pt x="2256" y="848"/>
                  </a:lnTo>
                  <a:lnTo>
                    <a:pt x="2267" y="854"/>
                  </a:lnTo>
                  <a:lnTo>
                    <a:pt x="2276" y="858"/>
                  </a:lnTo>
                  <a:lnTo>
                    <a:pt x="2284" y="859"/>
                  </a:lnTo>
                  <a:lnTo>
                    <a:pt x="2284" y="859"/>
                  </a:lnTo>
                  <a:lnTo>
                    <a:pt x="2288" y="858"/>
                  </a:lnTo>
                  <a:lnTo>
                    <a:pt x="2292" y="854"/>
                  </a:lnTo>
                  <a:lnTo>
                    <a:pt x="2295" y="848"/>
                  </a:lnTo>
                  <a:lnTo>
                    <a:pt x="2299" y="840"/>
                  </a:lnTo>
                  <a:lnTo>
                    <a:pt x="2304" y="819"/>
                  </a:lnTo>
                  <a:lnTo>
                    <a:pt x="2308" y="793"/>
                  </a:lnTo>
                  <a:lnTo>
                    <a:pt x="2311" y="762"/>
                  </a:lnTo>
                  <a:lnTo>
                    <a:pt x="2314" y="729"/>
                  </a:lnTo>
                  <a:lnTo>
                    <a:pt x="2315" y="695"/>
                  </a:lnTo>
                  <a:lnTo>
                    <a:pt x="2315" y="663"/>
                  </a:lnTo>
                  <a:lnTo>
                    <a:pt x="2315" y="663"/>
                  </a:lnTo>
                  <a:lnTo>
                    <a:pt x="2315" y="628"/>
                  </a:lnTo>
                  <a:lnTo>
                    <a:pt x="2315" y="613"/>
                  </a:lnTo>
                  <a:lnTo>
                    <a:pt x="2314" y="599"/>
                  </a:lnTo>
                  <a:lnTo>
                    <a:pt x="2311" y="587"/>
                  </a:lnTo>
                  <a:lnTo>
                    <a:pt x="2307" y="578"/>
                  </a:lnTo>
                  <a:lnTo>
                    <a:pt x="2304" y="574"/>
                  </a:lnTo>
                  <a:lnTo>
                    <a:pt x="2300" y="571"/>
                  </a:lnTo>
                  <a:lnTo>
                    <a:pt x="2298" y="568"/>
                  </a:lnTo>
                  <a:lnTo>
                    <a:pt x="2292" y="566"/>
                  </a:lnTo>
                  <a:lnTo>
                    <a:pt x="2292" y="566"/>
                  </a:lnTo>
                  <a:lnTo>
                    <a:pt x="2284" y="580"/>
                  </a:lnTo>
                  <a:lnTo>
                    <a:pt x="2275" y="594"/>
                  </a:lnTo>
                  <a:lnTo>
                    <a:pt x="2263" y="606"/>
                  </a:lnTo>
                  <a:lnTo>
                    <a:pt x="2252" y="617"/>
                  </a:lnTo>
                  <a:lnTo>
                    <a:pt x="2238" y="626"/>
                  </a:lnTo>
                  <a:lnTo>
                    <a:pt x="2225" y="634"/>
                  </a:lnTo>
                  <a:lnTo>
                    <a:pt x="2211" y="641"/>
                  </a:lnTo>
                  <a:lnTo>
                    <a:pt x="2198" y="646"/>
                  </a:lnTo>
                  <a:lnTo>
                    <a:pt x="2184" y="652"/>
                  </a:lnTo>
                  <a:lnTo>
                    <a:pt x="2171" y="656"/>
                  </a:lnTo>
                  <a:lnTo>
                    <a:pt x="2145" y="660"/>
                  </a:lnTo>
                  <a:lnTo>
                    <a:pt x="2124" y="663"/>
                  </a:lnTo>
                  <a:lnTo>
                    <a:pt x="2108" y="663"/>
                  </a:lnTo>
                  <a:lnTo>
                    <a:pt x="2108" y="663"/>
                  </a:lnTo>
                  <a:close/>
                  <a:moveTo>
                    <a:pt x="2116" y="625"/>
                  </a:moveTo>
                  <a:lnTo>
                    <a:pt x="2116" y="625"/>
                  </a:lnTo>
                  <a:lnTo>
                    <a:pt x="2132" y="623"/>
                  </a:lnTo>
                  <a:lnTo>
                    <a:pt x="2149" y="622"/>
                  </a:lnTo>
                  <a:lnTo>
                    <a:pt x="2166" y="618"/>
                  </a:lnTo>
                  <a:lnTo>
                    <a:pt x="2182" y="613"/>
                  </a:lnTo>
                  <a:lnTo>
                    <a:pt x="2198" y="606"/>
                  </a:lnTo>
                  <a:lnTo>
                    <a:pt x="2213" y="598"/>
                  </a:lnTo>
                  <a:lnTo>
                    <a:pt x="2226" y="590"/>
                  </a:lnTo>
                  <a:lnTo>
                    <a:pt x="2240" y="579"/>
                  </a:lnTo>
                  <a:lnTo>
                    <a:pt x="2250" y="570"/>
                  </a:lnTo>
                  <a:lnTo>
                    <a:pt x="2261" y="559"/>
                  </a:lnTo>
                  <a:lnTo>
                    <a:pt x="2271" y="547"/>
                  </a:lnTo>
                  <a:lnTo>
                    <a:pt x="2279" y="535"/>
                  </a:lnTo>
                  <a:lnTo>
                    <a:pt x="2285" y="522"/>
                  </a:lnTo>
                  <a:lnTo>
                    <a:pt x="2289" y="510"/>
                  </a:lnTo>
                  <a:lnTo>
                    <a:pt x="2292" y="498"/>
                  </a:lnTo>
                  <a:lnTo>
                    <a:pt x="2293" y="486"/>
                  </a:lnTo>
                  <a:lnTo>
                    <a:pt x="2293" y="486"/>
                  </a:lnTo>
                  <a:lnTo>
                    <a:pt x="2292" y="474"/>
                  </a:lnTo>
                  <a:lnTo>
                    <a:pt x="2291" y="465"/>
                  </a:lnTo>
                  <a:lnTo>
                    <a:pt x="2287" y="455"/>
                  </a:lnTo>
                  <a:lnTo>
                    <a:pt x="2281" y="446"/>
                  </a:lnTo>
                  <a:lnTo>
                    <a:pt x="2275" y="439"/>
                  </a:lnTo>
                  <a:lnTo>
                    <a:pt x="2265" y="434"/>
                  </a:lnTo>
                  <a:lnTo>
                    <a:pt x="2254" y="428"/>
                  </a:lnTo>
                  <a:lnTo>
                    <a:pt x="2242" y="426"/>
                  </a:lnTo>
                  <a:lnTo>
                    <a:pt x="2242" y="426"/>
                  </a:lnTo>
                  <a:lnTo>
                    <a:pt x="2246" y="432"/>
                  </a:lnTo>
                  <a:lnTo>
                    <a:pt x="2249" y="438"/>
                  </a:lnTo>
                  <a:lnTo>
                    <a:pt x="2250" y="446"/>
                  </a:lnTo>
                  <a:lnTo>
                    <a:pt x="2252" y="455"/>
                  </a:lnTo>
                  <a:lnTo>
                    <a:pt x="2252" y="455"/>
                  </a:lnTo>
                  <a:lnTo>
                    <a:pt x="2250" y="463"/>
                  </a:lnTo>
                  <a:lnTo>
                    <a:pt x="2248" y="473"/>
                  </a:lnTo>
                  <a:lnTo>
                    <a:pt x="2244" y="482"/>
                  </a:lnTo>
                  <a:lnTo>
                    <a:pt x="2238" y="492"/>
                  </a:lnTo>
                  <a:lnTo>
                    <a:pt x="2232" y="500"/>
                  </a:lnTo>
                  <a:lnTo>
                    <a:pt x="2223" y="509"/>
                  </a:lnTo>
                  <a:lnTo>
                    <a:pt x="2214" y="517"/>
                  </a:lnTo>
                  <a:lnTo>
                    <a:pt x="2203" y="525"/>
                  </a:lnTo>
                  <a:lnTo>
                    <a:pt x="2192" y="532"/>
                  </a:lnTo>
                  <a:lnTo>
                    <a:pt x="2180" y="539"/>
                  </a:lnTo>
                  <a:lnTo>
                    <a:pt x="2167" y="544"/>
                  </a:lnTo>
                  <a:lnTo>
                    <a:pt x="2153" y="548"/>
                  </a:lnTo>
                  <a:lnTo>
                    <a:pt x="2140" y="552"/>
                  </a:lnTo>
                  <a:lnTo>
                    <a:pt x="2125" y="556"/>
                  </a:lnTo>
                  <a:lnTo>
                    <a:pt x="2110" y="558"/>
                  </a:lnTo>
                  <a:lnTo>
                    <a:pt x="2094" y="558"/>
                  </a:lnTo>
                  <a:lnTo>
                    <a:pt x="2094" y="558"/>
                  </a:lnTo>
                  <a:lnTo>
                    <a:pt x="2085" y="559"/>
                  </a:lnTo>
                  <a:lnTo>
                    <a:pt x="2077" y="562"/>
                  </a:lnTo>
                  <a:lnTo>
                    <a:pt x="2070" y="566"/>
                  </a:lnTo>
                  <a:lnTo>
                    <a:pt x="2065" y="570"/>
                  </a:lnTo>
                  <a:lnTo>
                    <a:pt x="2060" y="575"/>
                  </a:lnTo>
                  <a:lnTo>
                    <a:pt x="2058" y="580"/>
                  </a:lnTo>
                  <a:lnTo>
                    <a:pt x="2056" y="584"/>
                  </a:lnTo>
                  <a:lnTo>
                    <a:pt x="2056" y="590"/>
                  </a:lnTo>
                  <a:lnTo>
                    <a:pt x="2056" y="590"/>
                  </a:lnTo>
                  <a:lnTo>
                    <a:pt x="2058" y="598"/>
                  </a:lnTo>
                  <a:lnTo>
                    <a:pt x="2060" y="605"/>
                  </a:lnTo>
                  <a:lnTo>
                    <a:pt x="2066" y="611"/>
                  </a:lnTo>
                  <a:lnTo>
                    <a:pt x="2073" y="617"/>
                  </a:lnTo>
                  <a:lnTo>
                    <a:pt x="2081" y="621"/>
                  </a:lnTo>
                  <a:lnTo>
                    <a:pt x="2091" y="622"/>
                  </a:lnTo>
                  <a:lnTo>
                    <a:pt x="2102" y="625"/>
                  </a:lnTo>
                  <a:lnTo>
                    <a:pt x="2116" y="625"/>
                  </a:lnTo>
                  <a:lnTo>
                    <a:pt x="2116" y="625"/>
                  </a:lnTo>
                  <a:close/>
                  <a:moveTo>
                    <a:pt x="2096" y="524"/>
                  </a:moveTo>
                  <a:lnTo>
                    <a:pt x="2096" y="524"/>
                  </a:lnTo>
                  <a:lnTo>
                    <a:pt x="2085" y="524"/>
                  </a:lnTo>
                  <a:lnTo>
                    <a:pt x="2074" y="521"/>
                  </a:lnTo>
                  <a:lnTo>
                    <a:pt x="2069" y="520"/>
                  </a:lnTo>
                  <a:lnTo>
                    <a:pt x="2065" y="516"/>
                  </a:lnTo>
                  <a:lnTo>
                    <a:pt x="2059" y="510"/>
                  </a:lnTo>
                  <a:lnTo>
                    <a:pt x="2055" y="505"/>
                  </a:lnTo>
                  <a:lnTo>
                    <a:pt x="2055" y="505"/>
                  </a:lnTo>
                  <a:lnTo>
                    <a:pt x="2052" y="498"/>
                  </a:lnTo>
                  <a:lnTo>
                    <a:pt x="2051" y="492"/>
                  </a:lnTo>
                  <a:lnTo>
                    <a:pt x="2047" y="477"/>
                  </a:lnTo>
                  <a:lnTo>
                    <a:pt x="2046" y="469"/>
                  </a:lnTo>
                  <a:lnTo>
                    <a:pt x="2043" y="462"/>
                  </a:lnTo>
                  <a:lnTo>
                    <a:pt x="2039" y="457"/>
                  </a:lnTo>
                  <a:lnTo>
                    <a:pt x="2035" y="451"/>
                  </a:lnTo>
                  <a:lnTo>
                    <a:pt x="2035" y="451"/>
                  </a:lnTo>
                  <a:lnTo>
                    <a:pt x="2046" y="454"/>
                  </a:lnTo>
                  <a:lnTo>
                    <a:pt x="2058" y="455"/>
                  </a:lnTo>
                  <a:lnTo>
                    <a:pt x="2078" y="455"/>
                  </a:lnTo>
                  <a:lnTo>
                    <a:pt x="2078" y="455"/>
                  </a:lnTo>
                  <a:lnTo>
                    <a:pt x="2094" y="454"/>
                  </a:lnTo>
                  <a:lnTo>
                    <a:pt x="2108" y="451"/>
                  </a:lnTo>
                  <a:lnTo>
                    <a:pt x="2122" y="447"/>
                  </a:lnTo>
                  <a:lnTo>
                    <a:pt x="2137" y="442"/>
                  </a:lnTo>
                  <a:lnTo>
                    <a:pt x="2163" y="432"/>
                  </a:lnTo>
                  <a:lnTo>
                    <a:pt x="2175" y="430"/>
                  </a:lnTo>
                  <a:lnTo>
                    <a:pt x="2187" y="428"/>
                  </a:lnTo>
                  <a:lnTo>
                    <a:pt x="2187" y="428"/>
                  </a:lnTo>
                  <a:lnTo>
                    <a:pt x="2194" y="428"/>
                  </a:lnTo>
                  <a:lnTo>
                    <a:pt x="2199" y="430"/>
                  </a:lnTo>
                  <a:lnTo>
                    <a:pt x="2203" y="432"/>
                  </a:lnTo>
                  <a:lnTo>
                    <a:pt x="2207" y="435"/>
                  </a:lnTo>
                  <a:lnTo>
                    <a:pt x="2210" y="439"/>
                  </a:lnTo>
                  <a:lnTo>
                    <a:pt x="2211" y="443"/>
                  </a:lnTo>
                  <a:lnTo>
                    <a:pt x="2213" y="452"/>
                  </a:lnTo>
                  <a:lnTo>
                    <a:pt x="2213" y="452"/>
                  </a:lnTo>
                  <a:lnTo>
                    <a:pt x="2211" y="461"/>
                  </a:lnTo>
                  <a:lnTo>
                    <a:pt x="2209" y="467"/>
                  </a:lnTo>
                  <a:lnTo>
                    <a:pt x="2205" y="474"/>
                  </a:lnTo>
                  <a:lnTo>
                    <a:pt x="2199" y="481"/>
                  </a:lnTo>
                  <a:lnTo>
                    <a:pt x="2192" y="486"/>
                  </a:lnTo>
                  <a:lnTo>
                    <a:pt x="2186" y="493"/>
                  </a:lnTo>
                  <a:lnTo>
                    <a:pt x="2168" y="504"/>
                  </a:lnTo>
                  <a:lnTo>
                    <a:pt x="2149" y="512"/>
                  </a:lnTo>
                  <a:lnTo>
                    <a:pt x="2129" y="518"/>
                  </a:lnTo>
                  <a:lnTo>
                    <a:pt x="2112" y="522"/>
                  </a:lnTo>
                  <a:lnTo>
                    <a:pt x="2096" y="524"/>
                  </a:lnTo>
                  <a:lnTo>
                    <a:pt x="2096" y="524"/>
                  </a:lnTo>
                  <a:close/>
                  <a:moveTo>
                    <a:pt x="93" y="1223"/>
                  </a:moveTo>
                  <a:lnTo>
                    <a:pt x="93" y="1223"/>
                  </a:lnTo>
                  <a:lnTo>
                    <a:pt x="96" y="1223"/>
                  </a:lnTo>
                  <a:lnTo>
                    <a:pt x="98" y="1221"/>
                  </a:lnTo>
                  <a:lnTo>
                    <a:pt x="104" y="1215"/>
                  </a:lnTo>
                  <a:lnTo>
                    <a:pt x="108" y="1207"/>
                  </a:lnTo>
                  <a:lnTo>
                    <a:pt x="110" y="1194"/>
                  </a:lnTo>
                  <a:lnTo>
                    <a:pt x="117" y="1165"/>
                  </a:lnTo>
                  <a:lnTo>
                    <a:pt x="122" y="1130"/>
                  </a:lnTo>
                  <a:lnTo>
                    <a:pt x="129" y="1096"/>
                  </a:lnTo>
                  <a:lnTo>
                    <a:pt x="133" y="1081"/>
                  </a:lnTo>
                  <a:lnTo>
                    <a:pt x="139" y="1067"/>
                  </a:lnTo>
                  <a:lnTo>
                    <a:pt x="144" y="1054"/>
                  </a:lnTo>
                  <a:lnTo>
                    <a:pt x="151" y="1046"/>
                  </a:lnTo>
                  <a:lnTo>
                    <a:pt x="155" y="1042"/>
                  </a:lnTo>
                  <a:lnTo>
                    <a:pt x="157" y="1040"/>
                  </a:lnTo>
                  <a:lnTo>
                    <a:pt x="162" y="1038"/>
                  </a:lnTo>
                  <a:lnTo>
                    <a:pt x="167" y="1038"/>
                  </a:lnTo>
                  <a:lnTo>
                    <a:pt x="167" y="1038"/>
                  </a:lnTo>
                  <a:lnTo>
                    <a:pt x="171" y="1038"/>
                  </a:lnTo>
                  <a:lnTo>
                    <a:pt x="174" y="1040"/>
                  </a:lnTo>
                  <a:lnTo>
                    <a:pt x="176" y="1042"/>
                  </a:lnTo>
                  <a:lnTo>
                    <a:pt x="179" y="1045"/>
                  </a:lnTo>
                  <a:lnTo>
                    <a:pt x="182" y="1053"/>
                  </a:lnTo>
                  <a:lnTo>
                    <a:pt x="182" y="1064"/>
                  </a:lnTo>
                  <a:lnTo>
                    <a:pt x="182" y="1064"/>
                  </a:lnTo>
                  <a:lnTo>
                    <a:pt x="180" y="1080"/>
                  </a:lnTo>
                  <a:lnTo>
                    <a:pt x="179" y="1098"/>
                  </a:lnTo>
                  <a:lnTo>
                    <a:pt x="171" y="1135"/>
                  </a:lnTo>
                  <a:lnTo>
                    <a:pt x="164" y="1172"/>
                  </a:lnTo>
                  <a:lnTo>
                    <a:pt x="162" y="1186"/>
                  </a:lnTo>
                  <a:lnTo>
                    <a:pt x="162" y="1201"/>
                  </a:lnTo>
                  <a:lnTo>
                    <a:pt x="162" y="1201"/>
                  </a:lnTo>
                  <a:lnTo>
                    <a:pt x="162" y="1212"/>
                  </a:lnTo>
                  <a:lnTo>
                    <a:pt x="164" y="1219"/>
                  </a:lnTo>
                  <a:lnTo>
                    <a:pt x="168" y="1223"/>
                  </a:lnTo>
                  <a:lnTo>
                    <a:pt x="174" y="1223"/>
                  </a:lnTo>
                  <a:lnTo>
                    <a:pt x="174" y="1223"/>
                  </a:lnTo>
                  <a:lnTo>
                    <a:pt x="176" y="1223"/>
                  </a:lnTo>
                  <a:lnTo>
                    <a:pt x="178" y="1221"/>
                  </a:lnTo>
                  <a:lnTo>
                    <a:pt x="183" y="1215"/>
                  </a:lnTo>
                  <a:lnTo>
                    <a:pt x="187" y="1204"/>
                  </a:lnTo>
                  <a:lnTo>
                    <a:pt x="193" y="1192"/>
                  </a:lnTo>
                  <a:lnTo>
                    <a:pt x="203" y="1158"/>
                  </a:lnTo>
                  <a:lnTo>
                    <a:pt x="215" y="1122"/>
                  </a:lnTo>
                  <a:lnTo>
                    <a:pt x="229" y="1084"/>
                  </a:lnTo>
                  <a:lnTo>
                    <a:pt x="236" y="1067"/>
                  </a:lnTo>
                  <a:lnTo>
                    <a:pt x="242" y="1050"/>
                  </a:lnTo>
                  <a:lnTo>
                    <a:pt x="249" y="1038"/>
                  </a:lnTo>
                  <a:lnTo>
                    <a:pt x="256" y="1027"/>
                  </a:lnTo>
                  <a:lnTo>
                    <a:pt x="263" y="1021"/>
                  </a:lnTo>
                  <a:lnTo>
                    <a:pt x="267" y="1019"/>
                  </a:lnTo>
                  <a:lnTo>
                    <a:pt x="269" y="1019"/>
                  </a:lnTo>
                  <a:lnTo>
                    <a:pt x="269" y="1019"/>
                  </a:lnTo>
                  <a:lnTo>
                    <a:pt x="273" y="1019"/>
                  </a:lnTo>
                  <a:lnTo>
                    <a:pt x="277" y="1021"/>
                  </a:lnTo>
                  <a:lnTo>
                    <a:pt x="280" y="1023"/>
                  </a:lnTo>
                  <a:lnTo>
                    <a:pt x="283" y="1026"/>
                  </a:lnTo>
                  <a:lnTo>
                    <a:pt x="285" y="1034"/>
                  </a:lnTo>
                  <a:lnTo>
                    <a:pt x="287" y="1042"/>
                  </a:lnTo>
                  <a:lnTo>
                    <a:pt x="287" y="1042"/>
                  </a:lnTo>
                  <a:lnTo>
                    <a:pt x="285" y="1052"/>
                  </a:lnTo>
                  <a:lnTo>
                    <a:pt x="284" y="1061"/>
                  </a:lnTo>
                  <a:lnTo>
                    <a:pt x="279" y="1087"/>
                  </a:lnTo>
                  <a:lnTo>
                    <a:pt x="269" y="1115"/>
                  </a:lnTo>
                  <a:lnTo>
                    <a:pt x="260" y="1146"/>
                  </a:lnTo>
                  <a:lnTo>
                    <a:pt x="241" y="1203"/>
                  </a:lnTo>
                  <a:lnTo>
                    <a:pt x="234" y="1225"/>
                  </a:lnTo>
                  <a:lnTo>
                    <a:pt x="233" y="1235"/>
                  </a:lnTo>
                  <a:lnTo>
                    <a:pt x="232" y="1243"/>
                  </a:lnTo>
                  <a:lnTo>
                    <a:pt x="232" y="1243"/>
                  </a:lnTo>
                  <a:lnTo>
                    <a:pt x="233" y="1247"/>
                  </a:lnTo>
                  <a:lnTo>
                    <a:pt x="233" y="1250"/>
                  </a:lnTo>
                  <a:lnTo>
                    <a:pt x="236" y="1252"/>
                  </a:lnTo>
                  <a:lnTo>
                    <a:pt x="238" y="1252"/>
                  </a:lnTo>
                  <a:lnTo>
                    <a:pt x="238" y="1252"/>
                  </a:lnTo>
                  <a:lnTo>
                    <a:pt x="242" y="1251"/>
                  </a:lnTo>
                  <a:lnTo>
                    <a:pt x="248" y="1248"/>
                  </a:lnTo>
                  <a:lnTo>
                    <a:pt x="253" y="1243"/>
                  </a:lnTo>
                  <a:lnTo>
                    <a:pt x="259" y="1236"/>
                  </a:lnTo>
                  <a:lnTo>
                    <a:pt x="271" y="1220"/>
                  </a:lnTo>
                  <a:lnTo>
                    <a:pt x="281" y="1199"/>
                  </a:lnTo>
                  <a:lnTo>
                    <a:pt x="294" y="1176"/>
                  </a:lnTo>
                  <a:lnTo>
                    <a:pt x="304" y="1151"/>
                  </a:lnTo>
                  <a:lnTo>
                    <a:pt x="312" y="1128"/>
                  </a:lnTo>
                  <a:lnTo>
                    <a:pt x="319" y="1108"/>
                  </a:lnTo>
                  <a:lnTo>
                    <a:pt x="319" y="1108"/>
                  </a:lnTo>
                  <a:lnTo>
                    <a:pt x="326" y="1092"/>
                  </a:lnTo>
                  <a:lnTo>
                    <a:pt x="334" y="1080"/>
                  </a:lnTo>
                  <a:lnTo>
                    <a:pt x="337" y="1076"/>
                  </a:lnTo>
                  <a:lnTo>
                    <a:pt x="341" y="1072"/>
                  </a:lnTo>
                  <a:lnTo>
                    <a:pt x="345" y="1071"/>
                  </a:lnTo>
                  <a:lnTo>
                    <a:pt x="349" y="1069"/>
                  </a:lnTo>
                  <a:lnTo>
                    <a:pt x="349" y="1069"/>
                  </a:lnTo>
                  <a:lnTo>
                    <a:pt x="351" y="1071"/>
                  </a:lnTo>
                  <a:lnTo>
                    <a:pt x="354" y="1072"/>
                  </a:lnTo>
                  <a:lnTo>
                    <a:pt x="358" y="1075"/>
                  </a:lnTo>
                  <a:lnTo>
                    <a:pt x="361" y="1077"/>
                  </a:lnTo>
                  <a:lnTo>
                    <a:pt x="362" y="1081"/>
                  </a:lnTo>
                  <a:lnTo>
                    <a:pt x="364" y="1087"/>
                  </a:lnTo>
                  <a:lnTo>
                    <a:pt x="365" y="1100"/>
                  </a:lnTo>
                  <a:lnTo>
                    <a:pt x="365" y="1100"/>
                  </a:lnTo>
                  <a:lnTo>
                    <a:pt x="365" y="1110"/>
                  </a:lnTo>
                  <a:lnTo>
                    <a:pt x="364" y="1120"/>
                  </a:lnTo>
                  <a:lnTo>
                    <a:pt x="358" y="1147"/>
                  </a:lnTo>
                  <a:lnTo>
                    <a:pt x="349" y="1177"/>
                  </a:lnTo>
                  <a:lnTo>
                    <a:pt x="338" y="1208"/>
                  </a:lnTo>
                  <a:lnTo>
                    <a:pt x="324" y="1242"/>
                  </a:lnTo>
                  <a:lnTo>
                    <a:pt x="311" y="1275"/>
                  </a:lnTo>
                  <a:lnTo>
                    <a:pt x="296" y="1308"/>
                  </a:lnTo>
                  <a:lnTo>
                    <a:pt x="281" y="1337"/>
                  </a:lnTo>
                  <a:lnTo>
                    <a:pt x="281" y="1337"/>
                  </a:lnTo>
                  <a:lnTo>
                    <a:pt x="256" y="1386"/>
                  </a:lnTo>
                  <a:lnTo>
                    <a:pt x="244" y="1411"/>
                  </a:lnTo>
                  <a:lnTo>
                    <a:pt x="230" y="1437"/>
                  </a:lnTo>
                  <a:lnTo>
                    <a:pt x="219" y="1462"/>
                  </a:lnTo>
                  <a:lnTo>
                    <a:pt x="211" y="1487"/>
                  </a:lnTo>
                  <a:lnTo>
                    <a:pt x="206" y="1508"/>
                  </a:lnTo>
                  <a:lnTo>
                    <a:pt x="203" y="1519"/>
                  </a:lnTo>
                  <a:lnTo>
                    <a:pt x="203" y="1528"/>
                  </a:lnTo>
                  <a:lnTo>
                    <a:pt x="203" y="1528"/>
                  </a:lnTo>
                  <a:lnTo>
                    <a:pt x="203" y="1538"/>
                  </a:lnTo>
                  <a:lnTo>
                    <a:pt x="205" y="1546"/>
                  </a:lnTo>
                  <a:lnTo>
                    <a:pt x="206" y="1555"/>
                  </a:lnTo>
                  <a:lnTo>
                    <a:pt x="210" y="1566"/>
                  </a:lnTo>
                  <a:lnTo>
                    <a:pt x="215" y="1576"/>
                  </a:lnTo>
                  <a:lnTo>
                    <a:pt x="222" y="1586"/>
                  </a:lnTo>
                  <a:lnTo>
                    <a:pt x="232" y="1596"/>
                  </a:lnTo>
                  <a:lnTo>
                    <a:pt x="242" y="1608"/>
                  </a:lnTo>
                  <a:lnTo>
                    <a:pt x="242" y="1608"/>
                  </a:lnTo>
                  <a:lnTo>
                    <a:pt x="222" y="1607"/>
                  </a:lnTo>
                  <a:lnTo>
                    <a:pt x="206" y="1604"/>
                  </a:lnTo>
                  <a:lnTo>
                    <a:pt x="191" y="1601"/>
                  </a:lnTo>
                  <a:lnTo>
                    <a:pt x="178" y="1596"/>
                  </a:lnTo>
                  <a:lnTo>
                    <a:pt x="167" y="1589"/>
                  </a:lnTo>
                  <a:lnTo>
                    <a:pt x="157" y="1581"/>
                  </a:lnTo>
                  <a:lnTo>
                    <a:pt x="149" y="1569"/>
                  </a:lnTo>
                  <a:lnTo>
                    <a:pt x="141" y="1554"/>
                  </a:lnTo>
                  <a:lnTo>
                    <a:pt x="141" y="1554"/>
                  </a:lnTo>
                  <a:lnTo>
                    <a:pt x="133" y="1572"/>
                  </a:lnTo>
                  <a:lnTo>
                    <a:pt x="127" y="1588"/>
                  </a:lnTo>
                  <a:lnTo>
                    <a:pt x="122" y="1602"/>
                  </a:lnTo>
                  <a:lnTo>
                    <a:pt x="121" y="1616"/>
                  </a:lnTo>
                  <a:lnTo>
                    <a:pt x="120" y="1629"/>
                  </a:lnTo>
                  <a:lnTo>
                    <a:pt x="121" y="1642"/>
                  </a:lnTo>
                  <a:lnTo>
                    <a:pt x="122" y="1652"/>
                  </a:lnTo>
                  <a:lnTo>
                    <a:pt x="127" y="1663"/>
                  </a:lnTo>
                  <a:lnTo>
                    <a:pt x="131" y="1674"/>
                  </a:lnTo>
                  <a:lnTo>
                    <a:pt x="136" y="1683"/>
                  </a:lnTo>
                  <a:lnTo>
                    <a:pt x="143" y="1691"/>
                  </a:lnTo>
                  <a:lnTo>
                    <a:pt x="149" y="1701"/>
                  </a:lnTo>
                  <a:lnTo>
                    <a:pt x="164" y="1717"/>
                  </a:lnTo>
                  <a:lnTo>
                    <a:pt x="182" y="1732"/>
                  </a:lnTo>
                  <a:lnTo>
                    <a:pt x="198" y="1747"/>
                  </a:lnTo>
                  <a:lnTo>
                    <a:pt x="213" y="1763"/>
                  </a:lnTo>
                  <a:lnTo>
                    <a:pt x="226" y="1779"/>
                  </a:lnTo>
                  <a:lnTo>
                    <a:pt x="232" y="1787"/>
                  </a:lnTo>
                  <a:lnTo>
                    <a:pt x="237" y="1796"/>
                  </a:lnTo>
                  <a:lnTo>
                    <a:pt x="240" y="1806"/>
                  </a:lnTo>
                  <a:lnTo>
                    <a:pt x="242" y="1817"/>
                  </a:lnTo>
                  <a:lnTo>
                    <a:pt x="244" y="1827"/>
                  </a:lnTo>
                  <a:lnTo>
                    <a:pt x="244" y="1838"/>
                  </a:lnTo>
                  <a:lnTo>
                    <a:pt x="241" y="1852"/>
                  </a:lnTo>
                  <a:lnTo>
                    <a:pt x="237" y="1864"/>
                  </a:lnTo>
                  <a:lnTo>
                    <a:pt x="232" y="1879"/>
                  </a:lnTo>
                  <a:lnTo>
                    <a:pt x="223" y="1893"/>
                  </a:lnTo>
                  <a:lnTo>
                    <a:pt x="223" y="1893"/>
                  </a:lnTo>
                  <a:lnTo>
                    <a:pt x="219" y="1888"/>
                  </a:lnTo>
                  <a:lnTo>
                    <a:pt x="213" y="1883"/>
                  </a:lnTo>
                  <a:lnTo>
                    <a:pt x="193" y="1869"/>
                  </a:lnTo>
                  <a:lnTo>
                    <a:pt x="168" y="1852"/>
                  </a:lnTo>
                  <a:lnTo>
                    <a:pt x="155" y="1841"/>
                  </a:lnTo>
                  <a:lnTo>
                    <a:pt x="141" y="1830"/>
                  </a:lnTo>
                  <a:lnTo>
                    <a:pt x="129" y="1817"/>
                  </a:lnTo>
                  <a:lnTo>
                    <a:pt x="116" y="1800"/>
                  </a:lnTo>
                  <a:lnTo>
                    <a:pt x="105" y="1783"/>
                  </a:lnTo>
                  <a:lnTo>
                    <a:pt x="94" y="1763"/>
                  </a:lnTo>
                  <a:lnTo>
                    <a:pt x="85" y="1741"/>
                  </a:lnTo>
                  <a:lnTo>
                    <a:pt x="78" y="1716"/>
                  </a:lnTo>
                  <a:lnTo>
                    <a:pt x="74" y="1687"/>
                  </a:lnTo>
                  <a:lnTo>
                    <a:pt x="73" y="1655"/>
                  </a:lnTo>
                  <a:lnTo>
                    <a:pt x="73" y="1655"/>
                  </a:lnTo>
                  <a:lnTo>
                    <a:pt x="74" y="1628"/>
                  </a:lnTo>
                  <a:lnTo>
                    <a:pt x="78" y="1601"/>
                  </a:lnTo>
                  <a:lnTo>
                    <a:pt x="85" y="1577"/>
                  </a:lnTo>
                  <a:lnTo>
                    <a:pt x="94" y="1553"/>
                  </a:lnTo>
                  <a:lnTo>
                    <a:pt x="104" y="1530"/>
                  </a:lnTo>
                  <a:lnTo>
                    <a:pt x="116" y="1508"/>
                  </a:lnTo>
                  <a:lnTo>
                    <a:pt x="128" y="1489"/>
                  </a:lnTo>
                  <a:lnTo>
                    <a:pt x="140" y="1469"/>
                  </a:lnTo>
                  <a:lnTo>
                    <a:pt x="164" y="1434"/>
                  </a:lnTo>
                  <a:lnTo>
                    <a:pt x="186" y="1403"/>
                  </a:lnTo>
                  <a:lnTo>
                    <a:pt x="195" y="1390"/>
                  </a:lnTo>
                  <a:lnTo>
                    <a:pt x="201" y="1376"/>
                  </a:lnTo>
                  <a:lnTo>
                    <a:pt x="206" y="1363"/>
                  </a:lnTo>
                  <a:lnTo>
                    <a:pt x="207" y="1351"/>
                  </a:lnTo>
                  <a:lnTo>
                    <a:pt x="207" y="1351"/>
                  </a:lnTo>
                  <a:lnTo>
                    <a:pt x="206" y="1341"/>
                  </a:lnTo>
                  <a:lnTo>
                    <a:pt x="203" y="1333"/>
                  </a:lnTo>
                  <a:lnTo>
                    <a:pt x="198" y="1325"/>
                  </a:lnTo>
                  <a:lnTo>
                    <a:pt x="191" y="1318"/>
                  </a:lnTo>
                  <a:lnTo>
                    <a:pt x="191" y="1318"/>
                  </a:lnTo>
                  <a:lnTo>
                    <a:pt x="180" y="1309"/>
                  </a:lnTo>
                  <a:lnTo>
                    <a:pt x="174" y="1300"/>
                  </a:lnTo>
                  <a:lnTo>
                    <a:pt x="162" y="1286"/>
                  </a:lnTo>
                  <a:lnTo>
                    <a:pt x="156" y="1281"/>
                  </a:lnTo>
                  <a:lnTo>
                    <a:pt x="151" y="1275"/>
                  </a:lnTo>
                  <a:lnTo>
                    <a:pt x="145" y="1273"/>
                  </a:lnTo>
                  <a:lnTo>
                    <a:pt x="137" y="1273"/>
                  </a:lnTo>
                  <a:lnTo>
                    <a:pt x="137" y="1273"/>
                  </a:lnTo>
                  <a:lnTo>
                    <a:pt x="133" y="1273"/>
                  </a:lnTo>
                  <a:lnTo>
                    <a:pt x="131" y="1274"/>
                  </a:lnTo>
                  <a:lnTo>
                    <a:pt x="124" y="1279"/>
                  </a:lnTo>
                  <a:lnTo>
                    <a:pt x="118" y="1286"/>
                  </a:lnTo>
                  <a:lnTo>
                    <a:pt x="114" y="1297"/>
                  </a:lnTo>
                  <a:lnTo>
                    <a:pt x="112" y="1308"/>
                  </a:lnTo>
                  <a:lnTo>
                    <a:pt x="112" y="1320"/>
                  </a:lnTo>
                  <a:lnTo>
                    <a:pt x="114" y="1333"/>
                  </a:lnTo>
                  <a:lnTo>
                    <a:pt x="117" y="1340"/>
                  </a:lnTo>
                  <a:lnTo>
                    <a:pt x="121" y="1347"/>
                  </a:lnTo>
                  <a:lnTo>
                    <a:pt x="121" y="1347"/>
                  </a:lnTo>
                  <a:lnTo>
                    <a:pt x="131" y="1361"/>
                  </a:lnTo>
                  <a:lnTo>
                    <a:pt x="133" y="1368"/>
                  </a:lnTo>
                  <a:lnTo>
                    <a:pt x="135" y="1376"/>
                  </a:lnTo>
                  <a:lnTo>
                    <a:pt x="135" y="1376"/>
                  </a:lnTo>
                  <a:lnTo>
                    <a:pt x="133" y="1387"/>
                  </a:lnTo>
                  <a:lnTo>
                    <a:pt x="128" y="1400"/>
                  </a:lnTo>
                  <a:lnTo>
                    <a:pt x="121" y="1415"/>
                  </a:lnTo>
                  <a:lnTo>
                    <a:pt x="112" y="1431"/>
                  </a:lnTo>
                  <a:lnTo>
                    <a:pt x="101" y="1445"/>
                  </a:lnTo>
                  <a:lnTo>
                    <a:pt x="90" y="1457"/>
                  </a:lnTo>
                  <a:lnTo>
                    <a:pt x="83" y="1461"/>
                  </a:lnTo>
                  <a:lnTo>
                    <a:pt x="78" y="1465"/>
                  </a:lnTo>
                  <a:lnTo>
                    <a:pt x="73" y="1466"/>
                  </a:lnTo>
                  <a:lnTo>
                    <a:pt x="67" y="1468"/>
                  </a:lnTo>
                  <a:lnTo>
                    <a:pt x="67" y="1468"/>
                  </a:lnTo>
                  <a:lnTo>
                    <a:pt x="62" y="1466"/>
                  </a:lnTo>
                  <a:lnTo>
                    <a:pt x="58" y="1464"/>
                  </a:lnTo>
                  <a:lnTo>
                    <a:pt x="52" y="1460"/>
                  </a:lnTo>
                  <a:lnTo>
                    <a:pt x="48" y="1454"/>
                  </a:lnTo>
                  <a:lnTo>
                    <a:pt x="43" y="1448"/>
                  </a:lnTo>
                  <a:lnTo>
                    <a:pt x="39" y="1440"/>
                  </a:lnTo>
                  <a:lnTo>
                    <a:pt x="32" y="1419"/>
                  </a:lnTo>
                  <a:lnTo>
                    <a:pt x="27" y="1394"/>
                  </a:lnTo>
                  <a:lnTo>
                    <a:pt x="21" y="1363"/>
                  </a:lnTo>
                  <a:lnTo>
                    <a:pt x="19" y="1328"/>
                  </a:lnTo>
                  <a:lnTo>
                    <a:pt x="17" y="1289"/>
                  </a:lnTo>
                  <a:lnTo>
                    <a:pt x="17" y="1289"/>
                  </a:lnTo>
                  <a:lnTo>
                    <a:pt x="19" y="1251"/>
                  </a:lnTo>
                  <a:lnTo>
                    <a:pt x="21" y="1216"/>
                  </a:lnTo>
                  <a:lnTo>
                    <a:pt x="27" y="1182"/>
                  </a:lnTo>
                  <a:lnTo>
                    <a:pt x="32" y="1153"/>
                  </a:lnTo>
                  <a:lnTo>
                    <a:pt x="40" y="1127"/>
                  </a:lnTo>
                  <a:lnTo>
                    <a:pt x="44" y="1118"/>
                  </a:lnTo>
                  <a:lnTo>
                    <a:pt x="48" y="1108"/>
                  </a:lnTo>
                  <a:lnTo>
                    <a:pt x="54" y="1102"/>
                  </a:lnTo>
                  <a:lnTo>
                    <a:pt x="58" y="1096"/>
                  </a:lnTo>
                  <a:lnTo>
                    <a:pt x="63" y="1092"/>
                  </a:lnTo>
                  <a:lnTo>
                    <a:pt x="69" y="1091"/>
                  </a:lnTo>
                  <a:lnTo>
                    <a:pt x="69" y="1091"/>
                  </a:lnTo>
                  <a:lnTo>
                    <a:pt x="73" y="1092"/>
                  </a:lnTo>
                  <a:lnTo>
                    <a:pt x="77" y="1095"/>
                  </a:lnTo>
                  <a:lnTo>
                    <a:pt x="78" y="1099"/>
                  </a:lnTo>
                  <a:lnTo>
                    <a:pt x="79" y="1104"/>
                  </a:lnTo>
                  <a:lnTo>
                    <a:pt x="79" y="1104"/>
                  </a:lnTo>
                  <a:lnTo>
                    <a:pt x="77" y="1130"/>
                  </a:lnTo>
                  <a:lnTo>
                    <a:pt x="75" y="1151"/>
                  </a:lnTo>
                  <a:lnTo>
                    <a:pt x="75" y="1178"/>
                  </a:lnTo>
                  <a:lnTo>
                    <a:pt x="75" y="1178"/>
                  </a:lnTo>
                  <a:lnTo>
                    <a:pt x="75" y="1192"/>
                  </a:lnTo>
                  <a:lnTo>
                    <a:pt x="77" y="1203"/>
                  </a:lnTo>
                  <a:lnTo>
                    <a:pt x="79" y="1211"/>
                  </a:lnTo>
                  <a:lnTo>
                    <a:pt x="81" y="1216"/>
                  </a:lnTo>
                  <a:lnTo>
                    <a:pt x="83" y="1220"/>
                  </a:lnTo>
                  <a:lnTo>
                    <a:pt x="87" y="1221"/>
                  </a:lnTo>
                  <a:lnTo>
                    <a:pt x="90" y="1223"/>
                  </a:lnTo>
                  <a:lnTo>
                    <a:pt x="93" y="1223"/>
                  </a:lnTo>
                  <a:lnTo>
                    <a:pt x="93" y="1223"/>
                  </a:lnTo>
                  <a:close/>
                  <a:moveTo>
                    <a:pt x="1464" y="346"/>
                  </a:moveTo>
                  <a:lnTo>
                    <a:pt x="1464" y="346"/>
                  </a:lnTo>
                  <a:lnTo>
                    <a:pt x="1467" y="347"/>
                  </a:lnTo>
                  <a:lnTo>
                    <a:pt x="1469" y="349"/>
                  </a:lnTo>
                  <a:lnTo>
                    <a:pt x="1473" y="353"/>
                  </a:lnTo>
                  <a:lnTo>
                    <a:pt x="1476" y="358"/>
                  </a:lnTo>
                  <a:lnTo>
                    <a:pt x="1479" y="366"/>
                  </a:lnTo>
                  <a:lnTo>
                    <a:pt x="1481" y="385"/>
                  </a:lnTo>
                  <a:lnTo>
                    <a:pt x="1484" y="401"/>
                  </a:lnTo>
                  <a:lnTo>
                    <a:pt x="1484" y="401"/>
                  </a:lnTo>
                  <a:lnTo>
                    <a:pt x="1485" y="408"/>
                  </a:lnTo>
                  <a:lnTo>
                    <a:pt x="1487" y="412"/>
                  </a:lnTo>
                  <a:lnTo>
                    <a:pt x="1489" y="413"/>
                  </a:lnTo>
                  <a:lnTo>
                    <a:pt x="1492" y="413"/>
                  </a:lnTo>
                  <a:lnTo>
                    <a:pt x="1492" y="413"/>
                  </a:lnTo>
                  <a:lnTo>
                    <a:pt x="1496" y="412"/>
                  </a:lnTo>
                  <a:lnTo>
                    <a:pt x="1502" y="407"/>
                  </a:lnTo>
                  <a:lnTo>
                    <a:pt x="1511" y="393"/>
                  </a:lnTo>
                  <a:lnTo>
                    <a:pt x="1522" y="378"/>
                  </a:lnTo>
                  <a:lnTo>
                    <a:pt x="1527" y="374"/>
                  </a:lnTo>
                  <a:lnTo>
                    <a:pt x="1531" y="373"/>
                  </a:lnTo>
                  <a:lnTo>
                    <a:pt x="1531" y="373"/>
                  </a:lnTo>
                  <a:lnTo>
                    <a:pt x="1535" y="373"/>
                  </a:lnTo>
                  <a:lnTo>
                    <a:pt x="1539" y="374"/>
                  </a:lnTo>
                  <a:lnTo>
                    <a:pt x="1550" y="380"/>
                  </a:lnTo>
                  <a:lnTo>
                    <a:pt x="1578" y="396"/>
                  </a:lnTo>
                  <a:lnTo>
                    <a:pt x="1597" y="405"/>
                  </a:lnTo>
                  <a:lnTo>
                    <a:pt x="1619" y="412"/>
                  </a:lnTo>
                  <a:lnTo>
                    <a:pt x="1631" y="415"/>
                  </a:lnTo>
                  <a:lnTo>
                    <a:pt x="1643" y="417"/>
                  </a:lnTo>
                  <a:lnTo>
                    <a:pt x="1656" y="419"/>
                  </a:lnTo>
                  <a:lnTo>
                    <a:pt x="1670" y="420"/>
                  </a:lnTo>
                  <a:lnTo>
                    <a:pt x="1670" y="420"/>
                  </a:lnTo>
                  <a:lnTo>
                    <a:pt x="1690" y="419"/>
                  </a:lnTo>
                  <a:lnTo>
                    <a:pt x="1710" y="416"/>
                  </a:lnTo>
                  <a:lnTo>
                    <a:pt x="1731" y="412"/>
                  </a:lnTo>
                  <a:lnTo>
                    <a:pt x="1749" y="405"/>
                  </a:lnTo>
                  <a:lnTo>
                    <a:pt x="1767" y="399"/>
                  </a:lnTo>
                  <a:lnTo>
                    <a:pt x="1784" y="389"/>
                  </a:lnTo>
                  <a:lnTo>
                    <a:pt x="1801" y="378"/>
                  </a:lnTo>
                  <a:lnTo>
                    <a:pt x="1817" y="365"/>
                  </a:lnTo>
                  <a:lnTo>
                    <a:pt x="1830" y="351"/>
                  </a:lnTo>
                  <a:lnTo>
                    <a:pt x="1842" y="335"/>
                  </a:lnTo>
                  <a:lnTo>
                    <a:pt x="1853" y="318"/>
                  </a:lnTo>
                  <a:lnTo>
                    <a:pt x="1863" y="299"/>
                  </a:lnTo>
                  <a:lnTo>
                    <a:pt x="1871" y="279"/>
                  </a:lnTo>
                  <a:lnTo>
                    <a:pt x="1876" y="257"/>
                  </a:lnTo>
                  <a:lnTo>
                    <a:pt x="1880" y="234"/>
                  </a:lnTo>
                  <a:lnTo>
                    <a:pt x="1881" y="210"/>
                  </a:lnTo>
                  <a:lnTo>
                    <a:pt x="1881" y="210"/>
                  </a:lnTo>
                  <a:lnTo>
                    <a:pt x="1880" y="187"/>
                  </a:lnTo>
                  <a:lnTo>
                    <a:pt x="1876" y="164"/>
                  </a:lnTo>
                  <a:lnTo>
                    <a:pt x="1872" y="143"/>
                  </a:lnTo>
                  <a:lnTo>
                    <a:pt x="1864" y="124"/>
                  </a:lnTo>
                  <a:lnTo>
                    <a:pt x="1856" y="105"/>
                  </a:lnTo>
                  <a:lnTo>
                    <a:pt x="1845" y="89"/>
                  </a:lnTo>
                  <a:lnTo>
                    <a:pt x="1833" y="73"/>
                  </a:lnTo>
                  <a:lnTo>
                    <a:pt x="1819" y="59"/>
                  </a:lnTo>
                  <a:lnTo>
                    <a:pt x="1805" y="47"/>
                  </a:lnTo>
                  <a:lnTo>
                    <a:pt x="1787" y="36"/>
                  </a:lnTo>
                  <a:lnTo>
                    <a:pt x="1770" y="27"/>
                  </a:lnTo>
                  <a:lnTo>
                    <a:pt x="1751" y="19"/>
                  </a:lnTo>
                  <a:lnTo>
                    <a:pt x="1731" y="13"/>
                  </a:lnTo>
                  <a:lnTo>
                    <a:pt x="1709" y="8"/>
                  </a:lnTo>
                  <a:lnTo>
                    <a:pt x="1686" y="5"/>
                  </a:lnTo>
                  <a:lnTo>
                    <a:pt x="1663" y="5"/>
                  </a:lnTo>
                  <a:lnTo>
                    <a:pt x="1663" y="5"/>
                  </a:lnTo>
                  <a:lnTo>
                    <a:pt x="1642" y="7"/>
                  </a:lnTo>
                  <a:lnTo>
                    <a:pt x="1621" y="9"/>
                  </a:lnTo>
                  <a:lnTo>
                    <a:pt x="1603" y="15"/>
                  </a:lnTo>
                  <a:lnTo>
                    <a:pt x="1586" y="20"/>
                  </a:lnTo>
                  <a:lnTo>
                    <a:pt x="1557" y="30"/>
                  </a:lnTo>
                  <a:lnTo>
                    <a:pt x="1546" y="34"/>
                  </a:lnTo>
                  <a:lnTo>
                    <a:pt x="1537" y="35"/>
                  </a:lnTo>
                  <a:lnTo>
                    <a:pt x="1537" y="35"/>
                  </a:lnTo>
                  <a:lnTo>
                    <a:pt x="1530" y="34"/>
                  </a:lnTo>
                  <a:lnTo>
                    <a:pt x="1524" y="30"/>
                  </a:lnTo>
                  <a:lnTo>
                    <a:pt x="1511" y="18"/>
                  </a:lnTo>
                  <a:lnTo>
                    <a:pt x="1499" y="5"/>
                  </a:lnTo>
                  <a:lnTo>
                    <a:pt x="1493" y="1"/>
                  </a:lnTo>
                  <a:lnTo>
                    <a:pt x="1489" y="0"/>
                  </a:lnTo>
                  <a:lnTo>
                    <a:pt x="1489" y="0"/>
                  </a:lnTo>
                  <a:lnTo>
                    <a:pt x="1487" y="1"/>
                  </a:lnTo>
                  <a:lnTo>
                    <a:pt x="1483" y="7"/>
                  </a:lnTo>
                  <a:lnTo>
                    <a:pt x="1481" y="13"/>
                  </a:lnTo>
                  <a:lnTo>
                    <a:pt x="1480" y="24"/>
                  </a:lnTo>
                  <a:lnTo>
                    <a:pt x="1480" y="24"/>
                  </a:lnTo>
                  <a:lnTo>
                    <a:pt x="1480" y="35"/>
                  </a:lnTo>
                  <a:lnTo>
                    <a:pt x="1479" y="48"/>
                  </a:lnTo>
                  <a:lnTo>
                    <a:pt x="1477" y="54"/>
                  </a:lnTo>
                  <a:lnTo>
                    <a:pt x="1476" y="59"/>
                  </a:lnTo>
                  <a:lnTo>
                    <a:pt x="1473" y="63"/>
                  </a:lnTo>
                  <a:lnTo>
                    <a:pt x="1469" y="65"/>
                  </a:lnTo>
                  <a:lnTo>
                    <a:pt x="1469" y="65"/>
                  </a:lnTo>
                  <a:lnTo>
                    <a:pt x="1465" y="65"/>
                  </a:lnTo>
                  <a:lnTo>
                    <a:pt x="1458" y="62"/>
                  </a:lnTo>
                  <a:lnTo>
                    <a:pt x="1445" y="55"/>
                  </a:lnTo>
                  <a:lnTo>
                    <a:pt x="1410" y="36"/>
                  </a:lnTo>
                  <a:lnTo>
                    <a:pt x="1392" y="28"/>
                  </a:lnTo>
                  <a:lnTo>
                    <a:pt x="1379" y="23"/>
                  </a:lnTo>
                  <a:lnTo>
                    <a:pt x="1372" y="22"/>
                  </a:lnTo>
                  <a:lnTo>
                    <a:pt x="1368" y="22"/>
                  </a:lnTo>
                  <a:lnTo>
                    <a:pt x="1366" y="23"/>
                  </a:lnTo>
                  <a:lnTo>
                    <a:pt x="1366" y="26"/>
                  </a:lnTo>
                  <a:lnTo>
                    <a:pt x="1366" y="26"/>
                  </a:lnTo>
                  <a:lnTo>
                    <a:pt x="1366" y="30"/>
                  </a:lnTo>
                  <a:lnTo>
                    <a:pt x="1367" y="35"/>
                  </a:lnTo>
                  <a:lnTo>
                    <a:pt x="1374" y="47"/>
                  </a:lnTo>
                  <a:lnTo>
                    <a:pt x="1383" y="62"/>
                  </a:lnTo>
                  <a:lnTo>
                    <a:pt x="1392" y="77"/>
                  </a:lnTo>
                  <a:lnTo>
                    <a:pt x="1411" y="105"/>
                  </a:lnTo>
                  <a:lnTo>
                    <a:pt x="1418" y="117"/>
                  </a:lnTo>
                  <a:lnTo>
                    <a:pt x="1419" y="121"/>
                  </a:lnTo>
                  <a:lnTo>
                    <a:pt x="1421" y="125"/>
                  </a:lnTo>
                  <a:lnTo>
                    <a:pt x="1421" y="125"/>
                  </a:lnTo>
                  <a:lnTo>
                    <a:pt x="1419" y="128"/>
                  </a:lnTo>
                  <a:lnTo>
                    <a:pt x="1418" y="131"/>
                  </a:lnTo>
                  <a:lnTo>
                    <a:pt x="1413" y="136"/>
                  </a:lnTo>
                  <a:lnTo>
                    <a:pt x="1403" y="143"/>
                  </a:lnTo>
                  <a:lnTo>
                    <a:pt x="1394" y="148"/>
                  </a:lnTo>
                  <a:lnTo>
                    <a:pt x="1375" y="158"/>
                  </a:lnTo>
                  <a:lnTo>
                    <a:pt x="1368" y="163"/>
                  </a:lnTo>
                  <a:lnTo>
                    <a:pt x="1367" y="164"/>
                  </a:lnTo>
                  <a:lnTo>
                    <a:pt x="1366" y="167"/>
                  </a:lnTo>
                  <a:lnTo>
                    <a:pt x="1366" y="167"/>
                  </a:lnTo>
                  <a:lnTo>
                    <a:pt x="1367" y="170"/>
                  </a:lnTo>
                  <a:lnTo>
                    <a:pt x="1368" y="174"/>
                  </a:lnTo>
                  <a:lnTo>
                    <a:pt x="1375" y="179"/>
                  </a:lnTo>
                  <a:lnTo>
                    <a:pt x="1384" y="183"/>
                  </a:lnTo>
                  <a:lnTo>
                    <a:pt x="1395" y="189"/>
                  </a:lnTo>
                  <a:lnTo>
                    <a:pt x="1406" y="194"/>
                  </a:lnTo>
                  <a:lnTo>
                    <a:pt x="1415" y="199"/>
                  </a:lnTo>
                  <a:lnTo>
                    <a:pt x="1419" y="202"/>
                  </a:lnTo>
                  <a:lnTo>
                    <a:pt x="1422" y="206"/>
                  </a:lnTo>
                  <a:lnTo>
                    <a:pt x="1423" y="210"/>
                  </a:lnTo>
                  <a:lnTo>
                    <a:pt x="1425" y="214"/>
                  </a:lnTo>
                  <a:lnTo>
                    <a:pt x="1425" y="214"/>
                  </a:lnTo>
                  <a:lnTo>
                    <a:pt x="1423" y="220"/>
                  </a:lnTo>
                  <a:lnTo>
                    <a:pt x="1422" y="224"/>
                  </a:lnTo>
                  <a:lnTo>
                    <a:pt x="1418" y="228"/>
                  </a:lnTo>
                  <a:lnTo>
                    <a:pt x="1414" y="233"/>
                  </a:lnTo>
                  <a:lnTo>
                    <a:pt x="1405" y="241"/>
                  </a:lnTo>
                  <a:lnTo>
                    <a:pt x="1394" y="249"/>
                  </a:lnTo>
                  <a:lnTo>
                    <a:pt x="1383" y="256"/>
                  </a:lnTo>
                  <a:lnTo>
                    <a:pt x="1372" y="264"/>
                  </a:lnTo>
                  <a:lnTo>
                    <a:pt x="1366" y="271"/>
                  </a:lnTo>
                  <a:lnTo>
                    <a:pt x="1364" y="275"/>
                  </a:lnTo>
                  <a:lnTo>
                    <a:pt x="1363" y="277"/>
                  </a:lnTo>
                  <a:lnTo>
                    <a:pt x="1363" y="277"/>
                  </a:lnTo>
                  <a:lnTo>
                    <a:pt x="1364" y="280"/>
                  </a:lnTo>
                  <a:lnTo>
                    <a:pt x="1366" y="283"/>
                  </a:lnTo>
                  <a:lnTo>
                    <a:pt x="1372" y="285"/>
                  </a:lnTo>
                  <a:lnTo>
                    <a:pt x="1383" y="287"/>
                  </a:lnTo>
                  <a:lnTo>
                    <a:pt x="1394" y="288"/>
                  </a:lnTo>
                  <a:lnTo>
                    <a:pt x="1405" y="290"/>
                  </a:lnTo>
                  <a:lnTo>
                    <a:pt x="1414" y="292"/>
                  </a:lnTo>
                  <a:lnTo>
                    <a:pt x="1418" y="294"/>
                  </a:lnTo>
                  <a:lnTo>
                    <a:pt x="1422" y="295"/>
                  </a:lnTo>
                  <a:lnTo>
                    <a:pt x="1423" y="298"/>
                  </a:lnTo>
                  <a:lnTo>
                    <a:pt x="1425" y="302"/>
                  </a:lnTo>
                  <a:lnTo>
                    <a:pt x="1425" y="302"/>
                  </a:lnTo>
                  <a:lnTo>
                    <a:pt x="1422" y="310"/>
                  </a:lnTo>
                  <a:lnTo>
                    <a:pt x="1417" y="322"/>
                  </a:lnTo>
                  <a:lnTo>
                    <a:pt x="1402" y="351"/>
                  </a:lnTo>
                  <a:lnTo>
                    <a:pt x="1387" y="380"/>
                  </a:lnTo>
                  <a:lnTo>
                    <a:pt x="1382" y="392"/>
                  </a:lnTo>
                  <a:lnTo>
                    <a:pt x="1379" y="400"/>
                  </a:lnTo>
                  <a:lnTo>
                    <a:pt x="1379" y="400"/>
                  </a:lnTo>
                  <a:lnTo>
                    <a:pt x="1380" y="404"/>
                  </a:lnTo>
                  <a:lnTo>
                    <a:pt x="1384" y="404"/>
                  </a:lnTo>
                  <a:lnTo>
                    <a:pt x="1384" y="404"/>
                  </a:lnTo>
                  <a:lnTo>
                    <a:pt x="1387" y="404"/>
                  </a:lnTo>
                  <a:lnTo>
                    <a:pt x="1391" y="403"/>
                  </a:lnTo>
                  <a:lnTo>
                    <a:pt x="1402" y="396"/>
                  </a:lnTo>
                  <a:lnTo>
                    <a:pt x="1426" y="376"/>
                  </a:lnTo>
                  <a:lnTo>
                    <a:pt x="1449" y="356"/>
                  </a:lnTo>
                  <a:lnTo>
                    <a:pt x="1458" y="349"/>
                  </a:lnTo>
                  <a:lnTo>
                    <a:pt x="1461" y="347"/>
                  </a:lnTo>
                  <a:lnTo>
                    <a:pt x="1464" y="346"/>
                  </a:lnTo>
                  <a:lnTo>
                    <a:pt x="1464" y="346"/>
                  </a:lnTo>
                  <a:close/>
                  <a:moveTo>
                    <a:pt x="316" y="1664"/>
                  </a:moveTo>
                  <a:lnTo>
                    <a:pt x="316" y="1664"/>
                  </a:lnTo>
                  <a:lnTo>
                    <a:pt x="316" y="1658"/>
                  </a:lnTo>
                  <a:lnTo>
                    <a:pt x="318" y="1651"/>
                  </a:lnTo>
                  <a:lnTo>
                    <a:pt x="320" y="1646"/>
                  </a:lnTo>
                  <a:lnTo>
                    <a:pt x="324" y="1640"/>
                  </a:lnTo>
                  <a:lnTo>
                    <a:pt x="329" y="1636"/>
                  </a:lnTo>
                  <a:lnTo>
                    <a:pt x="334" y="1632"/>
                  </a:lnTo>
                  <a:lnTo>
                    <a:pt x="339" y="1629"/>
                  </a:lnTo>
                  <a:lnTo>
                    <a:pt x="346" y="1628"/>
                  </a:lnTo>
                  <a:lnTo>
                    <a:pt x="346" y="1628"/>
                  </a:lnTo>
                  <a:lnTo>
                    <a:pt x="354" y="1628"/>
                  </a:lnTo>
                  <a:lnTo>
                    <a:pt x="360" y="1629"/>
                  </a:lnTo>
                  <a:lnTo>
                    <a:pt x="366" y="1632"/>
                  </a:lnTo>
                  <a:lnTo>
                    <a:pt x="372" y="1635"/>
                  </a:lnTo>
                  <a:lnTo>
                    <a:pt x="377" y="1640"/>
                  </a:lnTo>
                  <a:lnTo>
                    <a:pt x="380" y="1646"/>
                  </a:lnTo>
                  <a:lnTo>
                    <a:pt x="382" y="1651"/>
                  </a:lnTo>
                  <a:lnTo>
                    <a:pt x="384" y="1658"/>
                  </a:lnTo>
                  <a:lnTo>
                    <a:pt x="384" y="1658"/>
                  </a:lnTo>
                  <a:lnTo>
                    <a:pt x="384" y="1666"/>
                  </a:lnTo>
                  <a:lnTo>
                    <a:pt x="382" y="1671"/>
                  </a:lnTo>
                  <a:lnTo>
                    <a:pt x="380" y="1678"/>
                  </a:lnTo>
                  <a:lnTo>
                    <a:pt x="377" y="1683"/>
                  </a:lnTo>
                  <a:lnTo>
                    <a:pt x="372" y="1687"/>
                  </a:lnTo>
                  <a:lnTo>
                    <a:pt x="366" y="1691"/>
                  </a:lnTo>
                  <a:lnTo>
                    <a:pt x="361" y="1694"/>
                  </a:lnTo>
                  <a:lnTo>
                    <a:pt x="354" y="1695"/>
                  </a:lnTo>
                  <a:lnTo>
                    <a:pt x="354" y="1695"/>
                  </a:lnTo>
                  <a:lnTo>
                    <a:pt x="347" y="1695"/>
                  </a:lnTo>
                  <a:lnTo>
                    <a:pt x="341" y="1694"/>
                  </a:lnTo>
                  <a:lnTo>
                    <a:pt x="334" y="1691"/>
                  </a:lnTo>
                  <a:lnTo>
                    <a:pt x="329" y="1687"/>
                  </a:lnTo>
                  <a:lnTo>
                    <a:pt x="324" y="1683"/>
                  </a:lnTo>
                  <a:lnTo>
                    <a:pt x="320" y="1678"/>
                  </a:lnTo>
                  <a:lnTo>
                    <a:pt x="318" y="1671"/>
                  </a:lnTo>
                  <a:lnTo>
                    <a:pt x="316" y="1664"/>
                  </a:lnTo>
                  <a:lnTo>
                    <a:pt x="316" y="1664"/>
                  </a:lnTo>
                  <a:close/>
                  <a:moveTo>
                    <a:pt x="217" y="1693"/>
                  </a:moveTo>
                  <a:lnTo>
                    <a:pt x="217" y="1693"/>
                  </a:lnTo>
                  <a:lnTo>
                    <a:pt x="219" y="1703"/>
                  </a:lnTo>
                  <a:lnTo>
                    <a:pt x="223" y="1713"/>
                  </a:lnTo>
                  <a:lnTo>
                    <a:pt x="230" y="1722"/>
                  </a:lnTo>
                  <a:lnTo>
                    <a:pt x="238" y="1730"/>
                  </a:lnTo>
                  <a:lnTo>
                    <a:pt x="248" y="1736"/>
                  </a:lnTo>
                  <a:lnTo>
                    <a:pt x="259" y="1740"/>
                  </a:lnTo>
                  <a:lnTo>
                    <a:pt x="269" y="1743"/>
                  </a:lnTo>
                  <a:lnTo>
                    <a:pt x="281" y="1743"/>
                  </a:lnTo>
                  <a:lnTo>
                    <a:pt x="281" y="1743"/>
                  </a:lnTo>
                  <a:lnTo>
                    <a:pt x="289" y="1741"/>
                  </a:lnTo>
                  <a:lnTo>
                    <a:pt x="298" y="1739"/>
                  </a:lnTo>
                  <a:lnTo>
                    <a:pt x="304" y="1736"/>
                  </a:lnTo>
                  <a:lnTo>
                    <a:pt x="311" y="1733"/>
                  </a:lnTo>
                  <a:lnTo>
                    <a:pt x="311" y="1733"/>
                  </a:lnTo>
                  <a:lnTo>
                    <a:pt x="314" y="1744"/>
                  </a:lnTo>
                  <a:lnTo>
                    <a:pt x="319" y="1752"/>
                  </a:lnTo>
                  <a:lnTo>
                    <a:pt x="324" y="1760"/>
                  </a:lnTo>
                  <a:lnTo>
                    <a:pt x="333" y="1767"/>
                  </a:lnTo>
                  <a:lnTo>
                    <a:pt x="341" y="1772"/>
                  </a:lnTo>
                  <a:lnTo>
                    <a:pt x="350" y="1775"/>
                  </a:lnTo>
                  <a:lnTo>
                    <a:pt x="361" y="1776"/>
                  </a:lnTo>
                  <a:lnTo>
                    <a:pt x="373" y="1776"/>
                  </a:lnTo>
                  <a:lnTo>
                    <a:pt x="373" y="1776"/>
                  </a:lnTo>
                  <a:lnTo>
                    <a:pt x="385" y="1774"/>
                  </a:lnTo>
                  <a:lnTo>
                    <a:pt x="396" y="1769"/>
                  </a:lnTo>
                  <a:lnTo>
                    <a:pt x="405" y="1764"/>
                  </a:lnTo>
                  <a:lnTo>
                    <a:pt x="413" y="1756"/>
                  </a:lnTo>
                  <a:lnTo>
                    <a:pt x="420" y="1747"/>
                  </a:lnTo>
                  <a:lnTo>
                    <a:pt x="424" y="1736"/>
                  </a:lnTo>
                  <a:lnTo>
                    <a:pt x="427" y="1725"/>
                  </a:lnTo>
                  <a:lnTo>
                    <a:pt x="427" y="1713"/>
                  </a:lnTo>
                  <a:lnTo>
                    <a:pt x="427" y="1713"/>
                  </a:lnTo>
                  <a:lnTo>
                    <a:pt x="426" y="1706"/>
                  </a:lnTo>
                  <a:lnTo>
                    <a:pt x="424" y="1702"/>
                  </a:lnTo>
                  <a:lnTo>
                    <a:pt x="421" y="1693"/>
                  </a:lnTo>
                  <a:lnTo>
                    <a:pt x="427" y="1691"/>
                  </a:lnTo>
                  <a:lnTo>
                    <a:pt x="427" y="1691"/>
                  </a:lnTo>
                  <a:lnTo>
                    <a:pt x="439" y="1689"/>
                  </a:lnTo>
                  <a:lnTo>
                    <a:pt x="448" y="1685"/>
                  </a:lnTo>
                  <a:lnTo>
                    <a:pt x="458" y="1678"/>
                  </a:lnTo>
                  <a:lnTo>
                    <a:pt x="466" y="1670"/>
                  </a:lnTo>
                  <a:lnTo>
                    <a:pt x="473" y="1660"/>
                  </a:lnTo>
                  <a:lnTo>
                    <a:pt x="477" y="1651"/>
                  </a:lnTo>
                  <a:lnTo>
                    <a:pt x="479" y="1640"/>
                  </a:lnTo>
                  <a:lnTo>
                    <a:pt x="479" y="1628"/>
                  </a:lnTo>
                  <a:lnTo>
                    <a:pt x="479" y="1628"/>
                  </a:lnTo>
                  <a:lnTo>
                    <a:pt x="478" y="1616"/>
                  </a:lnTo>
                  <a:lnTo>
                    <a:pt x="473" y="1607"/>
                  </a:lnTo>
                  <a:lnTo>
                    <a:pt x="466" y="1597"/>
                  </a:lnTo>
                  <a:lnTo>
                    <a:pt x="458" y="1589"/>
                  </a:lnTo>
                  <a:lnTo>
                    <a:pt x="448" y="1582"/>
                  </a:lnTo>
                  <a:lnTo>
                    <a:pt x="439" y="1578"/>
                  </a:lnTo>
                  <a:lnTo>
                    <a:pt x="428" y="1576"/>
                  </a:lnTo>
                  <a:lnTo>
                    <a:pt x="416" y="1576"/>
                  </a:lnTo>
                  <a:lnTo>
                    <a:pt x="416" y="1576"/>
                  </a:lnTo>
                  <a:lnTo>
                    <a:pt x="400" y="1581"/>
                  </a:lnTo>
                  <a:lnTo>
                    <a:pt x="393" y="1584"/>
                  </a:lnTo>
                  <a:lnTo>
                    <a:pt x="388" y="1588"/>
                  </a:lnTo>
                  <a:lnTo>
                    <a:pt x="388" y="1588"/>
                  </a:lnTo>
                  <a:lnTo>
                    <a:pt x="384" y="1578"/>
                  </a:lnTo>
                  <a:lnTo>
                    <a:pt x="378" y="1569"/>
                  </a:lnTo>
                  <a:lnTo>
                    <a:pt x="373" y="1561"/>
                  </a:lnTo>
                  <a:lnTo>
                    <a:pt x="365" y="1554"/>
                  </a:lnTo>
                  <a:lnTo>
                    <a:pt x="355" y="1549"/>
                  </a:lnTo>
                  <a:lnTo>
                    <a:pt x="346" y="1545"/>
                  </a:lnTo>
                  <a:lnTo>
                    <a:pt x="335" y="1543"/>
                  </a:lnTo>
                  <a:lnTo>
                    <a:pt x="323" y="1543"/>
                  </a:lnTo>
                  <a:lnTo>
                    <a:pt x="323" y="1543"/>
                  </a:lnTo>
                  <a:lnTo>
                    <a:pt x="312" y="1546"/>
                  </a:lnTo>
                  <a:lnTo>
                    <a:pt x="302" y="1550"/>
                  </a:lnTo>
                  <a:lnTo>
                    <a:pt x="292" y="1555"/>
                  </a:lnTo>
                  <a:lnTo>
                    <a:pt x="284" y="1565"/>
                  </a:lnTo>
                  <a:lnTo>
                    <a:pt x="277" y="1574"/>
                  </a:lnTo>
                  <a:lnTo>
                    <a:pt x="273" y="1585"/>
                  </a:lnTo>
                  <a:lnTo>
                    <a:pt x="271" y="1596"/>
                  </a:lnTo>
                  <a:lnTo>
                    <a:pt x="272" y="1608"/>
                  </a:lnTo>
                  <a:lnTo>
                    <a:pt x="272" y="1608"/>
                  </a:lnTo>
                  <a:lnTo>
                    <a:pt x="272" y="1617"/>
                  </a:lnTo>
                  <a:lnTo>
                    <a:pt x="276" y="1627"/>
                  </a:lnTo>
                  <a:lnTo>
                    <a:pt x="269" y="1627"/>
                  </a:lnTo>
                  <a:lnTo>
                    <a:pt x="269" y="1627"/>
                  </a:lnTo>
                  <a:lnTo>
                    <a:pt x="259" y="1629"/>
                  </a:lnTo>
                  <a:lnTo>
                    <a:pt x="248" y="1635"/>
                  </a:lnTo>
                  <a:lnTo>
                    <a:pt x="238" y="1640"/>
                  </a:lnTo>
                  <a:lnTo>
                    <a:pt x="230" y="1648"/>
                  </a:lnTo>
                  <a:lnTo>
                    <a:pt x="223" y="1658"/>
                  </a:lnTo>
                  <a:lnTo>
                    <a:pt x="219" y="1668"/>
                  </a:lnTo>
                  <a:lnTo>
                    <a:pt x="217" y="1679"/>
                  </a:lnTo>
                  <a:lnTo>
                    <a:pt x="217" y="1693"/>
                  </a:lnTo>
                  <a:lnTo>
                    <a:pt x="217" y="1693"/>
                  </a:lnTo>
                  <a:close/>
                  <a:moveTo>
                    <a:pt x="2211" y="57"/>
                  </a:moveTo>
                  <a:lnTo>
                    <a:pt x="2211" y="57"/>
                  </a:lnTo>
                  <a:lnTo>
                    <a:pt x="2211" y="62"/>
                  </a:lnTo>
                  <a:lnTo>
                    <a:pt x="2213" y="66"/>
                  </a:lnTo>
                  <a:lnTo>
                    <a:pt x="2215" y="70"/>
                  </a:lnTo>
                  <a:lnTo>
                    <a:pt x="2218" y="73"/>
                  </a:lnTo>
                  <a:lnTo>
                    <a:pt x="2221" y="75"/>
                  </a:lnTo>
                  <a:lnTo>
                    <a:pt x="2225" y="77"/>
                  </a:lnTo>
                  <a:lnTo>
                    <a:pt x="2229" y="78"/>
                  </a:lnTo>
                  <a:lnTo>
                    <a:pt x="2233" y="79"/>
                  </a:lnTo>
                  <a:lnTo>
                    <a:pt x="2233" y="79"/>
                  </a:lnTo>
                  <a:lnTo>
                    <a:pt x="2238" y="78"/>
                  </a:lnTo>
                  <a:lnTo>
                    <a:pt x="2242" y="77"/>
                  </a:lnTo>
                  <a:lnTo>
                    <a:pt x="2246" y="75"/>
                  </a:lnTo>
                  <a:lnTo>
                    <a:pt x="2249" y="73"/>
                  </a:lnTo>
                  <a:lnTo>
                    <a:pt x="2252" y="70"/>
                  </a:lnTo>
                  <a:lnTo>
                    <a:pt x="2254" y="66"/>
                  </a:lnTo>
                  <a:lnTo>
                    <a:pt x="2256" y="62"/>
                  </a:lnTo>
                  <a:lnTo>
                    <a:pt x="2256" y="57"/>
                  </a:lnTo>
                  <a:lnTo>
                    <a:pt x="2256" y="57"/>
                  </a:lnTo>
                  <a:lnTo>
                    <a:pt x="2256" y="53"/>
                  </a:lnTo>
                  <a:lnTo>
                    <a:pt x="2254" y="48"/>
                  </a:lnTo>
                  <a:lnTo>
                    <a:pt x="2252" y="44"/>
                  </a:lnTo>
                  <a:lnTo>
                    <a:pt x="2249" y="40"/>
                  </a:lnTo>
                  <a:lnTo>
                    <a:pt x="2246" y="38"/>
                  </a:lnTo>
                  <a:lnTo>
                    <a:pt x="2242" y="36"/>
                  </a:lnTo>
                  <a:lnTo>
                    <a:pt x="2238" y="35"/>
                  </a:lnTo>
                  <a:lnTo>
                    <a:pt x="2233" y="35"/>
                  </a:lnTo>
                  <a:lnTo>
                    <a:pt x="2233" y="35"/>
                  </a:lnTo>
                  <a:lnTo>
                    <a:pt x="2229" y="35"/>
                  </a:lnTo>
                  <a:lnTo>
                    <a:pt x="2225" y="36"/>
                  </a:lnTo>
                  <a:lnTo>
                    <a:pt x="2221" y="38"/>
                  </a:lnTo>
                  <a:lnTo>
                    <a:pt x="2218" y="40"/>
                  </a:lnTo>
                  <a:lnTo>
                    <a:pt x="2215" y="44"/>
                  </a:lnTo>
                  <a:lnTo>
                    <a:pt x="2213" y="48"/>
                  </a:lnTo>
                  <a:lnTo>
                    <a:pt x="2211" y="53"/>
                  </a:lnTo>
                  <a:lnTo>
                    <a:pt x="2211" y="57"/>
                  </a:lnTo>
                  <a:lnTo>
                    <a:pt x="2211" y="57"/>
                  </a:lnTo>
                  <a:close/>
                  <a:moveTo>
                    <a:pt x="1712" y="902"/>
                  </a:moveTo>
                  <a:lnTo>
                    <a:pt x="1712" y="902"/>
                  </a:lnTo>
                  <a:lnTo>
                    <a:pt x="1712" y="910"/>
                  </a:lnTo>
                  <a:lnTo>
                    <a:pt x="1714" y="917"/>
                  </a:lnTo>
                  <a:lnTo>
                    <a:pt x="1718" y="922"/>
                  </a:lnTo>
                  <a:lnTo>
                    <a:pt x="1722" y="929"/>
                  </a:lnTo>
                  <a:lnTo>
                    <a:pt x="1728" y="933"/>
                  </a:lnTo>
                  <a:lnTo>
                    <a:pt x="1735" y="937"/>
                  </a:lnTo>
                  <a:lnTo>
                    <a:pt x="1741" y="939"/>
                  </a:lnTo>
                  <a:lnTo>
                    <a:pt x="1749" y="940"/>
                  </a:lnTo>
                  <a:lnTo>
                    <a:pt x="1749" y="940"/>
                  </a:lnTo>
                  <a:lnTo>
                    <a:pt x="1756" y="939"/>
                  </a:lnTo>
                  <a:lnTo>
                    <a:pt x="1764" y="937"/>
                  </a:lnTo>
                  <a:lnTo>
                    <a:pt x="1770" y="933"/>
                  </a:lnTo>
                  <a:lnTo>
                    <a:pt x="1775" y="929"/>
                  </a:lnTo>
                  <a:lnTo>
                    <a:pt x="1780" y="922"/>
                  </a:lnTo>
                  <a:lnTo>
                    <a:pt x="1783" y="917"/>
                  </a:lnTo>
                  <a:lnTo>
                    <a:pt x="1786" y="910"/>
                  </a:lnTo>
                  <a:lnTo>
                    <a:pt x="1787" y="902"/>
                  </a:lnTo>
                  <a:lnTo>
                    <a:pt x="1787" y="902"/>
                  </a:lnTo>
                  <a:lnTo>
                    <a:pt x="1786" y="894"/>
                  </a:lnTo>
                  <a:lnTo>
                    <a:pt x="1783" y="887"/>
                  </a:lnTo>
                  <a:lnTo>
                    <a:pt x="1780" y="881"/>
                  </a:lnTo>
                  <a:lnTo>
                    <a:pt x="1775" y="875"/>
                  </a:lnTo>
                  <a:lnTo>
                    <a:pt x="1770" y="871"/>
                  </a:lnTo>
                  <a:lnTo>
                    <a:pt x="1764" y="867"/>
                  </a:lnTo>
                  <a:lnTo>
                    <a:pt x="1756" y="866"/>
                  </a:lnTo>
                  <a:lnTo>
                    <a:pt x="1749" y="865"/>
                  </a:lnTo>
                  <a:lnTo>
                    <a:pt x="1749" y="865"/>
                  </a:lnTo>
                  <a:lnTo>
                    <a:pt x="1741" y="866"/>
                  </a:lnTo>
                  <a:lnTo>
                    <a:pt x="1735" y="867"/>
                  </a:lnTo>
                  <a:lnTo>
                    <a:pt x="1728" y="871"/>
                  </a:lnTo>
                  <a:lnTo>
                    <a:pt x="1722" y="875"/>
                  </a:lnTo>
                  <a:lnTo>
                    <a:pt x="1718" y="881"/>
                  </a:lnTo>
                  <a:lnTo>
                    <a:pt x="1714" y="887"/>
                  </a:lnTo>
                  <a:lnTo>
                    <a:pt x="1712" y="894"/>
                  </a:lnTo>
                  <a:lnTo>
                    <a:pt x="1712" y="902"/>
                  </a:lnTo>
                  <a:lnTo>
                    <a:pt x="1712" y="902"/>
                  </a:lnTo>
                  <a:close/>
                  <a:moveTo>
                    <a:pt x="1714" y="1014"/>
                  </a:moveTo>
                  <a:lnTo>
                    <a:pt x="1714" y="1014"/>
                  </a:lnTo>
                  <a:lnTo>
                    <a:pt x="1716" y="1023"/>
                  </a:lnTo>
                  <a:lnTo>
                    <a:pt x="1717" y="1032"/>
                  </a:lnTo>
                  <a:lnTo>
                    <a:pt x="1721" y="1038"/>
                  </a:lnTo>
                  <a:lnTo>
                    <a:pt x="1726" y="1044"/>
                  </a:lnTo>
                  <a:lnTo>
                    <a:pt x="1733" y="1049"/>
                  </a:lnTo>
                  <a:lnTo>
                    <a:pt x="1740" y="1053"/>
                  </a:lnTo>
                  <a:lnTo>
                    <a:pt x="1748" y="1056"/>
                  </a:lnTo>
                  <a:lnTo>
                    <a:pt x="1756" y="1057"/>
                  </a:lnTo>
                  <a:lnTo>
                    <a:pt x="1756" y="1057"/>
                  </a:lnTo>
                  <a:lnTo>
                    <a:pt x="1764" y="1056"/>
                  </a:lnTo>
                  <a:lnTo>
                    <a:pt x="1772" y="1053"/>
                  </a:lnTo>
                  <a:lnTo>
                    <a:pt x="1780" y="1049"/>
                  </a:lnTo>
                  <a:lnTo>
                    <a:pt x="1786" y="1044"/>
                  </a:lnTo>
                  <a:lnTo>
                    <a:pt x="1791" y="1038"/>
                  </a:lnTo>
                  <a:lnTo>
                    <a:pt x="1795" y="1032"/>
                  </a:lnTo>
                  <a:lnTo>
                    <a:pt x="1798" y="1023"/>
                  </a:lnTo>
                  <a:lnTo>
                    <a:pt x="1798" y="1014"/>
                  </a:lnTo>
                  <a:lnTo>
                    <a:pt x="1798" y="1014"/>
                  </a:lnTo>
                  <a:lnTo>
                    <a:pt x="1798" y="1006"/>
                  </a:lnTo>
                  <a:lnTo>
                    <a:pt x="1795" y="998"/>
                  </a:lnTo>
                  <a:lnTo>
                    <a:pt x="1791" y="991"/>
                  </a:lnTo>
                  <a:lnTo>
                    <a:pt x="1786" y="984"/>
                  </a:lnTo>
                  <a:lnTo>
                    <a:pt x="1780" y="980"/>
                  </a:lnTo>
                  <a:lnTo>
                    <a:pt x="1772" y="976"/>
                  </a:lnTo>
                  <a:lnTo>
                    <a:pt x="1764" y="974"/>
                  </a:lnTo>
                  <a:lnTo>
                    <a:pt x="1756" y="972"/>
                  </a:lnTo>
                  <a:lnTo>
                    <a:pt x="1756" y="972"/>
                  </a:lnTo>
                  <a:lnTo>
                    <a:pt x="1748" y="974"/>
                  </a:lnTo>
                  <a:lnTo>
                    <a:pt x="1740" y="976"/>
                  </a:lnTo>
                  <a:lnTo>
                    <a:pt x="1733" y="980"/>
                  </a:lnTo>
                  <a:lnTo>
                    <a:pt x="1726" y="984"/>
                  </a:lnTo>
                  <a:lnTo>
                    <a:pt x="1721" y="991"/>
                  </a:lnTo>
                  <a:lnTo>
                    <a:pt x="1717" y="998"/>
                  </a:lnTo>
                  <a:lnTo>
                    <a:pt x="1716" y="1006"/>
                  </a:lnTo>
                  <a:lnTo>
                    <a:pt x="1714" y="1014"/>
                  </a:lnTo>
                  <a:lnTo>
                    <a:pt x="1714" y="1014"/>
                  </a:lnTo>
                  <a:close/>
                  <a:moveTo>
                    <a:pt x="1585" y="1091"/>
                  </a:moveTo>
                  <a:lnTo>
                    <a:pt x="1585" y="1091"/>
                  </a:lnTo>
                  <a:lnTo>
                    <a:pt x="1586" y="1103"/>
                  </a:lnTo>
                  <a:lnTo>
                    <a:pt x="1590" y="1114"/>
                  </a:lnTo>
                  <a:lnTo>
                    <a:pt x="1596" y="1124"/>
                  </a:lnTo>
                  <a:lnTo>
                    <a:pt x="1604" y="1134"/>
                  </a:lnTo>
                  <a:lnTo>
                    <a:pt x="1612" y="1142"/>
                  </a:lnTo>
                  <a:lnTo>
                    <a:pt x="1623" y="1147"/>
                  </a:lnTo>
                  <a:lnTo>
                    <a:pt x="1635" y="1150"/>
                  </a:lnTo>
                  <a:lnTo>
                    <a:pt x="1647" y="1151"/>
                  </a:lnTo>
                  <a:lnTo>
                    <a:pt x="1647" y="1151"/>
                  </a:lnTo>
                  <a:lnTo>
                    <a:pt x="1659" y="1150"/>
                  </a:lnTo>
                  <a:lnTo>
                    <a:pt x="1671" y="1147"/>
                  </a:lnTo>
                  <a:lnTo>
                    <a:pt x="1682" y="1142"/>
                  </a:lnTo>
                  <a:lnTo>
                    <a:pt x="1690" y="1134"/>
                  </a:lnTo>
                  <a:lnTo>
                    <a:pt x="1698" y="1124"/>
                  </a:lnTo>
                  <a:lnTo>
                    <a:pt x="1704" y="1114"/>
                  </a:lnTo>
                  <a:lnTo>
                    <a:pt x="1708" y="1103"/>
                  </a:lnTo>
                  <a:lnTo>
                    <a:pt x="1709" y="1091"/>
                  </a:lnTo>
                  <a:lnTo>
                    <a:pt x="1709" y="1091"/>
                  </a:lnTo>
                  <a:lnTo>
                    <a:pt x="1708" y="1077"/>
                  </a:lnTo>
                  <a:lnTo>
                    <a:pt x="1704" y="1067"/>
                  </a:lnTo>
                  <a:lnTo>
                    <a:pt x="1698" y="1056"/>
                  </a:lnTo>
                  <a:lnTo>
                    <a:pt x="1690" y="1046"/>
                  </a:lnTo>
                  <a:lnTo>
                    <a:pt x="1682" y="1040"/>
                  </a:lnTo>
                  <a:lnTo>
                    <a:pt x="1671" y="1034"/>
                  </a:lnTo>
                  <a:lnTo>
                    <a:pt x="1659" y="1030"/>
                  </a:lnTo>
                  <a:lnTo>
                    <a:pt x="1647" y="1029"/>
                  </a:lnTo>
                  <a:lnTo>
                    <a:pt x="1647" y="1029"/>
                  </a:lnTo>
                  <a:lnTo>
                    <a:pt x="1635" y="1030"/>
                  </a:lnTo>
                  <a:lnTo>
                    <a:pt x="1623" y="1034"/>
                  </a:lnTo>
                  <a:lnTo>
                    <a:pt x="1612" y="1040"/>
                  </a:lnTo>
                  <a:lnTo>
                    <a:pt x="1604" y="1046"/>
                  </a:lnTo>
                  <a:lnTo>
                    <a:pt x="1596" y="1056"/>
                  </a:lnTo>
                  <a:lnTo>
                    <a:pt x="1590" y="1067"/>
                  </a:lnTo>
                  <a:lnTo>
                    <a:pt x="1586" y="1077"/>
                  </a:lnTo>
                  <a:lnTo>
                    <a:pt x="1585" y="1091"/>
                  </a:lnTo>
                  <a:lnTo>
                    <a:pt x="1585" y="1091"/>
                  </a:lnTo>
                  <a:close/>
                  <a:moveTo>
                    <a:pt x="1619" y="964"/>
                  </a:moveTo>
                  <a:lnTo>
                    <a:pt x="1619" y="964"/>
                  </a:lnTo>
                  <a:lnTo>
                    <a:pt x="1619" y="972"/>
                  </a:lnTo>
                  <a:lnTo>
                    <a:pt x="1621" y="979"/>
                  </a:lnTo>
                  <a:lnTo>
                    <a:pt x="1624" y="984"/>
                  </a:lnTo>
                  <a:lnTo>
                    <a:pt x="1630" y="990"/>
                  </a:lnTo>
                  <a:lnTo>
                    <a:pt x="1635" y="994"/>
                  </a:lnTo>
                  <a:lnTo>
                    <a:pt x="1640" y="998"/>
                  </a:lnTo>
                  <a:lnTo>
                    <a:pt x="1647" y="999"/>
                  </a:lnTo>
                  <a:lnTo>
                    <a:pt x="1654" y="1001"/>
                  </a:lnTo>
                  <a:lnTo>
                    <a:pt x="1654" y="1001"/>
                  </a:lnTo>
                  <a:lnTo>
                    <a:pt x="1662" y="999"/>
                  </a:lnTo>
                  <a:lnTo>
                    <a:pt x="1669" y="998"/>
                  </a:lnTo>
                  <a:lnTo>
                    <a:pt x="1674" y="994"/>
                  </a:lnTo>
                  <a:lnTo>
                    <a:pt x="1679" y="990"/>
                  </a:lnTo>
                  <a:lnTo>
                    <a:pt x="1683" y="984"/>
                  </a:lnTo>
                  <a:lnTo>
                    <a:pt x="1687" y="979"/>
                  </a:lnTo>
                  <a:lnTo>
                    <a:pt x="1689" y="972"/>
                  </a:lnTo>
                  <a:lnTo>
                    <a:pt x="1690" y="964"/>
                  </a:lnTo>
                  <a:lnTo>
                    <a:pt x="1690" y="964"/>
                  </a:lnTo>
                  <a:lnTo>
                    <a:pt x="1689" y="957"/>
                  </a:lnTo>
                  <a:lnTo>
                    <a:pt x="1687" y="951"/>
                  </a:lnTo>
                  <a:lnTo>
                    <a:pt x="1683" y="945"/>
                  </a:lnTo>
                  <a:lnTo>
                    <a:pt x="1679" y="940"/>
                  </a:lnTo>
                  <a:lnTo>
                    <a:pt x="1674" y="935"/>
                  </a:lnTo>
                  <a:lnTo>
                    <a:pt x="1669" y="932"/>
                  </a:lnTo>
                  <a:lnTo>
                    <a:pt x="1662" y="929"/>
                  </a:lnTo>
                  <a:lnTo>
                    <a:pt x="1654" y="929"/>
                  </a:lnTo>
                  <a:lnTo>
                    <a:pt x="1654" y="929"/>
                  </a:lnTo>
                  <a:lnTo>
                    <a:pt x="1647" y="929"/>
                  </a:lnTo>
                  <a:lnTo>
                    <a:pt x="1640" y="932"/>
                  </a:lnTo>
                  <a:lnTo>
                    <a:pt x="1635" y="935"/>
                  </a:lnTo>
                  <a:lnTo>
                    <a:pt x="1630" y="940"/>
                  </a:lnTo>
                  <a:lnTo>
                    <a:pt x="1624" y="945"/>
                  </a:lnTo>
                  <a:lnTo>
                    <a:pt x="1621" y="951"/>
                  </a:lnTo>
                  <a:lnTo>
                    <a:pt x="1619" y="957"/>
                  </a:lnTo>
                  <a:lnTo>
                    <a:pt x="1619" y="964"/>
                  </a:lnTo>
                  <a:lnTo>
                    <a:pt x="1619" y="964"/>
                  </a:lnTo>
                  <a:close/>
                  <a:moveTo>
                    <a:pt x="1502" y="1036"/>
                  </a:moveTo>
                  <a:lnTo>
                    <a:pt x="1502" y="1036"/>
                  </a:lnTo>
                  <a:lnTo>
                    <a:pt x="1502" y="1044"/>
                  </a:lnTo>
                  <a:lnTo>
                    <a:pt x="1504" y="1050"/>
                  </a:lnTo>
                  <a:lnTo>
                    <a:pt x="1507" y="1056"/>
                  </a:lnTo>
                  <a:lnTo>
                    <a:pt x="1511" y="1061"/>
                  </a:lnTo>
                  <a:lnTo>
                    <a:pt x="1516" y="1065"/>
                  </a:lnTo>
                  <a:lnTo>
                    <a:pt x="1523" y="1069"/>
                  </a:lnTo>
                  <a:lnTo>
                    <a:pt x="1530" y="1071"/>
                  </a:lnTo>
                  <a:lnTo>
                    <a:pt x="1537" y="1072"/>
                  </a:lnTo>
                  <a:lnTo>
                    <a:pt x="1537" y="1072"/>
                  </a:lnTo>
                  <a:lnTo>
                    <a:pt x="1545" y="1071"/>
                  </a:lnTo>
                  <a:lnTo>
                    <a:pt x="1551" y="1069"/>
                  </a:lnTo>
                  <a:lnTo>
                    <a:pt x="1557" y="1065"/>
                  </a:lnTo>
                  <a:lnTo>
                    <a:pt x="1562" y="1061"/>
                  </a:lnTo>
                  <a:lnTo>
                    <a:pt x="1566" y="1056"/>
                  </a:lnTo>
                  <a:lnTo>
                    <a:pt x="1570" y="1050"/>
                  </a:lnTo>
                  <a:lnTo>
                    <a:pt x="1572" y="1044"/>
                  </a:lnTo>
                  <a:lnTo>
                    <a:pt x="1573" y="1036"/>
                  </a:lnTo>
                  <a:lnTo>
                    <a:pt x="1573" y="1036"/>
                  </a:lnTo>
                  <a:lnTo>
                    <a:pt x="1572" y="1029"/>
                  </a:lnTo>
                  <a:lnTo>
                    <a:pt x="1570" y="1022"/>
                  </a:lnTo>
                  <a:lnTo>
                    <a:pt x="1566" y="1015"/>
                  </a:lnTo>
                  <a:lnTo>
                    <a:pt x="1562" y="1011"/>
                  </a:lnTo>
                  <a:lnTo>
                    <a:pt x="1557" y="1006"/>
                  </a:lnTo>
                  <a:lnTo>
                    <a:pt x="1551" y="1003"/>
                  </a:lnTo>
                  <a:lnTo>
                    <a:pt x="1545" y="1001"/>
                  </a:lnTo>
                  <a:lnTo>
                    <a:pt x="1537" y="1001"/>
                  </a:lnTo>
                  <a:lnTo>
                    <a:pt x="1537" y="1001"/>
                  </a:lnTo>
                  <a:lnTo>
                    <a:pt x="1530" y="1001"/>
                  </a:lnTo>
                  <a:lnTo>
                    <a:pt x="1523" y="1003"/>
                  </a:lnTo>
                  <a:lnTo>
                    <a:pt x="1516" y="1006"/>
                  </a:lnTo>
                  <a:lnTo>
                    <a:pt x="1511" y="1011"/>
                  </a:lnTo>
                  <a:lnTo>
                    <a:pt x="1507" y="1015"/>
                  </a:lnTo>
                  <a:lnTo>
                    <a:pt x="1504" y="1022"/>
                  </a:lnTo>
                  <a:lnTo>
                    <a:pt x="1502" y="1029"/>
                  </a:lnTo>
                  <a:lnTo>
                    <a:pt x="1502" y="1036"/>
                  </a:lnTo>
                  <a:lnTo>
                    <a:pt x="1502" y="1036"/>
                  </a:lnTo>
                  <a:close/>
                  <a:moveTo>
                    <a:pt x="1593" y="827"/>
                  </a:moveTo>
                  <a:lnTo>
                    <a:pt x="1593" y="827"/>
                  </a:lnTo>
                  <a:lnTo>
                    <a:pt x="1595" y="839"/>
                  </a:lnTo>
                  <a:lnTo>
                    <a:pt x="1599" y="850"/>
                  </a:lnTo>
                  <a:lnTo>
                    <a:pt x="1603" y="859"/>
                  </a:lnTo>
                  <a:lnTo>
                    <a:pt x="1611" y="867"/>
                  </a:lnTo>
                  <a:lnTo>
                    <a:pt x="1619" y="874"/>
                  </a:lnTo>
                  <a:lnTo>
                    <a:pt x="1628" y="879"/>
                  </a:lnTo>
                  <a:lnTo>
                    <a:pt x="1639" y="883"/>
                  </a:lnTo>
                  <a:lnTo>
                    <a:pt x="1651" y="885"/>
                  </a:lnTo>
                  <a:lnTo>
                    <a:pt x="1651" y="885"/>
                  </a:lnTo>
                  <a:lnTo>
                    <a:pt x="1662" y="883"/>
                  </a:lnTo>
                  <a:lnTo>
                    <a:pt x="1673" y="879"/>
                  </a:lnTo>
                  <a:lnTo>
                    <a:pt x="1682" y="874"/>
                  </a:lnTo>
                  <a:lnTo>
                    <a:pt x="1691" y="867"/>
                  </a:lnTo>
                  <a:lnTo>
                    <a:pt x="1698" y="859"/>
                  </a:lnTo>
                  <a:lnTo>
                    <a:pt x="1704" y="850"/>
                  </a:lnTo>
                  <a:lnTo>
                    <a:pt x="1706" y="839"/>
                  </a:lnTo>
                  <a:lnTo>
                    <a:pt x="1708" y="827"/>
                  </a:lnTo>
                  <a:lnTo>
                    <a:pt x="1708" y="827"/>
                  </a:lnTo>
                  <a:lnTo>
                    <a:pt x="1706" y="816"/>
                  </a:lnTo>
                  <a:lnTo>
                    <a:pt x="1704" y="805"/>
                  </a:lnTo>
                  <a:lnTo>
                    <a:pt x="1698" y="796"/>
                  </a:lnTo>
                  <a:lnTo>
                    <a:pt x="1691" y="786"/>
                  </a:lnTo>
                  <a:lnTo>
                    <a:pt x="1682" y="780"/>
                  </a:lnTo>
                  <a:lnTo>
                    <a:pt x="1673" y="774"/>
                  </a:lnTo>
                  <a:lnTo>
                    <a:pt x="1662" y="772"/>
                  </a:lnTo>
                  <a:lnTo>
                    <a:pt x="1651" y="770"/>
                  </a:lnTo>
                  <a:lnTo>
                    <a:pt x="1651" y="770"/>
                  </a:lnTo>
                  <a:lnTo>
                    <a:pt x="1639" y="772"/>
                  </a:lnTo>
                  <a:lnTo>
                    <a:pt x="1628" y="774"/>
                  </a:lnTo>
                  <a:lnTo>
                    <a:pt x="1619" y="780"/>
                  </a:lnTo>
                  <a:lnTo>
                    <a:pt x="1611" y="786"/>
                  </a:lnTo>
                  <a:lnTo>
                    <a:pt x="1603" y="796"/>
                  </a:lnTo>
                  <a:lnTo>
                    <a:pt x="1599" y="805"/>
                  </a:lnTo>
                  <a:lnTo>
                    <a:pt x="1595" y="816"/>
                  </a:lnTo>
                  <a:lnTo>
                    <a:pt x="1593" y="827"/>
                  </a:lnTo>
                  <a:lnTo>
                    <a:pt x="1593" y="827"/>
                  </a:lnTo>
                  <a:close/>
                  <a:moveTo>
                    <a:pt x="1660" y="718"/>
                  </a:moveTo>
                  <a:lnTo>
                    <a:pt x="1660" y="718"/>
                  </a:lnTo>
                  <a:lnTo>
                    <a:pt x="1662" y="724"/>
                  </a:lnTo>
                  <a:lnTo>
                    <a:pt x="1663" y="731"/>
                  </a:lnTo>
                  <a:lnTo>
                    <a:pt x="1666" y="737"/>
                  </a:lnTo>
                  <a:lnTo>
                    <a:pt x="1670" y="742"/>
                  </a:lnTo>
                  <a:lnTo>
                    <a:pt x="1675" y="746"/>
                  </a:lnTo>
                  <a:lnTo>
                    <a:pt x="1681" y="749"/>
                  </a:lnTo>
                  <a:lnTo>
                    <a:pt x="1687" y="751"/>
                  </a:lnTo>
                  <a:lnTo>
                    <a:pt x="1694" y="751"/>
                  </a:lnTo>
                  <a:lnTo>
                    <a:pt x="1694" y="751"/>
                  </a:lnTo>
                  <a:lnTo>
                    <a:pt x="1701" y="751"/>
                  </a:lnTo>
                  <a:lnTo>
                    <a:pt x="1708" y="749"/>
                  </a:lnTo>
                  <a:lnTo>
                    <a:pt x="1713" y="746"/>
                  </a:lnTo>
                  <a:lnTo>
                    <a:pt x="1718" y="742"/>
                  </a:lnTo>
                  <a:lnTo>
                    <a:pt x="1722" y="737"/>
                  </a:lnTo>
                  <a:lnTo>
                    <a:pt x="1726" y="731"/>
                  </a:lnTo>
                  <a:lnTo>
                    <a:pt x="1728" y="724"/>
                  </a:lnTo>
                  <a:lnTo>
                    <a:pt x="1729" y="718"/>
                  </a:lnTo>
                  <a:lnTo>
                    <a:pt x="1729" y="718"/>
                  </a:lnTo>
                  <a:lnTo>
                    <a:pt x="1728" y="711"/>
                  </a:lnTo>
                  <a:lnTo>
                    <a:pt x="1726" y="704"/>
                  </a:lnTo>
                  <a:lnTo>
                    <a:pt x="1722" y="699"/>
                  </a:lnTo>
                  <a:lnTo>
                    <a:pt x="1718" y="694"/>
                  </a:lnTo>
                  <a:lnTo>
                    <a:pt x="1713" y="689"/>
                  </a:lnTo>
                  <a:lnTo>
                    <a:pt x="1708" y="687"/>
                  </a:lnTo>
                  <a:lnTo>
                    <a:pt x="1701" y="684"/>
                  </a:lnTo>
                  <a:lnTo>
                    <a:pt x="1694" y="684"/>
                  </a:lnTo>
                  <a:lnTo>
                    <a:pt x="1694" y="684"/>
                  </a:lnTo>
                  <a:lnTo>
                    <a:pt x="1687" y="684"/>
                  </a:lnTo>
                  <a:lnTo>
                    <a:pt x="1681" y="687"/>
                  </a:lnTo>
                  <a:lnTo>
                    <a:pt x="1675" y="689"/>
                  </a:lnTo>
                  <a:lnTo>
                    <a:pt x="1670" y="694"/>
                  </a:lnTo>
                  <a:lnTo>
                    <a:pt x="1666" y="699"/>
                  </a:lnTo>
                  <a:lnTo>
                    <a:pt x="1663" y="704"/>
                  </a:lnTo>
                  <a:lnTo>
                    <a:pt x="1662" y="711"/>
                  </a:lnTo>
                  <a:lnTo>
                    <a:pt x="1660" y="718"/>
                  </a:lnTo>
                  <a:lnTo>
                    <a:pt x="1660" y="718"/>
                  </a:lnTo>
                  <a:close/>
                  <a:moveTo>
                    <a:pt x="1499" y="803"/>
                  </a:moveTo>
                  <a:lnTo>
                    <a:pt x="1499" y="803"/>
                  </a:lnTo>
                  <a:lnTo>
                    <a:pt x="1499" y="811"/>
                  </a:lnTo>
                  <a:lnTo>
                    <a:pt x="1502" y="816"/>
                  </a:lnTo>
                  <a:lnTo>
                    <a:pt x="1504" y="823"/>
                  </a:lnTo>
                  <a:lnTo>
                    <a:pt x="1508" y="827"/>
                  </a:lnTo>
                  <a:lnTo>
                    <a:pt x="1514" y="831"/>
                  </a:lnTo>
                  <a:lnTo>
                    <a:pt x="1519" y="835"/>
                  </a:lnTo>
                  <a:lnTo>
                    <a:pt x="1526" y="836"/>
                  </a:lnTo>
                  <a:lnTo>
                    <a:pt x="1533" y="838"/>
                  </a:lnTo>
                  <a:lnTo>
                    <a:pt x="1533" y="838"/>
                  </a:lnTo>
                  <a:lnTo>
                    <a:pt x="1539" y="836"/>
                  </a:lnTo>
                  <a:lnTo>
                    <a:pt x="1546" y="835"/>
                  </a:lnTo>
                  <a:lnTo>
                    <a:pt x="1551" y="831"/>
                  </a:lnTo>
                  <a:lnTo>
                    <a:pt x="1557" y="827"/>
                  </a:lnTo>
                  <a:lnTo>
                    <a:pt x="1561" y="823"/>
                  </a:lnTo>
                  <a:lnTo>
                    <a:pt x="1564" y="816"/>
                  </a:lnTo>
                  <a:lnTo>
                    <a:pt x="1566" y="811"/>
                  </a:lnTo>
                  <a:lnTo>
                    <a:pt x="1566" y="803"/>
                  </a:lnTo>
                  <a:lnTo>
                    <a:pt x="1566" y="803"/>
                  </a:lnTo>
                  <a:lnTo>
                    <a:pt x="1566" y="796"/>
                  </a:lnTo>
                  <a:lnTo>
                    <a:pt x="1564" y="790"/>
                  </a:lnTo>
                  <a:lnTo>
                    <a:pt x="1561" y="784"/>
                  </a:lnTo>
                  <a:lnTo>
                    <a:pt x="1557" y="780"/>
                  </a:lnTo>
                  <a:lnTo>
                    <a:pt x="1551" y="776"/>
                  </a:lnTo>
                  <a:lnTo>
                    <a:pt x="1546" y="772"/>
                  </a:lnTo>
                  <a:lnTo>
                    <a:pt x="1539" y="770"/>
                  </a:lnTo>
                  <a:lnTo>
                    <a:pt x="1533" y="769"/>
                  </a:lnTo>
                  <a:lnTo>
                    <a:pt x="1533" y="769"/>
                  </a:lnTo>
                  <a:lnTo>
                    <a:pt x="1526" y="770"/>
                  </a:lnTo>
                  <a:lnTo>
                    <a:pt x="1519" y="772"/>
                  </a:lnTo>
                  <a:lnTo>
                    <a:pt x="1514" y="776"/>
                  </a:lnTo>
                  <a:lnTo>
                    <a:pt x="1508" y="780"/>
                  </a:lnTo>
                  <a:lnTo>
                    <a:pt x="1504" y="784"/>
                  </a:lnTo>
                  <a:lnTo>
                    <a:pt x="1502" y="790"/>
                  </a:lnTo>
                  <a:lnTo>
                    <a:pt x="1499" y="796"/>
                  </a:lnTo>
                  <a:lnTo>
                    <a:pt x="1499" y="803"/>
                  </a:lnTo>
                  <a:lnTo>
                    <a:pt x="1499" y="803"/>
                  </a:lnTo>
                  <a:close/>
                  <a:moveTo>
                    <a:pt x="1493" y="920"/>
                  </a:moveTo>
                  <a:lnTo>
                    <a:pt x="1493" y="920"/>
                  </a:lnTo>
                  <a:lnTo>
                    <a:pt x="1495" y="931"/>
                  </a:lnTo>
                  <a:lnTo>
                    <a:pt x="1499" y="940"/>
                  </a:lnTo>
                  <a:lnTo>
                    <a:pt x="1503" y="949"/>
                  </a:lnTo>
                  <a:lnTo>
                    <a:pt x="1510" y="957"/>
                  </a:lnTo>
                  <a:lnTo>
                    <a:pt x="1518" y="964"/>
                  </a:lnTo>
                  <a:lnTo>
                    <a:pt x="1527" y="970"/>
                  </a:lnTo>
                  <a:lnTo>
                    <a:pt x="1538" y="972"/>
                  </a:lnTo>
                  <a:lnTo>
                    <a:pt x="1549" y="974"/>
                  </a:lnTo>
                  <a:lnTo>
                    <a:pt x="1549" y="974"/>
                  </a:lnTo>
                  <a:lnTo>
                    <a:pt x="1559" y="972"/>
                  </a:lnTo>
                  <a:lnTo>
                    <a:pt x="1570" y="970"/>
                  </a:lnTo>
                  <a:lnTo>
                    <a:pt x="1580" y="964"/>
                  </a:lnTo>
                  <a:lnTo>
                    <a:pt x="1588" y="957"/>
                  </a:lnTo>
                  <a:lnTo>
                    <a:pt x="1595" y="949"/>
                  </a:lnTo>
                  <a:lnTo>
                    <a:pt x="1599" y="940"/>
                  </a:lnTo>
                  <a:lnTo>
                    <a:pt x="1603" y="931"/>
                  </a:lnTo>
                  <a:lnTo>
                    <a:pt x="1603" y="920"/>
                  </a:lnTo>
                  <a:lnTo>
                    <a:pt x="1603" y="920"/>
                  </a:lnTo>
                  <a:lnTo>
                    <a:pt x="1603" y="908"/>
                  </a:lnTo>
                  <a:lnTo>
                    <a:pt x="1599" y="898"/>
                  </a:lnTo>
                  <a:lnTo>
                    <a:pt x="1595" y="889"/>
                  </a:lnTo>
                  <a:lnTo>
                    <a:pt x="1588" y="881"/>
                  </a:lnTo>
                  <a:lnTo>
                    <a:pt x="1580" y="874"/>
                  </a:lnTo>
                  <a:lnTo>
                    <a:pt x="1570" y="869"/>
                  </a:lnTo>
                  <a:lnTo>
                    <a:pt x="1559" y="866"/>
                  </a:lnTo>
                  <a:lnTo>
                    <a:pt x="1549" y="865"/>
                  </a:lnTo>
                  <a:lnTo>
                    <a:pt x="1549" y="865"/>
                  </a:lnTo>
                  <a:lnTo>
                    <a:pt x="1538" y="866"/>
                  </a:lnTo>
                  <a:lnTo>
                    <a:pt x="1527" y="869"/>
                  </a:lnTo>
                  <a:lnTo>
                    <a:pt x="1518" y="874"/>
                  </a:lnTo>
                  <a:lnTo>
                    <a:pt x="1510" y="881"/>
                  </a:lnTo>
                  <a:lnTo>
                    <a:pt x="1503" y="889"/>
                  </a:lnTo>
                  <a:lnTo>
                    <a:pt x="1499" y="898"/>
                  </a:lnTo>
                  <a:lnTo>
                    <a:pt x="1495" y="908"/>
                  </a:lnTo>
                  <a:lnTo>
                    <a:pt x="1493" y="920"/>
                  </a:lnTo>
                  <a:lnTo>
                    <a:pt x="1493" y="920"/>
                  </a:lnTo>
                  <a:close/>
                  <a:moveTo>
                    <a:pt x="1382" y="976"/>
                  </a:moveTo>
                  <a:lnTo>
                    <a:pt x="1382" y="976"/>
                  </a:lnTo>
                  <a:lnTo>
                    <a:pt x="1382" y="986"/>
                  </a:lnTo>
                  <a:lnTo>
                    <a:pt x="1386" y="995"/>
                  </a:lnTo>
                  <a:lnTo>
                    <a:pt x="1390" y="1005"/>
                  </a:lnTo>
                  <a:lnTo>
                    <a:pt x="1397" y="1013"/>
                  </a:lnTo>
                  <a:lnTo>
                    <a:pt x="1403" y="1018"/>
                  </a:lnTo>
                  <a:lnTo>
                    <a:pt x="1413" y="1023"/>
                  </a:lnTo>
                  <a:lnTo>
                    <a:pt x="1422" y="1026"/>
                  </a:lnTo>
                  <a:lnTo>
                    <a:pt x="1433" y="1027"/>
                  </a:lnTo>
                  <a:lnTo>
                    <a:pt x="1433" y="1027"/>
                  </a:lnTo>
                  <a:lnTo>
                    <a:pt x="1442" y="1026"/>
                  </a:lnTo>
                  <a:lnTo>
                    <a:pt x="1452" y="1023"/>
                  </a:lnTo>
                  <a:lnTo>
                    <a:pt x="1461" y="1018"/>
                  </a:lnTo>
                  <a:lnTo>
                    <a:pt x="1468" y="1013"/>
                  </a:lnTo>
                  <a:lnTo>
                    <a:pt x="1475" y="1005"/>
                  </a:lnTo>
                  <a:lnTo>
                    <a:pt x="1479" y="995"/>
                  </a:lnTo>
                  <a:lnTo>
                    <a:pt x="1483" y="986"/>
                  </a:lnTo>
                  <a:lnTo>
                    <a:pt x="1483" y="976"/>
                  </a:lnTo>
                  <a:lnTo>
                    <a:pt x="1483" y="976"/>
                  </a:lnTo>
                  <a:lnTo>
                    <a:pt x="1483" y="966"/>
                  </a:lnTo>
                  <a:lnTo>
                    <a:pt x="1479" y="956"/>
                  </a:lnTo>
                  <a:lnTo>
                    <a:pt x="1475" y="948"/>
                  </a:lnTo>
                  <a:lnTo>
                    <a:pt x="1468" y="940"/>
                  </a:lnTo>
                  <a:lnTo>
                    <a:pt x="1461" y="935"/>
                  </a:lnTo>
                  <a:lnTo>
                    <a:pt x="1452" y="929"/>
                  </a:lnTo>
                  <a:lnTo>
                    <a:pt x="1442" y="926"/>
                  </a:lnTo>
                  <a:lnTo>
                    <a:pt x="1433" y="925"/>
                  </a:lnTo>
                  <a:lnTo>
                    <a:pt x="1433" y="925"/>
                  </a:lnTo>
                  <a:lnTo>
                    <a:pt x="1422" y="926"/>
                  </a:lnTo>
                  <a:lnTo>
                    <a:pt x="1413" y="929"/>
                  </a:lnTo>
                  <a:lnTo>
                    <a:pt x="1403" y="935"/>
                  </a:lnTo>
                  <a:lnTo>
                    <a:pt x="1397" y="940"/>
                  </a:lnTo>
                  <a:lnTo>
                    <a:pt x="1390" y="948"/>
                  </a:lnTo>
                  <a:lnTo>
                    <a:pt x="1386" y="956"/>
                  </a:lnTo>
                  <a:lnTo>
                    <a:pt x="1382" y="966"/>
                  </a:lnTo>
                  <a:lnTo>
                    <a:pt x="1382" y="976"/>
                  </a:lnTo>
                  <a:lnTo>
                    <a:pt x="1382" y="976"/>
                  </a:lnTo>
                  <a:close/>
                  <a:moveTo>
                    <a:pt x="1411" y="851"/>
                  </a:moveTo>
                  <a:lnTo>
                    <a:pt x="1411" y="851"/>
                  </a:lnTo>
                  <a:lnTo>
                    <a:pt x="1413" y="858"/>
                  </a:lnTo>
                  <a:lnTo>
                    <a:pt x="1414" y="865"/>
                  </a:lnTo>
                  <a:lnTo>
                    <a:pt x="1418" y="870"/>
                  </a:lnTo>
                  <a:lnTo>
                    <a:pt x="1422" y="875"/>
                  </a:lnTo>
                  <a:lnTo>
                    <a:pt x="1428" y="881"/>
                  </a:lnTo>
                  <a:lnTo>
                    <a:pt x="1433" y="883"/>
                  </a:lnTo>
                  <a:lnTo>
                    <a:pt x="1440" y="886"/>
                  </a:lnTo>
                  <a:lnTo>
                    <a:pt x="1448" y="886"/>
                  </a:lnTo>
                  <a:lnTo>
                    <a:pt x="1448" y="886"/>
                  </a:lnTo>
                  <a:lnTo>
                    <a:pt x="1454" y="886"/>
                  </a:lnTo>
                  <a:lnTo>
                    <a:pt x="1461" y="883"/>
                  </a:lnTo>
                  <a:lnTo>
                    <a:pt x="1468" y="881"/>
                  </a:lnTo>
                  <a:lnTo>
                    <a:pt x="1473" y="875"/>
                  </a:lnTo>
                  <a:lnTo>
                    <a:pt x="1477" y="870"/>
                  </a:lnTo>
                  <a:lnTo>
                    <a:pt x="1480" y="865"/>
                  </a:lnTo>
                  <a:lnTo>
                    <a:pt x="1483" y="858"/>
                  </a:lnTo>
                  <a:lnTo>
                    <a:pt x="1483" y="851"/>
                  </a:lnTo>
                  <a:lnTo>
                    <a:pt x="1483" y="851"/>
                  </a:lnTo>
                  <a:lnTo>
                    <a:pt x="1483" y="843"/>
                  </a:lnTo>
                  <a:lnTo>
                    <a:pt x="1480" y="836"/>
                  </a:lnTo>
                  <a:lnTo>
                    <a:pt x="1477" y="831"/>
                  </a:lnTo>
                  <a:lnTo>
                    <a:pt x="1473" y="825"/>
                  </a:lnTo>
                  <a:lnTo>
                    <a:pt x="1468" y="821"/>
                  </a:lnTo>
                  <a:lnTo>
                    <a:pt x="1461" y="817"/>
                  </a:lnTo>
                  <a:lnTo>
                    <a:pt x="1454" y="816"/>
                  </a:lnTo>
                  <a:lnTo>
                    <a:pt x="1448" y="815"/>
                  </a:lnTo>
                  <a:lnTo>
                    <a:pt x="1448" y="815"/>
                  </a:lnTo>
                  <a:lnTo>
                    <a:pt x="1440" y="816"/>
                  </a:lnTo>
                  <a:lnTo>
                    <a:pt x="1433" y="817"/>
                  </a:lnTo>
                  <a:lnTo>
                    <a:pt x="1428" y="821"/>
                  </a:lnTo>
                  <a:lnTo>
                    <a:pt x="1422" y="825"/>
                  </a:lnTo>
                  <a:lnTo>
                    <a:pt x="1418" y="831"/>
                  </a:lnTo>
                  <a:lnTo>
                    <a:pt x="1414" y="836"/>
                  </a:lnTo>
                  <a:lnTo>
                    <a:pt x="1413" y="843"/>
                  </a:lnTo>
                  <a:lnTo>
                    <a:pt x="1411" y="851"/>
                  </a:lnTo>
                  <a:lnTo>
                    <a:pt x="1411" y="851"/>
                  </a:lnTo>
                  <a:close/>
                  <a:moveTo>
                    <a:pt x="1293" y="2165"/>
                  </a:moveTo>
                  <a:lnTo>
                    <a:pt x="1293" y="2165"/>
                  </a:lnTo>
                  <a:lnTo>
                    <a:pt x="1293" y="2172"/>
                  </a:lnTo>
                  <a:lnTo>
                    <a:pt x="1296" y="2179"/>
                  </a:lnTo>
                  <a:lnTo>
                    <a:pt x="1298" y="2184"/>
                  </a:lnTo>
                  <a:lnTo>
                    <a:pt x="1304" y="2190"/>
                  </a:lnTo>
                  <a:lnTo>
                    <a:pt x="1309" y="2195"/>
                  </a:lnTo>
                  <a:lnTo>
                    <a:pt x="1314" y="2198"/>
                  </a:lnTo>
                  <a:lnTo>
                    <a:pt x="1321" y="2200"/>
                  </a:lnTo>
                  <a:lnTo>
                    <a:pt x="1328" y="2200"/>
                  </a:lnTo>
                  <a:lnTo>
                    <a:pt x="1328" y="2200"/>
                  </a:lnTo>
                  <a:lnTo>
                    <a:pt x="1336" y="2200"/>
                  </a:lnTo>
                  <a:lnTo>
                    <a:pt x="1343" y="2198"/>
                  </a:lnTo>
                  <a:lnTo>
                    <a:pt x="1348" y="2195"/>
                  </a:lnTo>
                  <a:lnTo>
                    <a:pt x="1353" y="2190"/>
                  </a:lnTo>
                  <a:lnTo>
                    <a:pt x="1357" y="2184"/>
                  </a:lnTo>
                  <a:lnTo>
                    <a:pt x="1362" y="2179"/>
                  </a:lnTo>
                  <a:lnTo>
                    <a:pt x="1363" y="2172"/>
                  </a:lnTo>
                  <a:lnTo>
                    <a:pt x="1364" y="2165"/>
                  </a:lnTo>
                  <a:lnTo>
                    <a:pt x="1364" y="2165"/>
                  </a:lnTo>
                  <a:lnTo>
                    <a:pt x="1363" y="2157"/>
                  </a:lnTo>
                  <a:lnTo>
                    <a:pt x="1362" y="2151"/>
                  </a:lnTo>
                  <a:lnTo>
                    <a:pt x="1357" y="2145"/>
                  </a:lnTo>
                  <a:lnTo>
                    <a:pt x="1353" y="2140"/>
                  </a:lnTo>
                  <a:lnTo>
                    <a:pt x="1348" y="2136"/>
                  </a:lnTo>
                  <a:lnTo>
                    <a:pt x="1343" y="2132"/>
                  </a:lnTo>
                  <a:lnTo>
                    <a:pt x="1336" y="2130"/>
                  </a:lnTo>
                  <a:lnTo>
                    <a:pt x="1328" y="2129"/>
                  </a:lnTo>
                  <a:lnTo>
                    <a:pt x="1328" y="2129"/>
                  </a:lnTo>
                  <a:lnTo>
                    <a:pt x="1321" y="2130"/>
                  </a:lnTo>
                  <a:lnTo>
                    <a:pt x="1314" y="2132"/>
                  </a:lnTo>
                  <a:lnTo>
                    <a:pt x="1309" y="2136"/>
                  </a:lnTo>
                  <a:lnTo>
                    <a:pt x="1304" y="2140"/>
                  </a:lnTo>
                  <a:lnTo>
                    <a:pt x="1298" y="2145"/>
                  </a:lnTo>
                  <a:lnTo>
                    <a:pt x="1296" y="2151"/>
                  </a:lnTo>
                  <a:lnTo>
                    <a:pt x="1293" y="2157"/>
                  </a:lnTo>
                  <a:lnTo>
                    <a:pt x="1293" y="2165"/>
                  </a:lnTo>
                  <a:lnTo>
                    <a:pt x="1293" y="2165"/>
                  </a:lnTo>
                  <a:close/>
                  <a:moveTo>
                    <a:pt x="330" y="687"/>
                  </a:moveTo>
                  <a:lnTo>
                    <a:pt x="330" y="687"/>
                  </a:lnTo>
                  <a:lnTo>
                    <a:pt x="330" y="695"/>
                  </a:lnTo>
                  <a:lnTo>
                    <a:pt x="333" y="702"/>
                  </a:lnTo>
                  <a:lnTo>
                    <a:pt x="335" y="707"/>
                  </a:lnTo>
                  <a:lnTo>
                    <a:pt x="341" y="712"/>
                  </a:lnTo>
                  <a:lnTo>
                    <a:pt x="345" y="716"/>
                  </a:lnTo>
                  <a:lnTo>
                    <a:pt x="351" y="720"/>
                  </a:lnTo>
                  <a:lnTo>
                    <a:pt x="358" y="722"/>
                  </a:lnTo>
                  <a:lnTo>
                    <a:pt x="365" y="723"/>
                  </a:lnTo>
                  <a:lnTo>
                    <a:pt x="365" y="723"/>
                  </a:lnTo>
                  <a:lnTo>
                    <a:pt x="373" y="722"/>
                  </a:lnTo>
                  <a:lnTo>
                    <a:pt x="380" y="720"/>
                  </a:lnTo>
                  <a:lnTo>
                    <a:pt x="385" y="716"/>
                  </a:lnTo>
                  <a:lnTo>
                    <a:pt x="390" y="712"/>
                  </a:lnTo>
                  <a:lnTo>
                    <a:pt x="395" y="707"/>
                  </a:lnTo>
                  <a:lnTo>
                    <a:pt x="399" y="702"/>
                  </a:lnTo>
                  <a:lnTo>
                    <a:pt x="400" y="695"/>
                  </a:lnTo>
                  <a:lnTo>
                    <a:pt x="401" y="687"/>
                  </a:lnTo>
                  <a:lnTo>
                    <a:pt x="401" y="687"/>
                  </a:lnTo>
                  <a:lnTo>
                    <a:pt x="400" y="680"/>
                  </a:lnTo>
                  <a:lnTo>
                    <a:pt x="399" y="673"/>
                  </a:lnTo>
                  <a:lnTo>
                    <a:pt x="395" y="668"/>
                  </a:lnTo>
                  <a:lnTo>
                    <a:pt x="390" y="663"/>
                  </a:lnTo>
                  <a:lnTo>
                    <a:pt x="385" y="657"/>
                  </a:lnTo>
                  <a:lnTo>
                    <a:pt x="380" y="654"/>
                  </a:lnTo>
                  <a:lnTo>
                    <a:pt x="373" y="652"/>
                  </a:lnTo>
                  <a:lnTo>
                    <a:pt x="365" y="652"/>
                  </a:lnTo>
                  <a:lnTo>
                    <a:pt x="365" y="652"/>
                  </a:lnTo>
                  <a:lnTo>
                    <a:pt x="358" y="652"/>
                  </a:lnTo>
                  <a:lnTo>
                    <a:pt x="351" y="654"/>
                  </a:lnTo>
                  <a:lnTo>
                    <a:pt x="345" y="657"/>
                  </a:lnTo>
                  <a:lnTo>
                    <a:pt x="341" y="663"/>
                  </a:lnTo>
                  <a:lnTo>
                    <a:pt x="335" y="668"/>
                  </a:lnTo>
                  <a:lnTo>
                    <a:pt x="333" y="673"/>
                  </a:lnTo>
                  <a:lnTo>
                    <a:pt x="330" y="680"/>
                  </a:lnTo>
                  <a:lnTo>
                    <a:pt x="330" y="687"/>
                  </a:lnTo>
                  <a:lnTo>
                    <a:pt x="330" y="687"/>
                  </a:lnTo>
                  <a:close/>
                  <a:moveTo>
                    <a:pt x="283" y="607"/>
                  </a:moveTo>
                  <a:lnTo>
                    <a:pt x="283" y="607"/>
                  </a:lnTo>
                  <a:lnTo>
                    <a:pt x="284" y="614"/>
                  </a:lnTo>
                  <a:lnTo>
                    <a:pt x="285" y="621"/>
                  </a:lnTo>
                  <a:lnTo>
                    <a:pt x="289" y="628"/>
                  </a:lnTo>
                  <a:lnTo>
                    <a:pt x="294" y="632"/>
                  </a:lnTo>
                  <a:lnTo>
                    <a:pt x="299" y="637"/>
                  </a:lnTo>
                  <a:lnTo>
                    <a:pt x="304" y="640"/>
                  </a:lnTo>
                  <a:lnTo>
                    <a:pt x="311" y="642"/>
                  </a:lnTo>
                  <a:lnTo>
                    <a:pt x="319" y="642"/>
                  </a:lnTo>
                  <a:lnTo>
                    <a:pt x="319" y="642"/>
                  </a:lnTo>
                  <a:lnTo>
                    <a:pt x="326" y="642"/>
                  </a:lnTo>
                  <a:lnTo>
                    <a:pt x="333" y="640"/>
                  </a:lnTo>
                  <a:lnTo>
                    <a:pt x="339" y="637"/>
                  </a:lnTo>
                  <a:lnTo>
                    <a:pt x="345" y="632"/>
                  </a:lnTo>
                  <a:lnTo>
                    <a:pt x="349" y="628"/>
                  </a:lnTo>
                  <a:lnTo>
                    <a:pt x="351" y="621"/>
                  </a:lnTo>
                  <a:lnTo>
                    <a:pt x="354" y="614"/>
                  </a:lnTo>
                  <a:lnTo>
                    <a:pt x="354" y="607"/>
                  </a:lnTo>
                  <a:lnTo>
                    <a:pt x="354" y="607"/>
                  </a:lnTo>
                  <a:lnTo>
                    <a:pt x="354" y="599"/>
                  </a:lnTo>
                  <a:lnTo>
                    <a:pt x="351" y="593"/>
                  </a:lnTo>
                  <a:lnTo>
                    <a:pt x="349" y="587"/>
                  </a:lnTo>
                  <a:lnTo>
                    <a:pt x="345" y="582"/>
                  </a:lnTo>
                  <a:lnTo>
                    <a:pt x="339" y="578"/>
                  </a:lnTo>
                  <a:lnTo>
                    <a:pt x="333" y="574"/>
                  </a:lnTo>
                  <a:lnTo>
                    <a:pt x="326" y="572"/>
                  </a:lnTo>
                  <a:lnTo>
                    <a:pt x="319" y="571"/>
                  </a:lnTo>
                  <a:lnTo>
                    <a:pt x="319" y="571"/>
                  </a:lnTo>
                  <a:lnTo>
                    <a:pt x="311" y="572"/>
                  </a:lnTo>
                  <a:lnTo>
                    <a:pt x="304" y="574"/>
                  </a:lnTo>
                  <a:lnTo>
                    <a:pt x="299" y="578"/>
                  </a:lnTo>
                  <a:lnTo>
                    <a:pt x="294" y="582"/>
                  </a:lnTo>
                  <a:lnTo>
                    <a:pt x="289" y="587"/>
                  </a:lnTo>
                  <a:lnTo>
                    <a:pt x="285" y="593"/>
                  </a:lnTo>
                  <a:lnTo>
                    <a:pt x="284" y="599"/>
                  </a:lnTo>
                  <a:lnTo>
                    <a:pt x="283" y="607"/>
                  </a:lnTo>
                  <a:lnTo>
                    <a:pt x="283" y="607"/>
                  </a:lnTo>
                  <a:close/>
                  <a:moveTo>
                    <a:pt x="322" y="1484"/>
                  </a:moveTo>
                  <a:lnTo>
                    <a:pt x="322" y="1484"/>
                  </a:lnTo>
                  <a:lnTo>
                    <a:pt x="335" y="1483"/>
                  </a:lnTo>
                  <a:lnTo>
                    <a:pt x="349" y="1479"/>
                  </a:lnTo>
                  <a:lnTo>
                    <a:pt x="360" y="1472"/>
                  </a:lnTo>
                  <a:lnTo>
                    <a:pt x="370" y="1462"/>
                  </a:lnTo>
                  <a:lnTo>
                    <a:pt x="374" y="1457"/>
                  </a:lnTo>
                  <a:lnTo>
                    <a:pt x="378" y="1450"/>
                  </a:lnTo>
                  <a:lnTo>
                    <a:pt x="382" y="1444"/>
                  </a:lnTo>
                  <a:lnTo>
                    <a:pt x="385" y="1436"/>
                  </a:lnTo>
                  <a:lnTo>
                    <a:pt x="389" y="1417"/>
                  </a:lnTo>
                  <a:lnTo>
                    <a:pt x="390" y="1395"/>
                  </a:lnTo>
                  <a:lnTo>
                    <a:pt x="390" y="1305"/>
                  </a:lnTo>
                  <a:lnTo>
                    <a:pt x="390" y="1305"/>
                  </a:lnTo>
                  <a:lnTo>
                    <a:pt x="392" y="1278"/>
                  </a:lnTo>
                  <a:lnTo>
                    <a:pt x="392" y="1264"/>
                  </a:lnTo>
                  <a:lnTo>
                    <a:pt x="395" y="1251"/>
                  </a:lnTo>
                  <a:lnTo>
                    <a:pt x="399" y="1238"/>
                  </a:lnTo>
                  <a:lnTo>
                    <a:pt x="403" y="1225"/>
                  </a:lnTo>
                  <a:lnTo>
                    <a:pt x="408" y="1213"/>
                  </a:lnTo>
                  <a:lnTo>
                    <a:pt x="416" y="1203"/>
                  </a:lnTo>
                  <a:lnTo>
                    <a:pt x="416" y="1203"/>
                  </a:lnTo>
                  <a:lnTo>
                    <a:pt x="415" y="1212"/>
                  </a:lnTo>
                  <a:lnTo>
                    <a:pt x="413" y="1220"/>
                  </a:lnTo>
                  <a:lnTo>
                    <a:pt x="413" y="1239"/>
                  </a:lnTo>
                  <a:lnTo>
                    <a:pt x="413" y="1239"/>
                  </a:lnTo>
                  <a:lnTo>
                    <a:pt x="415" y="1252"/>
                  </a:lnTo>
                  <a:lnTo>
                    <a:pt x="416" y="1266"/>
                  </a:lnTo>
                  <a:lnTo>
                    <a:pt x="420" y="1291"/>
                  </a:lnTo>
                  <a:lnTo>
                    <a:pt x="427" y="1317"/>
                  </a:lnTo>
                  <a:lnTo>
                    <a:pt x="435" y="1341"/>
                  </a:lnTo>
                  <a:lnTo>
                    <a:pt x="443" y="1365"/>
                  </a:lnTo>
                  <a:lnTo>
                    <a:pt x="450" y="1390"/>
                  </a:lnTo>
                  <a:lnTo>
                    <a:pt x="455" y="1415"/>
                  </a:lnTo>
                  <a:lnTo>
                    <a:pt x="456" y="1427"/>
                  </a:lnTo>
                  <a:lnTo>
                    <a:pt x="456" y="1442"/>
                  </a:lnTo>
                  <a:lnTo>
                    <a:pt x="456" y="1442"/>
                  </a:lnTo>
                  <a:lnTo>
                    <a:pt x="456" y="1452"/>
                  </a:lnTo>
                  <a:lnTo>
                    <a:pt x="455" y="1460"/>
                  </a:lnTo>
                  <a:lnTo>
                    <a:pt x="452" y="1468"/>
                  </a:lnTo>
                  <a:lnTo>
                    <a:pt x="450" y="1473"/>
                  </a:lnTo>
                  <a:lnTo>
                    <a:pt x="446" y="1479"/>
                  </a:lnTo>
                  <a:lnTo>
                    <a:pt x="440" y="1481"/>
                  </a:lnTo>
                  <a:lnTo>
                    <a:pt x="435" y="1484"/>
                  </a:lnTo>
                  <a:lnTo>
                    <a:pt x="427" y="1484"/>
                  </a:lnTo>
                  <a:lnTo>
                    <a:pt x="427" y="1484"/>
                  </a:lnTo>
                  <a:lnTo>
                    <a:pt x="420" y="1484"/>
                  </a:lnTo>
                  <a:lnTo>
                    <a:pt x="416" y="1481"/>
                  </a:lnTo>
                  <a:lnTo>
                    <a:pt x="412" y="1479"/>
                  </a:lnTo>
                  <a:lnTo>
                    <a:pt x="409" y="1475"/>
                  </a:lnTo>
                  <a:lnTo>
                    <a:pt x="407" y="1469"/>
                  </a:lnTo>
                  <a:lnTo>
                    <a:pt x="405" y="1466"/>
                  </a:lnTo>
                  <a:lnTo>
                    <a:pt x="404" y="1465"/>
                  </a:lnTo>
                  <a:lnTo>
                    <a:pt x="404" y="1465"/>
                  </a:lnTo>
                  <a:lnTo>
                    <a:pt x="401" y="1468"/>
                  </a:lnTo>
                  <a:lnTo>
                    <a:pt x="399" y="1473"/>
                  </a:lnTo>
                  <a:lnTo>
                    <a:pt x="396" y="1481"/>
                  </a:lnTo>
                  <a:lnTo>
                    <a:pt x="395" y="1489"/>
                  </a:lnTo>
                  <a:lnTo>
                    <a:pt x="395" y="1489"/>
                  </a:lnTo>
                  <a:lnTo>
                    <a:pt x="396" y="1497"/>
                  </a:lnTo>
                  <a:lnTo>
                    <a:pt x="397" y="1506"/>
                  </a:lnTo>
                  <a:lnTo>
                    <a:pt x="401" y="1514"/>
                  </a:lnTo>
                  <a:lnTo>
                    <a:pt x="407" y="1520"/>
                  </a:lnTo>
                  <a:lnTo>
                    <a:pt x="413" y="1527"/>
                  </a:lnTo>
                  <a:lnTo>
                    <a:pt x="421" y="1532"/>
                  </a:lnTo>
                  <a:lnTo>
                    <a:pt x="434" y="1537"/>
                  </a:lnTo>
                  <a:lnTo>
                    <a:pt x="446" y="1538"/>
                  </a:lnTo>
                  <a:lnTo>
                    <a:pt x="446" y="1538"/>
                  </a:lnTo>
                  <a:lnTo>
                    <a:pt x="458" y="1537"/>
                  </a:lnTo>
                  <a:lnTo>
                    <a:pt x="469" y="1532"/>
                  </a:lnTo>
                  <a:lnTo>
                    <a:pt x="478" y="1527"/>
                  </a:lnTo>
                  <a:lnTo>
                    <a:pt x="487" y="1519"/>
                  </a:lnTo>
                  <a:lnTo>
                    <a:pt x="494" y="1510"/>
                  </a:lnTo>
                  <a:lnTo>
                    <a:pt x="500" y="1499"/>
                  </a:lnTo>
                  <a:lnTo>
                    <a:pt x="502" y="1488"/>
                  </a:lnTo>
                  <a:lnTo>
                    <a:pt x="504" y="1476"/>
                  </a:lnTo>
                  <a:lnTo>
                    <a:pt x="504" y="1476"/>
                  </a:lnTo>
                  <a:lnTo>
                    <a:pt x="504" y="1460"/>
                  </a:lnTo>
                  <a:lnTo>
                    <a:pt x="501" y="1445"/>
                  </a:lnTo>
                  <a:lnTo>
                    <a:pt x="498" y="1430"/>
                  </a:lnTo>
                  <a:lnTo>
                    <a:pt x="494" y="1414"/>
                  </a:lnTo>
                  <a:lnTo>
                    <a:pt x="485" y="1382"/>
                  </a:lnTo>
                  <a:lnTo>
                    <a:pt x="473" y="1351"/>
                  </a:lnTo>
                  <a:lnTo>
                    <a:pt x="462" y="1317"/>
                  </a:lnTo>
                  <a:lnTo>
                    <a:pt x="451" y="1285"/>
                  </a:lnTo>
                  <a:lnTo>
                    <a:pt x="447" y="1269"/>
                  </a:lnTo>
                  <a:lnTo>
                    <a:pt x="444" y="1252"/>
                  </a:lnTo>
                  <a:lnTo>
                    <a:pt x="442" y="1236"/>
                  </a:lnTo>
                  <a:lnTo>
                    <a:pt x="442" y="1220"/>
                  </a:lnTo>
                  <a:lnTo>
                    <a:pt x="442" y="1220"/>
                  </a:lnTo>
                  <a:lnTo>
                    <a:pt x="442" y="1207"/>
                  </a:lnTo>
                  <a:lnTo>
                    <a:pt x="443" y="1194"/>
                  </a:lnTo>
                  <a:lnTo>
                    <a:pt x="447" y="1173"/>
                  </a:lnTo>
                  <a:lnTo>
                    <a:pt x="454" y="1154"/>
                  </a:lnTo>
                  <a:lnTo>
                    <a:pt x="459" y="1138"/>
                  </a:lnTo>
                  <a:lnTo>
                    <a:pt x="459" y="1138"/>
                  </a:lnTo>
                  <a:lnTo>
                    <a:pt x="459" y="1155"/>
                  </a:lnTo>
                  <a:lnTo>
                    <a:pt x="461" y="1172"/>
                  </a:lnTo>
                  <a:lnTo>
                    <a:pt x="466" y="1203"/>
                  </a:lnTo>
                  <a:lnTo>
                    <a:pt x="473" y="1234"/>
                  </a:lnTo>
                  <a:lnTo>
                    <a:pt x="483" y="1262"/>
                  </a:lnTo>
                  <a:lnTo>
                    <a:pt x="494" y="1290"/>
                  </a:lnTo>
                  <a:lnTo>
                    <a:pt x="508" y="1317"/>
                  </a:lnTo>
                  <a:lnTo>
                    <a:pt x="521" y="1343"/>
                  </a:lnTo>
                  <a:lnTo>
                    <a:pt x="535" y="1368"/>
                  </a:lnTo>
                  <a:lnTo>
                    <a:pt x="563" y="1413"/>
                  </a:lnTo>
                  <a:lnTo>
                    <a:pt x="587" y="1453"/>
                  </a:lnTo>
                  <a:lnTo>
                    <a:pt x="597" y="1472"/>
                  </a:lnTo>
                  <a:lnTo>
                    <a:pt x="605" y="1489"/>
                  </a:lnTo>
                  <a:lnTo>
                    <a:pt x="609" y="1504"/>
                  </a:lnTo>
                  <a:lnTo>
                    <a:pt x="610" y="1519"/>
                  </a:lnTo>
                  <a:lnTo>
                    <a:pt x="610" y="1519"/>
                  </a:lnTo>
                  <a:lnTo>
                    <a:pt x="610" y="1526"/>
                  </a:lnTo>
                  <a:lnTo>
                    <a:pt x="609" y="1531"/>
                  </a:lnTo>
                  <a:lnTo>
                    <a:pt x="606" y="1537"/>
                  </a:lnTo>
                  <a:lnTo>
                    <a:pt x="602" y="1541"/>
                  </a:lnTo>
                  <a:lnTo>
                    <a:pt x="598" y="1545"/>
                  </a:lnTo>
                  <a:lnTo>
                    <a:pt x="593" y="1547"/>
                  </a:lnTo>
                  <a:lnTo>
                    <a:pt x="586" y="1549"/>
                  </a:lnTo>
                  <a:lnTo>
                    <a:pt x="579" y="1550"/>
                  </a:lnTo>
                  <a:lnTo>
                    <a:pt x="579" y="1550"/>
                  </a:lnTo>
                  <a:lnTo>
                    <a:pt x="572" y="1549"/>
                  </a:lnTo>
                  <a:lnTo>
                    <a:pt x="566" y="1547"/>
                  </a:lnTo>
                  <a:lnTo>
                    <a:pt x="560" y="1543"/>
                  </a:lnTo>
                  <a:lnTo>
                    <a:pt x="556" y="1541"/>
                  </a:lnTo>
                  <a:lnTo>
                    <a:pt x="553" y="1535"/>
                  </a:lnTo>
                  <a:lnTo>
                    <a:pt x="551" y="1531"/>
                  </a:lnTo>
                  <a:lnTo>
                    <a:pt x="549" y="1526"/>
                  </a:lnTo>
                  <a:lnTo>
                    <a:pt x="549" y="1520"/>
                  </a:lnTo>
                  <a:lnTo>
                    <a:pt x="549" y="1520"/>
                  </a:lnTo>
                  <a:lnTo>
                    <a:pt x="548" y="1515"/>
                  </a:lnTo>
                  <a:lnTo>
                    <a:pt x="547" y="1514"/>
                  </a:lnTo>
                  <a:lnTo>
                    <a:pt x="545" y="1514"/>
                  </a:lnTo>
                  <a:lnTo>
                    <a:pt x="545" y="1514"/>
                  </a:lnTo>
                  <a:lnTo>
                    <a:pt x="543" y="1514"/>
                  </a:lnTo>
                  <a:lnTo>
                    <a:pt x="540" y="1516"/>
                  </a:lnTo>
                  <a:lnTo>
                    <a:pt x="532" y="1524"/>
                  </a:lnTo>
                  <a:lnTo>
                    <a:pt x="529" y="1531"/>
                  </a:lnTo>
                  <a:lnTo>
                    <a:pt x="527" y="1538"/>
                  </a:lnTo>
                  <a:lnTo>
                    <a:pt x="524" y="1546"/>
                  </a:lnTo>
                  <a:lnTo>
                    <a:pt x="524" y="1554"/>
                  </a:lnTo>
                  <a:lnTo>
                    <a:pt x="524" y="1554"/>
                  </a:lnTo>
                  <a:lnTo>
                    <a:pt x="525" y="1565"/>
                  </a:lnTo>
                  <a:lnTo>
                    <a:pt x="528" y="1577"/>
                  </a:lnTo>
                  <a:lnTo>
                    <a:pt x="533" y="1588"/>
                  </a:lnTo>
                  <a:lnTo>
                    <a:pt x="541" y="1597"/>
                  </a:lnTo>
                  <a:lnTo>
                    <a:pt x="551" y="1607"/>
                  </a:lnTo>
                  <a:lnTo>
                    <a:pt x="563" y="1613"/>
                  </a:lnTo>
                  <a:lnTo>
                    <a:pt x="576" y="1617"/>
                  </a:lnTo>
                  <a:lnTo>
                    <a:pt x="584" y="1619"/>
                  </a:lnTo>
                  <a:lnTo>
                    <a:pt x="593" y="1619"/>
                  </a:lnTo>
                  <a:lnTo>
                    <a:pt x="593" y="1619"/>
                  </a:lnTo>
                  <a:lnTo>
                    <a:pt x="602" y="1619"/>
                  </a:lnTo>
                  <a:lnTo>
                    <a:pt x="611" y="1617"/>
                  </a:lnTo>
                  <a:lnTo>
                    <a:pt x="619" y="1615"/>
                  </a:lnTo>
                  <a:lnTo>
                    <a:pt x="626" y="1612"/>
                  </a:lnTo>
                  <a:lnTo>
                    <a:pt x="633" y="1608"/>
                  </a:lnTo>
                  <a:lnTo>
                    <a:pt x="640" y="1604"/>
                  </a:lnTo>
                  <a:lnTo>
                    <a:pt x="652" y="1593"/>
                  </a:lnTo>
                  <a:lnTo>
                    <a:pt x="660" y="1581"/>
                  </a:lnTo>
                  <a:lnTo>
                    <a:pt x="667" y="1566"/>
                  </a:lnTo>
                  <a:lnTo>
                    <a:pt x="671" y="1553"/>
                  </a:lnTo>
                  <a:lnTo>
                    <a:pt x="672" y="1538"/>
                  </a:lnTo>
                  <a:lnTo>
                    <a:pt x="672" y="1538"/>
                  </a:lnTo>
                  <a:lnTo>
                    <a:pt x="671" y="1528"/>
                  </a:lnTo>
                  <a:lnTo>
                    <a:pt x="669" y="1520"/>
                  </a:lnTo>
                  <a:lnTo>
                    <a:pt x="664" y="1500"/>
                  </a:lnTo>
                  <a:lnTo>
                    <a:pt x="654" y="1480"/>
                  </a:lnTo>
                  <a:lnTo>
                    <a:pt x="642" y="1460"/>
                  </a:lnTo>
                  <a:lnTo>
                    <a:pt x="629" y="1437"/>
                  </a:lnTo>
                  <a:lnTo>
                    <a:pt x="614" y="1414"/>
                  </a:lnTo>
                  <a:lnTo>
                    <a:pt x="580" y="1367"/>
                  </a:lnTo>
                  <a:lnTo>
                    <a:pt x="563" y="1341"/>
                  </a:lnTo>
                  <a:lnTo>
                    <a:pt x="545" y="1316"/>
                  </a:lnTo>
                  <a:lnTo>
                    <a:pt x="531" y="1289"/>
                  </a:lnTo>
                  <a:lnTo>
                    <a:pt x="517" y="1262"/>
                  </a:lnTo>
                  <a:lnTo>
                    <a:pt x="505" y="1235"/>
                  </a:lnTo>
                  <a:lnTo>
                    <a:pt x="496" y="1207"/>
                  </a:lnTo>
                  <a:lnTo>
                    <a:pt x="493" y="1193"/>
                  </a:lnTo>
                  <a:lnTo>
                    <a:pt x="490" y="1180"/>
                  </a:lnTo>
                  <a:lnTo>
                    <a:pt x="489" y="1165"/>
                  </a:lnTo>
                  <a:lnTo>
                    <a:pt x="487" y="1151"/>
                  </a:lnTo>
                  <a:lnTo>
                    <a:pt x="487" y="1151"/>
                  </a:lnTo>
                  <a:lnTo>
                    <a:pt x="489" y="1128"/>
                  </a:lnTo>
                  <a:lnTo>
                    <a:pt x="493" y="1103"/>
                  </a:lnTo>
                  <a:lnTo>
                    <a:pt x="496" y="1089"/>
                  </a:lnTo>
                  <a:lnTo>
                    <a:pt x="500" y="1076"/>
                  </a:lnTo>
                  <a:lnTo>
                    <a:pt x="505" y="1064"/>
                  </a:lnTo>
                  <a:lnTo>
                    <a:pt x="512" y="1052"/>
                  </a:lnTo>
                  <a:lnTo>
                    <a:pt x="512" y="1052"/>
                  </a:lnTo>
                  <a:lnTo>
                    <a:pt x="490" y="1065"/>
                  </a:lnTo>
                  <a:lnTo>
                    <a:pt x="471" y="1080"/>
                  </a:lnTo>
                  <a:lnTo>
                    <a:pt x="452" y="1096"/>
                  </a:lnTo>
                  <a:lnTo>
                    <a:pt x="438" y="1112"/>
                  </a:lnTo>
                  <a:lnTo>
                    <a:pt x="423" y="1128"/>
                  </a:lnTo>
                  <a:lnTo>
                    <a:pt x="411" y="1145"/>
                  </a:lnTo>
                  <a:lnTo>
                    <a:pt x="399" y="1162"/>
                  </a:lnTo>
                  <a:lnTo>
                    <a:pt x="389" y="1178"/>
                  </a:lnTo>
                  <a:lnTo>
                    <a:pt x="381" y="1196"/>
                  </a:lnTo>
                  <a:lnTo>
                    <a:pt x="374" y="1213"/>
                  </a:lnTo>
                  <a:lnTo>
                    <a:pt x="369" y="1231"/>
                  </a:lnTo>
                  <a:lnTo>
                    <a:pt x="364" y="1248"/>
                  </a:lnTo>
                  <a:lnTo>
                    <a:pt x="361" y="1266"/>
                  </a:lnTo>
                  <a:lnTo>
                    <a:pt x="358" y="1282"/>
                  </a:lnTo>
                  <a:lnTo>
                    <a:pt x="357" y="1300"/>
                  </a:lnTo>
                  <a:lnTo>
                    <a:pt x="357" y="1316"/>
                  </a:lnTo>
                  <a:lnTo>
                    <a:pt x="357" y="1316"/>
                  </a:lnTo>
                  <a:lnTo>
                    <a:pt x="357" y="1343"/>
                  </a:lnTo>
                  <a:lnTo>
                    <a:pt x="355" y="1367"/>
                  </a:lnTo>
                  <a:lnTo>
                    <a:pt x="353" y="1386"/>
                  </a:lnTo>
                  <a:lnTo>
                    <a:pt x="350" y="1402"/>
                  </a:lnTo>
                  <a:lnTo>
                    <a:pt x="347" y="1409"/>
                  </a:lnTo>
                  <a:lnTo>
                    <a:pt x="345" y="1415"/>
                  </a:lnTo>
                  <a:lnTo>
                    <a:pt x="342" y="1419"/>
                  </a:lnTo>
                  <a:lnTo>
                    <a:pt x="338" y="1423"/>
                  </a:lnTo>
                  <a:lnTo>
                    <a:pt x="333" y="1427"/>
                  </a:lnTo>
                  <a:lnTo>
                    <a:pt x="327" y="1429"/>
                  </a:lnTo>
                  <a:lnTo>
                    <a:pt x="322" y="1430"/>
                  </a:lnTo>
                  <a:lnTo>
                    <a:pt x="314" y="1431"/>
                  </a:lnTo>
                  <a:lnTo>
                    <a:pt x="314" y="1431"/>
                  </a:lnTo>
                  <a:lnTo>
                    <a:pt x="307" y="1430"/>
                  </a:lnTo>
                  <a:lnTo>
                    <a:pt x="302" y="1427"/>
                  </a:lnTo>
                  <a:lnTo>
                    <a:pt x="296" y="1425"/>
                  </a:lnTo>
                  <a:lnTo>
                    <a:pt x="292" y="1422"/>
                  </a:lnTo>
                  <a:lnTo>
                    <a:pt x="287" y="1415"/>
                  </a:lnTo>
                  <a:lnTo>
                    <a:pt x="284" y="1413"/>
                  </a:lnTo>
                  <a:lnTo>
                    <a:pt x="281" y="1413"/>
                  </a:lnTo>
                  <a:lnTo>
                    <a:pt x="281" y="1413"/>
                  </a:lnTo>
                  <a:lnTo>
                    <a:pt x="279" y="1413"/>
                  </a:lnTo>
                  <a:lnTo>
                    <a:pt x="277" y="1415"/>
                  </a:lnTo>
                  <a:lnTo>
                    <a:pt x="275" y="1421"/>
                  </a:lnTo>
                  <a:lnTo>
                    <a:pt x="273" y="1427"/>
                  </a:lnTo>
                  <a:lnTo>
                    <a:pt x="273" y="1433"/>
                  </a:lnTo>
                  <a:lnTo>
                    <a:pt x="273" y="1433"/>
                  </a:lnTo>
                  <a:lnTo>
                    <a:pt x="275" y="1445"/>
                  </a:lnTo>
                  <a:lnTo>
                    <a:pt x="277" y="1454"/>
                  </a:lnTo>
                  <a:lnTo>
                    <a:pt x="281" y="1464"/>
                  </a:lnTo>
                  <a:lnTo>
                    <a:pt x="288" y="1471"/>
                  </a:lnTo>
                  <a:lnTo>
                    <a:pt x="296" y="1477"/>
                  </a:lnTo>
                  <a:lnTo>
                    <a:pt x="304" y="1481"/>
                  </a:lnTo>
                  <a:lnTo>
                    <a:pt x="312" y="1484"/>
                  </a:lnTo>
                  <a:lnTo>
                    <a:pt x="322" y="1484"/>
                  </a:lnTo>
                  <a:lnTo>
                    <a:pt x="322" y="1484"/>
                  </a:lnTo>
                  <a:close/>
                  <a:moveTo>
                    <a:pt x="1873" y="594"/>
                  </a:moveTo>
                  <a:lnTo>
                    <a:pt x="1873" y="594"/>
                  </a:lnTo>
                  <a:lnTo>
                    <a:pt x="1887" y="593"/>
                  </a:lnTo>
                  <a:lnTo>
                    <a:pt x="1900" y="591"/>
                  </a:lnTo>
                  <a:lnTo>
                    <a:pt x="1912" y="587"/>
                  </a:lnTo>
                  <a:lnTo>
                    <a:pt x="1922" y="583"/>
                  </a:lnTo>
                  <a:lnTo>
                    <a:pt x="1930" y="579"/>
                  </a:lnTo>
                  <a:lnTo>
                    <a:pt x="1937" y="574"/>
                  </a:lnTo>
                  <a:lnTo>
                    <a:pt x="1941" y="570"/>
                  </a:lnTo>
                  <a:lnTo>
                    <a:pt x="1942" y="566"/>
                  </a:lnTo>
                  <a:lnTo>
                    <a:pt x="1942" y="566"/>
                  </a:lnTo>
                  <a:lnTo>
                    <a:pt x="1941" y="563"/>
                  </a:lnTo>
                  <a:lnTo>
                    <a:pt x="1938" y="560"/>
                  </a:lnTo>
                  <a:lnTo>
                    <a:pt x="1933" y="559"/>
                  </a:lnTo>
                  <a:lnTo>
                    <a:pt x="1924" y="559"/>
                  </a:lnTo>
                  <a:lnTo>
                    <a:pt x="1924" y="559"/>
                  </a:lnTo>
                  <a:lnTo>
                    <a:pt x="1898" y="558"/>
                  </a:lnTo>
                  <a:lnTo>
                    <a:pt x="1875" y="555"/>
                  </a:lnTo>
                  <a:lnTo>
                    <a:pt x="1846" y="551"/>
                  </a:lnTo>
                  <a:lnTo>
                    <a:pt x="1846" y="551"/>
                  </a:lnTo>
                  <a:lnTo>
                    <a:pt x="1819" y="545"/>
                  </a:lnTo>
                  <a:lnTo>
                    <a:pt x="1797" y="539"/>
                  </a:lnTo>
                  <a:lnTo>
                    <a:pt x="1780" y="533"/>
                  </a:lnTo>
                  <a:lnTo>
                    <a:pt x="1774" y="531"/>
                  </a:lnTo>
                  <a:lnTo>
                    <a:pt x="1768" y="531"/>
                  </a:lnTo>
                  <a:lnTo>
                    <a:pt x="1768" y="531"/>
                  </a:lnTo>
                  <a:lnTo>
                    <a:pt x="1764" y="532"/>
                  </a:lnTo>
                  <a:lnTo>
                    <a:pt x="1763" y="535"/>
                  </a:lnTo>
                  <a:lnTo>
                    <a:pt x="1763" y="535"/>
                  </a:lnTo>
                  <a:lnTo>
                    <a:pt x="1764" y="539"/>
                  </a:lnTo>
                  <a:lnTo>
                    <a:pt x="1766" y="544"/>
                  </a:lnTo>
                  <a:lnTo>
                    <a:pt x="1771" y="553"/>
                  </a:lnTo>
                  <a:lnTo>
                    <a:pt x="1780" y="564"/>
                  </a:lnTo>
                  <a:lnTo>
                    <a:pt x="1794" y="572"/>
                  </a:lnTo>
                  <a:lnTo>
                    <a:pt x="1809" y="582"/>
                  </a:lnTo>
                  <a:lnTo>
                    <a:pt x="1827" y="587"/>
                  </a:lnTo>
                  <a:lnTo>
                    <a:pt x="1849" y="593"/>
                  </a:lnTo>
                  <a:lnTo>
                    <a:pt x="1861" y="594"/>
                  </a:lnTo>
                  <a:lnTo>
                    <a:pt x="1873" y="594"/>
                  </a:lnTo>
                  <a:lnTo>
                    <a:pt x="1873" y="594"/>
                  </a:lnTo>
                  <a:close/>
                  <a:moveTo>
                    <a:pt x="1678" y="481"/>
                  </a:moveTo>
                  <a:lnTo>
                    <a:pt x="1678" y="481"/>
                  </a:lnTo>
                  <a:lnTo>
                    <a:pt x="1683" y="478"/>
                  </a:lnTo>
                  <a:lnTo>
                    <a:pt x="1693" y="478"/>
                  </a:lnTo>
                  <a:lnTo>
                    <a:pt x="1721" y="475"/>
                  </a:lnTo>
                  <a:lnTo>
                    <a:pt x="1739" y="474"/>
                  </a:lnTo>
                  <a:lnTo>
                    <a:pt x="1759" y="470"/>
                  </a:lnTo>
                  <a:lnTo>
                    <a:pt x="1780" y="463"/>
                  </a:lnTo>
                  <a:lnTo>
                    <a:pt x="1805" y="452"/>
                  </a:lnTo>
                  <a:lnTo>
                    <a:pt x="1805" y="452"/>
                  </a:lnTo>
                  <a:lnTo>
                    <a:pt x="1810" y="450"/>
                  </a:lnTo>
                  <a:lnTo>
                    <a:pt x="1817" y="448"/>
                  </a:lnTo>
                  <a:lnTo>
                    <a:pt x="1827" y="447"/>
                  </a:lnTo>
                  <a:lnTo>
                    <a:pt x="1827" y="447"/>
                  </a:lnTo>
                  <a:lnTo>
                    <a:pt x="1833" y="447"/>
                  </a:lnTo>
                  <a:lnTo>
                    <a:pt x="1838" y="448"/>
                  </a:lnTo>
                  <a:lnTo>
                    <a:pt x="1845" y="452"/>
                  </a:lnTo>
                  <a:lnTo>
                    <a:pt x="1850" y="458"/>
                  </a:lnTo>
                  <a:lnTo>
                    <a:pt x="1854" y="465"/>
                  </a:lnTo>
                  <a:lnTo>
                    <a:pt x="1858" y="471"/>
                  </a:lnTo>
                  <a:lnTo>
                    <a:pt x="1864" y="477"/>
                  </a:lnTo>
                  <a:lnTo>
                    <a:pt x="1871" y="481"/>
                  </a:lnTo>
                  <a:lnTo>
                    <a:pt x="1875" y="482"/>
                  </a:lnTo>
                  <a:lnTo>
                    <a:pt x="1880" y="482"/>
                  </a:lnTo>
                  <a:lnTo>
                    <a:pt x="1880" y="482"/>
                  </a:lnTo>
                  <a:lnTo>
                    <a:pt x="1888" y="481"/>
                  </a:lnTo>
                  <a:lnTo>
                    <a:pt x="1898" y="479"/>
                  </a:lnTo>
                  <a:lnTo>
                    <a:pt x="1916" y="473"/>
                  </a:lnTo>
                  <a:lnTo>
                    <a:pt x="1933" y="466"/>
                  </a:lnTo>
                  <a:lnTo>
                    <a:pt x="1941" y="465"/>
                  </a:lnTo>
                  <a:lnTo>
                    <a:pt x="1947" y="463"/>
                  </a:lnTo>
                  <a:lnTo>
                    <a:pt x="1947" y="463"/>
                  </a:lnTo>
                  <a:lnTo>
                    <a:pt x="1953" y="465"/>
                  </a:lnTo>
                  <a:lnTo>
                    <a:pt x="1958" y="467"/>
                  </a:lnTo>
                  <a:lnTo>
                    <a:pt x="1964" y="471"/>
                  </a:lnTo>
                  <a:lnTo>
                    <a:pt x="1969" y="477"/>
                  </a:lnTo>
                  <a:lnTo>
                    <a:pt x="1980" y="492"/>
                  </a:lnTo>
                  <a:lnTo>
                    <a:pt x="1990" y="510"/>
                  </a:lnTo>
                  <a:lnTo>
                    <a:pt x="2000" y="531"/>
                  </a:lnTo>
                  <a:lnTo>
                    <a:pt x="2007" y="551"/>
                  </a:lnTo>
                  <a:lnTo>
                    <a:pt x="2012" y="570"/>
                  </a:lnTo>
                  <a:lnTo>
                    <a:pt x="2013" y="587"/>
                  </a:lnTo>
                  <a:lnTo>
                    <a:pt x="2013" y="587"/>
                  </a:lnTo>
                  <a:lnTo>
                    <a:pt x="2012" y="595"/>
                  </a:lnTo>
                  <a:lnTo>
                    <a:pt x="2011" y="603"/>
                  </a:lnTo>
                  <a:lnTo>
                    <a:pt x="2007" y="610"/>
                  </a:lnTo>
                  <a:lnTo>
                    <a:pt x="2001" y="617"/>
                  </a:lnTo>
                  <a:lnTo>
                    <a:pt x="1994" y="623"/>
                  </a:lnTo>
                  <a:lnTo>
                    <a:pt x="1986" y="630"/>
                  </a:lnTo>
                  <a:lnTo>
                    <a:pt x="1978" y="636"/>
                  </a:lnTo>
                  <a:lnTo>
                    <a:pt x="1969" y="640"/>
                  </a:lnTo>
                  <a:lnTo>
                    <a:pt x="1958" y="645"/>
                  </a:lnTo>
                  <a:lnTo>
                    <a:pt x="1946" y="649"/>
                  </a:lnTo>
                  <a:lnTo>
                    <a:pt x="1920" y="654"/>
                  </a:lnTo>
                  <a:lnTo>
                    <a:pt x="1892" y="659"/>
                  </a:lnTo>
                  <a:lnTo>
                    <a:pt x="1863" y="660"/>
                  </a:lnTo>
                  <a:lnTo>
                    <a:pt x="1863" y="660"/>
                  </a:lnTo>
                  <a:lnTo>
                    <a:pt x="1841" y="659"/>
                  </a:lnTo>
                  <a:lnTo>
                    <a:pt x="1821" y="654"/>
                  </a:lnTo>
                  <a:lnTo>
                    <a:pt x="1801" y="649"/>
                  </a:lnTo>
                  <a:lnTo>
                    <a:pt x="1783" y="642"/>
                  </a:lnTo>
                  <a:lnTo>
                    <a:pt x="1766" y="634"/>
                  </a:lnTo>
                  <a:lnTo>
                    <a:pt x="1751" y="623"/>
                  </a:lnTo>
                  <a:lnTo>
                    <a:pt x="1736" y="611"/>
                  </a:lnTo>
                  <a:lnTo>
                    <a:pt x="1722" y="599"/>
                  </a:lnTo>
                  <a:lnTo>
                    <a:pt x="1712" y="586"/>
                  </a:lnTo>
                  <a:lnTo>
                    <a:pt x="1701" y="572"/>
                  </a:lnTo>
                  <a:lnTo>
                    <a:pt x="1693" y="559"/>
                  </a:lnTo>
                  <a:lnTo>
                    <a:pt x="1685" y="544"/>
                  </a:lnTo>
                  <a:lnTo>
                    <a:pt x="1679" y="529"/>
                  </a:lnTo>
                  <a:lnTo>
                    <a:pt x="1675" y="516"/>
                  </a:lnTo>
                  <a:lnTo>
                    <a:pt x="1673" y="502"/>
                  </a:lnTo>
                  <a:lnTo>
                    <a:pt x="1673" y="489"/>
                  </a:lnTo>
                  <a:lnTo>
                    <a:pt x="1673" y="489"/>
                  </a:lnTo>
                  <a:lnTo>
                    <a:pt x="1673" y="486"/>
                  </a:lnTo>
                  <a:lnTo>
                    <a:pt x="1674" y="483"/>
                  </a:lnTo>
                  <a:lnTo>
                    <a:pt x="1678" y="481"/>
                  </a:lnTo>
                  <a:lnTo>
                    <a:pt x="1678" y="481"/>
                  </a:lnTo>
                  <a:close/>
                  <a:moveTo>
                    <a:pt x="341" y="1821"/>
                  </a:moveTo>
                  <a:lnTo>
                    <a:pt x="341" y="1821"/>
                  </a:lnTo>
                  <a:lnTo>
                    <a:pt x="329" y="1825"/>
                  </a:lnTo>
                  <a:lnTo>
                    <a:pt x="316" y="1833"/>
                  </a:lnTo>
                  <a:lnTo>
                    <a:pt x="303" y="1845"/>
                  </a:lnTo>
                  <a:lnTo>
                    <a:pt x="291" y="1860"/>
                  </a:lnTo>
                  <a:lnTo>
                    <a:pt x="280" y="1877"/>
                  </a:lnTo>
                  <a:lnTo>
                    <a:pt x="275" y="1887"/>
                  </a:lnTo>
                  <a:lnTo>
                    <a:pt x="271" y="1897"/>
                  </a:lnTo>
                  <a:lnTo>
                    <a:pt x="268" y="1910"/>
                  </a:lnTo>
                  <a:lnTo>
                    <a:pt x="265" y="1922"/>
                  </a:lnTo>
                  <a:lnTo>
                    <a:pt x="264" y="1934"/>
                  </a:lnTo>
                  <a:lnTo>
                    <a:pt x="264" y="1947"/>
                  </a:lnTo>
                  <a:lnTo>
                    <a:pt x="264" y="1947"/>
                  </a:lnTo>
                  <a:lnTo>
                    <a:pt x="264" y="1965"/>
                  </a:lnTo>
                  <a:lnTo>
                    <a:pt x="268" y="1982"/>
                  </a:lnTo>
                  <a:lnTo>
                    <a:pt x="273" y="2000"/>
                  </a:lnTo>
                  <a:lnTo>
                    <a:pt x="280" y="2019"/>
                  </a:lnTo>
                  <a:lnTo>
                    <a:pt x="289" y="2037"/>
                  </a:lnTo>
                  <a:lnTo>
                    <a:pt x="302" y="2056"/>
                  </a:lnTo>
                  <a:lnTo>
                    <a:pt x="315" y="2074"/>
                  </a:lnTo>
                  <a:lnTo>
                    <a:pt x="330" y="2091"/>
                  </a:lnTo>
                  <a:lnTo>
                    <a:pt x="346" y="2107"/>
                  </a:lnTo>
                  <a:lnTo>
                    <a:pt x="365" y="2122"/>
                  </a:lnTo>
                  <a:lnTo>
                    <a:pt x="386" y="2136"/>
                  </a:lnTo>
                  <a:lnTo>
                    <a:pt x="408" y="2147"/>
                  </a:lnTo>
                  <a:lnTo>
                    <a:pt x="432" y="2156"/>
                  </a:lnTo>
                  <a:lnTo>
                    <a:pt x="456" y="2164"/>
                  </a:lnTo>
                  <a:lnTo>
                    <a:pt x="483" y="2168"/>
                  </a:lnTo>
                  <a:lnTo>
                    <a:pt x="512" y="2169"/>
                  </a:lnTo>
                  <a:lnTo>
                    <a:pt x="512" y="2169"/>
                  </a:lnTo>
                  <a:lnTo>
                    <a:pt x="536" y="2168"/>
                  </a:lnTo>
                  <a:lnTo>
                    <a:pt x="556" y="2165"/>
                  </a:lnTo>
                  <a:lnTo>
                    <a:pt x="576" y="2160"/>
                  </a:lnTo>
                  <a:lnTo>
                    <a:pt x="593" y="2155"/>
                  </a:lnTo>
                  <a:lnTo>
                    <a:pt x="607" y="2147"/>
                  </a:lnTo>
                  <a:lnTo>
                    <a:pt x="621" y="2137"/>
                  </a:lnTo>
                  <a:lnTo>
                    <a:pt x="633" y="2128"/>
                  </a:lnTo>
                  <a:lnTo>
                    <a:pt x="642" y="2117"/>
                  </a:lnTo>
                  <a:lnTo>
                    <a:pt x="650" y="2105"/>
                  </a:lnTo>
                  <a:lnTo>
                    <a:pt x="658" y="2093"/>
                  </a:lnTo>
                  <a:lnTo>
                    <a:pt x="664" y="2081"/>
                  </a:lnTo>
                  <a:lnTo>
                    <a:pt x="668" y="2067"/>
                  </a:lnTo>
                  <a:lnTo>
                    <a:pt x="671" y="2055"/>
                  </a:lnTo>
                  <a:lnTo>
                    <a:pt x="673" y="2043"/>
                  </a:lnTo>
                  <a:lnTo>
                    <a:pt x="675" y="2031"/>
                  </a:lnTo>
                  <a:lnTo>
                    <a:pt x="675" y="2019"/>
                  </a:lnTo>
                  <a:lnTo>
                    <a:pt x="675" y="2019"/>
                  </a:lnTo>
                  <a:lnTo>
                    <a:pt x="675" y="1994"/>
                  </a:lnTo>
                  <a:lnTo>
                    <a:pt x="671" y="1970"/>
                  </a:lnTo>
                  <a:lnTo>
                    <a:pt x="667" y="1947"/>
                  </a:lnTo>
                  <a:lnTo>
                    <a:pt x="660" y="1926"/>
                  </a:lnTo>
                  <a:lnTo>
                    <a:pt x="652" y="1905"/>
                  </a:lnTo>
                  <a:lnTo>
                    <a:pt x="642" y="1887"/>
                  </a:lnTo>
                  <a:lnTo>
                    <a:pt x="632" y="1869"/>
                  </a:lnTo>
                  <a:lnTo>
                    <a:pt x="619" y="1853"/>
                  </a:lnTo>
                  <a:lnTo>
                    <a:pt x="606" y="1840"/>
                  </a:lnTo>
                  <a:lnTo>
                    <a:pt x="591" y="1826"/>
                  </a:lnTo>
                  <a:lnTo>
                    <a:pt x="576" y="1815"/>
                  </a:lnTo>
                  <a:lnTo>
                    <a:pt x="559" y="1806"/>
                  </a:lnTo>
                  <a:lnTo>
                    <a:pt x="541" y="1799"/>
                  </a:lnTo>
                  <a:lnTo>
                    <a:pt x="522" y="1794"/>
                  </a:lnTo>
                  <a:lnTo>
                    <a:pt x="504" y="1791"/>
                  </a:lnTo>
                  <a:lnTo>
                    <a:pt x="483" y="1790"/>
                  </a:lnTo>
                  <a:lnTo>
                    <a:pt x="483" y="1790"/>
                  </a:lnTo>
                  <a:lnTo>
                    <a:pt x="473" y="1790"/>
                  </a:lnTo>
                  <a:lnTo>
                    <a:pt x="462" y="1791"/>
                  </a:lnTo>
                  <a:lnTo>
                    <a:pt x="451" y="1794"/>
                  </a:lnTo>
                  <a:lnTo>
                    <a:pt x="442" y="1796"/>
                  </a:lnTo>
                  <a:lnTo>
                    <a:pt x="431" y="1802"/>
                  </a:lnTo>
                  <a:lnTo>
                    <a:pt x="423" y="1806"/>
                  </a:lnTo>
                  <a:lnTo>
                    <a:pt x="413" y="1813"/>
                  </a:lnTo>
                  <a:lnTo>
                    <a:pt x="405" y="1819"/>
                  </a:lnTo>
                  <a:lnTo>
                    <a:pt x="399" y="1826"/>
                  </a:lnTo>
                  <a:lnTo>
                    <a:pt x="392" y="1834"/>
                  </a:lnTo>
                  <a:lnTo>
                    <a:pt x="385" y="1842"/>
                  </a:lnTo>
                  <a:lnTo>
                    <a:pt x="381" y="1852"/>
                  </a:lnTo>
                  <a:lnTo>
                    <a:pt x="377" y="1862"/>
                  </a:lnTo>
                  <a:lnTo>
                    <a:pt x="374" y="1873"/>
                  </a:lnTo>
                  <a:lnTo>
                    <a:pt x="372" y="1884"/>
                  </a:lnTo>
                  <a:lnTo>
                    <a:pt x="372" y="1896"/>
                  </a:lnTo>
                  <a:lnTo>
                    <a:pt x="372" y="1896"/>
                  </a:lnTo>
                  <a:lnTo>
                    <a:pt x="372" y="1907"/>
                  </a:lnTo>
                  <a:lnTo>
                    <a:pt x="374" y="1919"/>
                  </a:lnTo>
                  <a:lnTo>
                    <a:pt x="377" y="1931"/>
                  </a:lnTo>
                  <a:lnTo>
                    <a:pt x="380" y="1943"/>
                  </a:lnTo>
                  <a:lnTo>
                    <a:pt x="385" y="1955"/>
                  </a:lnTo>
                  <a:lnTo>
                    <a:pt x="392" y="1967"/>
                  </a:lnTo>
                  <a:lnTo>
                    <a:pt x="399" y="1980"/>
                  </a:lnTo>
                  <a:lnTo>
                    <a:pt x="407" y="1992"/>
                  </a:lnTo>
                  <a:lnTo>
                    <a:pt x="417" y="2002"/>
                  </a:lnTo>
                  <a:lnTo>
                    <a:pt x="428" y="2012"/>
                  </a:lnTo>
                  <a:lnTo>
                    <a:pt x="440" y="2020"/>
                  </a:lnTo>
                  <a:lnTo>
                    <a:pt x="454" y="2028"/>
                  </a:lnTo>
                  <a:lnTo>
                    <a:pt x="470" y="2035"/>
                  </a:lnTo>
                  <a:lnTo>
                    <a:pt x="486" y="2039"/>
                  </a:lnTo>
                  <a:lnTo>
                    <a:pt x="504" y="2041"/>
                  </a:lnTo>
                  <a:lnTo>
                    <a:pt x="522" y="2043"/>
                  </a:lnTo>
                  <a:lnTo>
                    <a:pt x="522" y="2043"/>
                  </a:lnTo>
                  <a:lnTo>
                    <a:pt x="532" y="2043"/>
                  </a:lnTo>
                  <a:lnTo>
                    <a:pt x="541" y="2041"/>
                  </a:lnTo>
                  <a:lnTo>
                    <a:pt x="549" y="2039"/>
                  </a:lnTo>
                  <a:lnTo>
                    <a:pt x="556" y="2036"/>
                  </a:lnTo>
                  <a:lnTo>
                    <a:pt x="564" y="2033"/>
                  </a:lnTo>
                  <a:lnTo>
                    <a:pt x="570" y="2029"/>
                  </a:lnTo>
                  <a:lnTo>
                    <a:pt x="582" y="2020"/>
                  </a:lnTo>
                  <a:lnTo>
                    <a:pt x="591" y="2008"/>
                  </a:lnTo>
                  <a:lnTo>
                    <a:pt x="597" y="1996"/>
                  </a:lnTo>
                  <a:lnTo>
                    <a:pt x="601" y="1981"/>
                  </a:lnTo>
                  <a:lnTo>
                    <a:pt x="602" y="1966"/>
                  </a:lnTo>
                  <a:lnTo>
                    <a:pt x="602" y="1966"/>
                  </a:lnTo>
                  <a:lnTo>
                    <a:pt x="601" y="1950"/>
                  </a:lnTo>
                  <a:lnTo>
                    <a:pt x="597" y="1934"/>
                  </a:lnTo>
                  <a:lnTo>
                    <a:pt x="588" y="1918"/>
                  </a:lnTo>
                  <a:lnTo>
                    <a:pt x="578" y="1903"/>
                  </a:lnTo>
                  <a:lnTo>
                    <a:pt x="571" y="1896"/>
                  </a:lnTo>
                  <a:lnTo>
                    <a:pt x="564" y="1891"/>
                  </a:lnTo>
                  <a:lnTo>
                    <a:pt x="557" y="1885"/>
                  </a:lnTo>
                  <a:lnTo>
                    <a:pt x="549" y="1880"/>
                  </a:lnTo>
                  <a:lnTo>
                    <a:pt x="540" y="1876"/>
                  </a:lnTo>
                  <a:lnTo>
                    <a:pt x="532" y="1873"/>
                  </a:lnTo>
                  <a:lnTo>
                    <a:pt x="522" y="1872"/>
                  </a:lnTo>
                  <a:lnTo>
                    <a:pt x="512" y="1870"/>
                  </a:lnTo>
                  <a:lnTo>
                    <a:pt x="512" y="1870"/>
                  </a:lnTo>
                  <a:lnTo>
                    <a:pt x="506" y="1870"/>
                  </a:lnTo>
                  <a:lnTo>
                    <a:pt x="501" y="1873"/>
                  </a:lnTo>
                  <a:lnTo>
                    <a:pt x="497" y="1875"/>
                  </a:lnTo>
                  <a:lnTo>
                    <a:pt x="493" y="1879"/>
                  </a:lnTo>
                  <a:lnTo>
                    <a:pt x="489" y="1883"/>
                  </a:lnTo>
                  <a:lnTo>
                    <a:pt x="486" y="1887"/>
                  </a:lnTo>
                  <a:lnTo>
                    <a:pt x="485" y="1892"/>
                  </a:lnTo>
                  <a:lnTo>
                    <a:pt x="485" y="1899"/>
                  </a:lnTo>
                  <a:lnTo>
                    <a:pt x="485" y="1899"/>
                  </a:lnTo>
                  <a:lnTo>
                    <a:pt x="486" y="1907"/>
                  </a:lnTo>
                  <a:lnTo>
                    <a:pt x="490" y="1914"/>
                  </a:lnTo>
                  <a:lnTo>
                    <a:pt x="496" y="1922"/>
                  </a:lnTo>
                  <a:lnTo>
                    <a:pt x="504" y="1927"/>
                  </a:lnTo>
                  <a:lnTo>
                    <a:pt x="513" y="1934"/>
                  </a:lnTo>
                  <a:lnTo>
                    <a:pt x="525" y="1938"/>
                  </a:lnTo>
                  <a:lnTo>
                    <a:pt x="537" y="1940"/>
                  </a:lnTo>
                  <a:lnTo>
                    <a:pt x="551" y="1940"/>
                  </a:lnTo>
                  <a:lnTo>
                    <a:pt x="551" y="1940"/>
                  </a:lnTo>
                  <a:lnTo>
                    <a:pt x="563" y="1940"/>
                  </a:lnTo>
                  <a:lnTo>
                    <a:pt x="571" y="1938"/>
                  </a:lnTo>
                  <a:lnTo>
                    <a:pt x="571" y="1938"/>
                  </a:lnTo>
                  <a:lnTo>
                    <a:pt x="572" y="1942"/>
                  </a:lnTo>
                  <a:lnTo>
                    <a:pt x="574" y="1949"/>
                  </a:lnTo>
                  <a:lnTo>
                    <a:pt x="574" y="1949"/>
                  </a:lnTo>
                  <a:lnTo>
                    <a:pt x="572" y="1955"/>
                  </a:lnTo>
                  <a:lnTo>
                    <a:pt x="570" y="1962"/>
                  </a:lnTo>
                  <a:lnTo>
                    <a:pt x="566" y="1967"/>
                  </a:lnTo>
                  <a:lnTo>
                    <a:pt x="559" y="1973"/>
                  </a:lnTo>
                  <a:lnTo>
                    <a:pt x="552" y="1976"/>
                  </a:lnTo>
                  <a:lnTo>
                    <a:pt x="544" y="1978"/>
                  </a:lnTo>
                  <a:lnTo>
                    <a:pt x="533" y="1981"/>
                  </a:lnTo>
                  <a:lnTo>
                    <a:pt x="522" y="1981"/>
                  </a:lnTo>
                  <a:lnTo>
                    <a:pt x="522" y="1981"/>
                  </a:lnTo>
                  <a:lnTo>
                    <a:pt x="506" y="1980"/>
                  </a:lnTo>
                  <a:lnTo>
                    <a:pt x="490" y="1976"/>
                  </a:lnTo>
                  <a:lnTo>
                    <a:pt x="474" y="1967"/>
                  </a:lnTo>
                  <a:lnTo>
                    <a:pt x="467" y="1963"/>
                  </a:lnTo>
                  <a:lnTo>
                    <a:pt x="461" y="1958"/>
                  </a:lnTo>
                  <a:lnTo>
                    <a:pt x="455" y="1951"/>
                  </a:lnTo>
                  <a:lnTo>
                    <a:pt x="450" y="1945"/>
                  </a:lnTo>
                  <a:lnTo>
                    <a:pt x="444" y="1938"/>
                  </a:lnTo>
                  <a:lnTo>
                    <a:pt x="440" y="1930"/>
                  </a:lnTo>
                  <a:lnTo>
                    <a:pt x="438" y="1922"/>
                  </a:lnTo>
                  <a:lnTo>
                    <a:pt x="435" y="1912"/>
                  </a:lnTo>
                  <a:lnTo>
                    <a:pt x="434" y="1904"/>
                  </a:lnTo>
                  <a:lnTo>
                    <a:pt x="434" y="1893"/>
                  </a:lnTo>
                  <a:lnTo>
                    <a:pt x="434" y="1893"/>
                  </a:lnTo>
                  <a:lnTo>
                    <a:pt x="435" y="1883"/>
                  </a:lnTo>
                  <a:lnTo>
                    <a:pt x="439" y="1872"/>
                  </a:lnTo>
                  <a:lnTo>
                    <a:pt x="444" y="1862"/>
                  </a:lnTo>
                  <a:lnTo>
                    <a:pt x="452" y="1854"/>
                  </a:lnTo>
                  <a:lnTo>
                    <a:pt x="462" y="1848"/>
                  </a:lnTo>
                  <a:lnTo>
                    <a:pt x="474" y="1842"/>
                  </a:lnTo>
                  <a:lnTo>
                    <a:pt x="487" y="1840"/>
                  </a:lnTo>
                  <a:lnTo>
                    <a:pt x="501" y="1838"/>
                  </a:lnTo>
                  <a:lnTo>
                    <a:pt x="501" y="1838"/>
                  </a:lnTo>
                  <a:lnTo>
                    <a:pt x="516" y="1840"/>
                  </a:lnTo>
                  <a:lnTo>
                    <a:pt x="529" y="1842"/>
                  </a:lnTo>
                  <a:lnTo>
                    <a:pt x="543" y="1845"/>
                  </a:lnTo>
                  <a:lnTo>
                    <a:pt x="555" y="1850"/>
                  </a:lnTo>
                  <a:lnTo>
                    <a:pt x="566" y="1857"/>
                  </a:lnTo>
                  <a:lnTo>
                    <a:pt x="576" y="1865"/>
                  </a:lnTo>
                  <a:lnTo>
                    <a:pt x="586" y="1873"/>
                  </a:lnTo>
                  <a:lnTo>
                    <a:pt x="595" y="1883"/>
                  </a:lnTo>
                  <a:lnTo>
                    <a:pt x="602" y="1893"/>
                  </a:lnTo>
                  <a:lnTo>
                    <a:pt x="609" y="1904"/>
                  </a:lnTo>
                  <a:lnTo>
                    <a:pt x="615" y="1915"/>
                  </a:lnTo>
                  <a:lnTo>
                    <a:pt x="619" y="1927"/>
                  </a:lnTo>
                  <a:lnTo>
                    <a:pt x="623" y="1940"/>
                  </a:lnTo>
                  <a:lnTo>
                    <a:pt x="626" y="1953"/>
                  </a:lnTo>
                  <a:lnTo>
                    <a:pt x="628" y="1966"/>
                  </a:lnTo>
                  <a:lnTo>
                    <a:pt x="629" y="1980"/>
                  </a:lnTo>
                  <a:lnTo>
                    <a:pt x="629" y="1980"/>
                  </a:lnTo>
                  <a:lnTo>
                    <a:pt x="628" y="1990"/>
                  </a:lnTo>
                  <a:lnTo>
                    <a:pt x="628" y="2002"/>
                  </a:lnTo>
                  <a:lnTo>
                    <a:pt x="625" y="2012"/>
                  </a:lnTo>
                  <a:lnTo>
                    <a:pt x="622" y="2021"/>
                  </a:lnTo>
                  <a:lnTo>
                    <a:pt x="618" y="2031"/>
                  </a:lnTo>
                  <a:lnTo>
                    <a:pt x="614" y="2039"/>
                  </a:lnTo>
                  <a:lnTo>
                    <a:pt x="609" y="2047"/>
                  </a:lnTo>
                  <a:lnTo>
                    <a:pt x="602" y="2054"/>
                  </a:lnTo>
                  <a:lnTo>
                    <a:pt x="595" y="2059"/>
                  </a:lnTo>
                  <a:lnTo>
                    <a:pt x="587" y="2064"/>
                  </a:lnTo>
                  <a:lnTo>
                    <a:pt x="579" y="2068"/>
                  </a:lnTo>
                  <a:lnTo>
                    <a:pt x="568" y="2072"/>
                  </a:lnTo>
                  <a:lnTo>
                    <a:pt x="559" y="2075"/>
                  </a:lnTo>
                  <a:lnTo>
                    <a:pt x="547" y="2078"/>
                  </a:lnTo>
                  <a:lnTo>
                    <a:pt x="535" y="2079"/>
                  </a:lnTo>
                  <a:lnTo>
                    <a:pt x="522" y="2079"/>
                  </a:lnTo>
                  <a:lnTo>
                    <a:pt x="522" y="2079"/>
                  </a:lnTo>
                  <a:lnTo>
                    <a:pt x="496" y="2078"/>
                  </a:lnTo>
                  <a:lnTo>
                    <a:pt x="471" y="2074"/>
                  </a:lnTo>
                  <a:lnTo>
                    <a:pt x="450" y="2067"/>
                  </a:lnTo>
                  <a:lnTo>
                    <a:pt x="428" y="2058"/>
                  </a:lnTo>
                  <a:lnTo>
                    <a:pt x="411" y="2046"/>
                  </a:lnTo>
                  <a:lnTo>
                    <a:pt x="393" y="2032"/>
                  </a:lnTo>
                  <a:lnTo>
                    <a:pt x="378" y="2016"/>
                  </a:lnTo>
                  <a:lnTo>
                    <a:pt x="366" y="1998"/>
                  </a:lnTo>
                  <a:lnTo>
                    <a:pt x="355" y="1980"/>
                  </a:lnTo>
                  <a:lnTo>
                    <a:pt x="346" y="1959"/>
                  </a:lnTo>
                  <a:lnTo>
                    <a:pt x="339" y="1938"/>
                  </a:lnTo>
                  <a:lnTo>
                    <a:pt x="335" y="1916"/>
                  </a:lnTo>
                  <a:lnTo>
                    <a:pt x="333" y="1893"/>
                  </a:lnTo>
                  <a:lnTo>
                    <a:pt x="333" y="1869"/>
                  </a:lnTo>
                  <a:lnTo>
                    <a:pt x="335" y="1845"/>
                  </a:lnTo>
                  <a:lnTo>
                    <a:pt x="341" y="1821"/>
                  </a:lnTo>
                  <a:lnTo>
                    <a:pt x="341" y="1821"/>
                  </a:lnTo>
                  <a:close/>
                  <a:moveTo>
                    <a:pt x="250" y="851"/>
                  </a:moveTo>
                  <a:lnTo>
                    <a:pt x="250" y="851"/>
                  </a:lnTo>
                  <a:lnTo>
                    <a:pt x="242" y="854"/>
                  </a:lnTo>
                  <a:lnTo>
                    <a:pt x="232" y="859"/>
                  </a:lnTo>
                  <a:lnTo>
                    <a:pt x="222" y="866"/>
                  </a:lnTo>
                  <a:lnTo>
                    <a:pt x="211" y="874"/>
                  </a:lnTo>
                  <a:lnTo>
                    <a:pt x="202" y="885"/>
                  </a:lnTo>
                  <a:lnTo>
                    <a:pt x="194" y="897"/>
                  </a:lnTo>
                  <a:lnTo>
                    <a:pt x="191" y="904"/>
                  </a:lnTo>
                  <a:lnTo>
                    <a:pt x="188" y="910"/>
                  </a:lnTo>
                  <a:lnTo>
                    <a:pt x="187" y="918"/>
                  </a:lnTo>
                  <a:lnTo>
                    <a:pt x="187" y="926"/>
                  </a:lnTo>
                  <a:lnTo>
                    <a:pt x="187" y="926"/>
                  </a:lnTo>
                  <a:lnTo>
                    <a:pt x="188" y="937"/>
                  </a:lnTo>
                  <a:lnTo>
                    <a:pt x="191" y="948"/>
                  </a:lnTo>
                  <a:lnTo>
                    <a:pt x="197" y="957"/>
                  </a:lnTo>
                  <a:lnTo>
                    <a:pt x="203" y="964"/>
                  </a:lnTo>
                  <a:lnTo>
                    <a:pt x="211" y="971"/>
                  </a:lnTo>
                  <a:lnTo>
                    <a:pt x="222" y="975"/>
                  </a:lnTo>
                  <a:lnTo>
                    <a:pt x="232" y="978"/>
                  </a:lnTo>
                  <a:lnTo>
                    <a:pt x="244" y="979"/>
                  </a:lnTo>
                  <a:lnTo>
                    <a:pt x="244" y="979"/>
                  </a:lnTo>
                  <a:lnTo>
                    <a:pt x="254" y="978"/>
                  </a:lnTo>
                  <a:lnTo>
                    <a:pt x="264" y="976"/>
                  </a:lnTo>
                  <a:lnTo>
                    <a:pt x="272" y="974"/>
                  </a:lnTo>
                  <a:lnTo>
                    <a:pt x="279" y="970"/>
                  </a:lnTo>
                  <a:lnTo>
                    <a:pt x="279" y="970"/>
                  </a:lnTo>
                  <a:lnTo>
                    <a:pt x="269" y="960"/>
                  </a:lnTo>
                  <a:lnTo>
                    <a:pt x="263" y="952"/>
                  </a:lnTo>
                  <a:lnTo>
                    <a:pt x="257" y="941"/>
                  </a:lnTo>
                  <a:lnTo>
                    <a:pt x="252" y="932"/>
                  </a:lnTo>
                  <a:lnTo>
                    <a:pt x="249" y="922"/>
                  </a:lnTo>
                  <a:lnTo>
                    <a:pt x="246" y="913"/>
                  </a:lnTo>
                  <a:lnTo>
                    <a:pt x="245" y="902"/>
                  </a:lnTo>
                  <a:lnTo>
                    <a:pt x="245" y="893"/>
                  </a:lnTo>
                  <a:lnTo>
                    <a:pt x="245" y="893"/>
                  </a:lnTo>
                  <a:lnTo>
                    <a:pt x="245" y="879"/>
                  </a:lnTo>
                  <a:lnTo>
                    <a:pt x="246" y="869"/>
                  </a:lnTo>
                  <a:lnTo>
                    <a:pt x="248" y="859"/>
                  </a:lnTo>
                  <a:lnTo>
                    <a:pt x="250" y="851"/>
                  </a:lnTo>
                  <a:lnTo>
                    <a:pt x="250" y="851"/>
                  </a:lnTo>
                  <a:close/>
                  <a:moveTo>
                    <a:pt x="31" y="863"/>
                  </a:moveTo>
                  <a:lnTo>
                    <a:pt x="31" y="863"/>
                  </a:lnTo>
                  <a:lnTo>
                    <a:pt x="31" y="870"/>
                  </a:lnTo>
                  <a:lnTo>
                    <a:pt x="31" y="877"/>
                  </a:lnTo>
                  <a:lnTo>
                    <a:pt x="31" y="877"/>
                  </a:lnTo>
                  <a:lnTo>
                    <a:pt x="32" y="891"/>
                  </a:lnTo>
                  <a:lnTo>
                    <a:pt x="35" y="905"/>
                  </a:lnTo>
                  <a:lnTo>
                    <a:pt x="39" y="916"/>
                  </a:lnTo>
                  <a:lnTo>
                    <a:pt x="46" y="925"/>
                  </a:lnTo>
                  <a:lnTo>
                    <a:pt x="52" y="933"/>
                  </a:lnTo>
                  <a:lnTo>
                    <a:pt x="62" y="939"/>
                  </a:lnTo>
                  <a:lnTo>
                    <a:pt x="71" y="941"/>
                  </a:lnTo>
                  <a:lnTo>
                    <a:pt x="82" y="943"/>
                  </a:lnTo>
                  <a:lnTo>
                    <a:pt x="82" y="943"/>
                  </a:lnTo>
                  <a:lnTo>
                    <a:pt x="92" y="941"/>
                  </a:lnTo>
                  <a:lnTo>
                    <a:pt x="100" y="940"/>
                  </a:lnTo>
                  <a:lnTo>
                    <a:pt x="109" y="936"/>
                  </a:lnTo>
                  <a:lnTo>
                    <a:pt x="118" y="932"/>
                  </a:lnTo>
                  <a:lnTo>
                    <a:pt x="127" y="926"/>
                  </a:lnTo>
                  <a:lnTo>
                    <a:pt x="136" y="918"/>
                  </a:lnTo>
                  <a:lnTo>
                    <a:pt x="145" y="910"/>
                  </a:lnTo>
                  <a:lnTo>
                    <a:pt x="153" y="900"/>
                  </a:lnTo>
                  <a:lnTo>
                    <a:pt x="153" y="900"/>
                  </a:lnTo>
                  <a:lnTo>
                    <a:pt x="139" y="901"/>
                  </a:lnTo>
                  <a:lnTo>
                    <a:pt x="122" y="902"/>
                  </a:lnTo>
                  <a:lnTo>
                    <a:pt x="122" y="902"/>
                  </a:lnTo>
                  <a:lnTo>
                    <a:pt x="109" y="902"/>
                  </a:lnTo>
                  <a:lnTo>
                    <a:pt x="97" y="901"/>
                  </a:lnTo>
                  <a:lnTo>
                    <a:pt x="85" y="898"/>
                  </a:lnTo>
                  <a:lnTo>
                    <a:pt x="73" y="894"/>
                  </a:lnTo>
                  <a:lnTo>
                    <a:pt x="61" y="889"/>
                  </a:lnTo>
                  <a:lnTo>
                    <a:pt x="50" y="882"/>
                  </a:lnTo>
                  <a:lnTo>
                    <a:pt x="40" y="874"/>
                  </a:lnTo>
                  <a:lnTo>
                    <a:pt x="31" y="863"/>
                  </a:lnTo>
                  <a:lnTo>
                    <a:pt x="31" y="863"/>
                  </a:lnTo>
                  <a:close/>
                  <a:moveTo>
                    <a:pt x="0" y="943"/>
                  </a:moveTo>
                  <a:lnTo>
                    <a:pt x="0" y="943"/>
                  </a:lnTo>
                  <a:lnTo>
                    <a:pt x="1" y="967"/>
                  </a:lnTo>
                  <a:lnTo>
                    <a:pt x="4" y="987"/>
                  </a:lnTo>
                  <a:lnTo>
                    <a:pt x="8" y="1005"/>
                  </a:lnTo>
                  <a:lnTo>
                    <a:pt x="15" y="1018"/>
                  </a:lnTo>
                  <a:lnTo>
                    <a:pt x="19" y="1025"/>
                  </a:lnTo>
                  <a:lnTo>
                    <a:pt x="23" y="1029"/>
                  </a:lnTo>
                  <a:lnTo>
                    <a:pt x="28" y="1034"/>
                  </a:lnTo>
                  <a:lnTo>
                    <a:pt x="34" y="1037"/>
                  </a:lnTo>
                  <a:lnTo>
                    <a:pt x="39" y="1040"/>
                  </a:lnTo>
                  <a:lnTo>
                    <a:pt x="44" y="1041"/>
                  </a:lnTo>
                  <a:lnTo>
                    <a:pt x="58" y="1044"/>
                  </a:lnTo>
                  <a:lnTo>
                    <a:pt x="58" y="1044"/>
                  </a:lnTo>
                  <a:lnTo>
                    <a:pt x="69" y="1042"/>
                  </a:lnTo>
                  <a:lnTo>
                    <a:pt x="81" y="1040"/>
                  </a:lnTo>
                  <a:lnTo>
                    <a:pt x="94" y="1034"/>
                  </a:lnTo>
                  <a:lnTo>
                    <a:pt x="108" y="1027"/>
                  </a:lnTo>
                  <a:lnTo>
                    <a:pt x="122" y="1019"/>
                  </a:lnTo>
                  <a:lnTo>
                    <a:pt x="137" y="1009"/>
                  </a:lnTo>
                  <a:lnTo>
                    <a:pt x="153" y="997"/>
                  </a:lnTo>
                  <a:lnTo>
                    <a:pt x="170" y="983"/>
                  </a:lnTo>
                  <a:lnTo>
                    <a:pt x="170" y="983"/>
                  </a:lnTo>
                  <a:lnTo>
                    <a:pt x="145" y="988"/>
                  </a:lnTo>
                  <a:lnTo>
                    <a:pt x="124" y="992"/>
                  </a:lnTo>
                  <a:lnTo>
                    <a:pt x="104" y="995"/>
                  </a:lnTo>
                  <a:lnTo>
                    <a:pt x="85" y="997"/>
                  </a:lnTo>
                  <a:lnTo>
                    <a:pt x="85" y="997"/>
                  </a:lnTo>
                  <a:lnTo>
                    <a:pt x="73" y="997"/>
                  </a:lnTo>
                  <a:lnTo>
                    <a:pt x="62" y="994"/>
                  </a:lnTo>
                  <a:lnTo>
                    <a:pt x="51" y="991"/>
                  </a:lnTo>
                  <a:lnTo>
                    <a:pt x="40" y="986"/>
                  </a:lnTo>
                  <a:lnTo>
                    <a:pt x="30" y="978"/>
                  </a:lnTo>
                  <a:lnTo>
                    <a:pt x="20" y="968"/>
                  </a:lnTo>
                  <a:lnTo>
                    <a:pt x="11" y="957"/>
                  </a:lnTo>
                  <a:lnTo>
                    <a:pt x="0" y="943"/>
                  </a:lnTo>
                  <a:lnTo>
                    <a:pt x="0" y="943"/>
                  </a:lnTo>
                  <a:close/>
                  <a:moveTo>
                    <a:pt x="1363" y="2343"/>
                  </a:moveTo>
                  <a:lnTo>
                    <a:pt x="1363" y="2343"/>
                  </a:lnTo>
                  <a:lnTo>
                    <a:pt x="1387" y="2343"/>
                  </a:lnTo>
                  <a:lnTo>
                    <a:pt x="1401" y="2342"/>
                  </a:lnTo>
                  <a:lnTo>
                    <a:pt x="1409" y="2340"/>
                  </a:lnTo>
                  <a:lnTo>
                    <a:pt x="1417" y="2339"/>
                  </a:lnTo>
                  <a:lnTo>
                    <a:pt x="1417" y="2339"/>
                  </a:lnTo>
                  <a:lnTo>
                    <a:pt x="1421" y="2340"/>
                  </a:lnTo>
                  <a:lnTo>
                    <a:pt x="1423" y="2340"/>
                  </a:lnTo>
                  <a:lnTo>
                    <a:pt x="1426" y="2342"/>
                  </a:lnTo>
                  <a:lnTo>
                    <a:pt x="1429" y="2344"/>
                  </a:lnTo>
                  <a:lnTo>
                    <a:pt x="1430" y="2349"/>
                  </a:lnTo>
                  <a:lnTo>
                    <a:pt x="1430" y="2353"/>
                  </a:lnTo>
                  <a:lnTo>
                    <a:pt x="1430" y="2353"/>
                  </a:lnTo>
                  <a:lnTo>
                    <a:pt x="1430" y="2357"/>
                  </a:lnTo>
                  <a:lnTo>
                    <a:pt x="1429" y="2361"/>
                  </a:lnTo>
                  <a:lnTo>
                    <a:pt x="1422" y="2369"/>
                  </a:lnTo>
                  <a:lnTo>
                    <a:pt x="1413" y="2375"/>
                  </a:lnTo>
                  <a:lnTo>
                    <a:pt x="1399" y="2382"/>
                  </a:lnTo>
                  <a:lnTo>
                    <a:pt x="1382" y="2388"/>
                  </a:lnTo>
                  <a:lnTo>
                    <a:pt x="1360" y="2393"/>
                  </a:lnTo>
                  <a:lnTo>
                    <a:pt x="1336" y="2396"/>
                  </a:lnTo>
                  <a:lnTo>
                    <a:pt x="1309" y="2397"/>
                  </a:lnTo>
                  <a:lnTo>
                    <a:pt x="1309" y="2397"/>
                  </a:lnTo>
                  <a:lnTo>
                    <a:pt x="1293" y="2396"/>
                  </a:lnTo>
                  <a:lnTo>
                    <a:pt x="1278" y="2393"/>
                  </a:lnTo>
                  <a:lnTo>
                    <a:pt x="1265" y="2388"/>
                  </a:lnTo>
                  <a:lnTo>
                    <a:pt x="1254" y="2381"/>
                  </a:lnTo>
                  <a:lnTo>
                    <a:pt x="1244" y="2374"/>
                  </a:lnTo>
                  <a:lnTo>
                    <a:pt x="1238" y="2365"/>
                  </a:lnTo>
                  <a:lnTo>
                    <a:pt x="1231" y="2355"/>
                  </a:lnTo>
                  <a:lnTo>
                    <a:pt x="1227" y="2346"/>
                  </a:lnTo>
                  <a:lnTo>
                    <a:pt x="1227" y="2346"/>
                  </a:lnTo>
                  <a:lnTo>
                    <a:pt x="1209" y="2357"/>
                  </a:lnTo>
                  <a:lnTo>
                    <a:pt x="1189" y="2366"/>
                  </a:lnTo>
                  <a:lnTo>
                    <a:pt x="1169" y="2375"/>
                  </a:lnTo>
                  <a:lnTo>
                    <a:pt x="1146" y="2384"/>
                  </a:lnTo>
                  <a:lnTo>
                    <a:pt x="1122" y="2390"/>
                  </a:lnTo>
                  <a:lnTo>
                    <a:pt x="1098" y="2396"/>
                  </a:lnTo>
                  <a:lnTo>
                    <a:pt x="1072" y="2400"/>
                  </a:lnTo>
                  <a:lnTo>
                    <a:pt x="1048" y="2400"/>
                  </a:lnTo>
                  <a:lnTo>
                    <a:pt x="1048" y="2400"/>
                  </a:lnTo>
                  <a:lnTo>
                    <a:pt x="1014" y="2400"/>
                  </a:lnTo>
                  <a:lnTo>
                    <a:pt x="984" y="2397"/>
                  </a:lnTo>
                  <a:lnTo>
                    <a:pt x="957" y="2393"/>
                  </a:lnTo>
                  <a:lnTo>
                    <a:pt x="933" y="2388"/>
                  </a:lnTo>
                  <a:lnTo>
                    <a:pt x="910" y="2381"/>
                  </a:lnTo>
                  <a:lnTo>
                    <a:pt x="891" y="2374"/>
                  </a:lnTo>
                  <a:lnTo>
                    <a:pt x="873" y="2366"/>
                  </a:lnTo>
                  <a:lnTo>
                    <a:pt x="856" y="2358"/>
                  </a:lnTo>
                  <a:lnTo>
                    <a:pt x="842" y="2349"/>
                  </a:lnTo>
                  <a:lnTo>
                    <a:pt x="828" y="2339"/>
                  </a:lnTo>
                  <a:lnTo>
                    <a:pt x="804" y="2323"/>
                  </a:lnTo>
                  <a:lnTo>
                    <a:pt x="781" y="2307"/>
                  </a:lnTo>
                  <a:lnTo>
                    <a:pt x="770" y="2300"/>
                  </a:lnTo>
                  <a:lnTo>
                    <a:pt x="760" y="2295"/>
                  </a:lnTo>
                  <a:lnTo>
                    <a:pt x="760" y="2295"/>
                  </a:lnTo>
                  <a:lnTo>
                    <a:pt x="751" y="2292"/>
                  </a:lnTo>
                  <a:lnTo>
                    <a:pt x="742" y="2291"/>
                  </a:lnTo>
                  <a:lnTo>
                    <a:pt x="723" y="2288"/>
                  </a:lnTo>
                  <a:lnTo>
                    <a:pt x="700" y="2287"/>
                  </a:lnTo>
                  <a:lnTo>
                    <a:pt x="676" y="2284"/>
                  </a:lnTo>
                  <a:lnTo>
                    <a:pt x="664" y="2281"/>
                  </a:lnTo>
                  <a:lnTo>
                    <a:pt x="649" y="2277"/>
                  </a:lnTo>
                  <a:lnTo>
                    <a:pt x="636" y="2272"/>
                  </a:lnTo>
                  <a:lnTo>
                    <a:pt x="621" y="2264"/>
                  </a:lnTo>
                  <a:lnTo>
                    <a:pt x="605" y="2254"/>
                  </a:lnTo>
                  <a:lnTo>
                    <a:pt x="588" y="2242"/>
                  </a:lnTo>
                  <a:lnTo>
                    <a:pt x="572" y="2227"/>
                  </a:lnTo>
                  <a:lnTo>
                    <a:pt x="555" y="2210"/>
                  </a:lnTo>
                  <a:lnTo>
                    <a:pt x="555" y="2210"/>
                  </a:lnTo>
                  <a:lnTo>
                    <a:pt x="576" y="2213"/>
                  </a:lnTo>
                  <a:lnTo>
                    <a:pt x="598" y="2213"/>
                  </a:lnTo>
                  <a:lnTo>
                    <a:pt x="598" y="2213"/>
                  </a:lnTo>
                  <a:lnTo>
                    <a:pt x="613" y="2213"/>
                  </a:lnTo>
                  <a:lnTo>
                    <a:pt x="628" y="2211"/>
                  </a:lnTo>
                  <a:lnTo>
                    <a:pt x="640" y="2208"/>
                  </a:lnTo>
                  <a:lnTo>
                    <a:pt x="653" y="2206"/>
                  </a:lnTo>
                  <a:lnTo>
                    <a:pt x="664" y="2202"/>
                  </a:lnTo>
                  <a:lnTo>
                    <a:pt x="675" y="2196"/>
                  </a:lnTo>
                  <a:lnTo>
                    <a:pt x="684" y="2191"/>
                  </a:lnTo>
                  <a:lnTo>
                    <a:pt x="692" y="2184"/>
                  </a:lnTo>
                  <a:lnTo>
                    <a:pt x="699" y="2178"/>
                  </a:lnTo>
                  <a:lnTo>
                    <a:pt x="706" y="2169"/>
                  </a:lnTo>
                  <a:lnTo>
                    <a:pt x="711" y="2161"/>
                  </a:lnTo>
                  <a:lnTo>
                    <a:pt x="716" y="2152"/>
                  </a:lnTo>
                  <a:lnTo>
                    <a:pt x="719" y="2142"/>
                  </a:lnTo>
                  <a:lnTo>
                    <a:pt x="722" y="2132"/>
                  </a:lnTo>
                  <a:lnTo>
                    <a:pt x="723" y="2121"/>
                  </a:lnTo>
                  <a:lnTo>
                    <a:pt x="724" y="2109"/>
                  </a:lnTo>
                  <a:lnTo>
                    <a:pt x="724" y="2109"/>
                  </a:lnTo>
                  <a:lnTo>
                    <a:pt x="723" y="2097"/>
                  </a:lnTo>
                  <a:lnTo>
                    <a:pt x="723" y="2083"/>
                  </a:lnTo>
                  <a:lnTo>
                    <a:pt x="723" y="2083"/>
                  </a:lnTo>
                  <a:lnTo>
                    <a:pt x="734" y="2089"/>
                  </a:lnTo>
                  <a:lnTo>
                    <a:pt x="746" y="2097"/>
                  </a:lnTo>
                  <a:lnTo>
                    <a:pt x="761" y="2109"/>
                  </a:lnTo>
                  <a:lnTo>
                    <a:pt x="774" y="2124"/>
                  </a:lnTo>
                  <a:lnTo>
                    <a:pt x="789" y="2141"/>
                  </a:lnTo>
                  <a:lnTo>
                    <a:pt x="795" y="2151"/>
                  </a:lnTo>
                  <a:lnTo>
                    <a:pt x="801" y="2161"/>
                  </a:lnTo>
                  <a:lnTo>
                    <a:pt x="807" y="2173"/>
                  </a:lnTo>
                  <a:lnTo>
                    <a:pt x="811" y="2186"/>
                  </a:lnTo>
                  <a:lnTo>
                    <a:pt x="815" y="2198"/>
                  </a:lnTo>
                  <a:lnTo>
                    <a:pt x="819" y="2213"/>
                  </a:lnTo>
                  <a:lnTo>
                    <a:pt x="819" y="2213"/>
                  </a:lnTo>
                  <a:lnTo>
                    <a:pt x="820" y="2215"/>
                  </a:lnTo>
                  <a:lnTo>
                    <a:pt x="825" y="2218"/>
                  </a:lnTo>
                  <a:lnTo>
                    <a:pt x="832" y="2222"/>
                  </a:lnTo>
                  <a:lnTo>
                    <a:pt x="842" y="2223"/>
                  </a:lnTo>
                  <a:lnTo>
                    <a:pt x="861" y="2227"/>
                  </a:lnTo>
                  <a:lnTo>
                    <a:pt x="879" y="2229"/>
                  </a:lnTo>
                  <a:lnTo>
                    <a:pt x="879" y="2229"/>
                  </a:lnTo>
                  <a:lnTo>
                    <a:pt x="893" y="2229"/>
                  </a:lnTo>
                  <a:lnTo>
                    <a:pt x="905" y="2226"/>
                  </a:lnTo>
                  <a:lnTo>
                    <a:pt x="917" y="2222"/>
                  </a:lnTo>
                  <a:lnTo>
                    <a:pt x="929" y="2215"/>
                  </a:lnTo>
                  <a:lnTo>
                    <a:pt x="940" y="2207"/>
                  </a:lnTo>
                  <a:lnTo>
                    <a:pt x="945" y="2202"/>
                  </a:lnTo>
                  <a:lnTo>
                    <a:pt x="949" y="2195"/>
                  </a:lnTo>
                  <a:lnTo>
                    <a:pt x="952" y="2188"/>
                  </a:lnTo>
                  <a:lnTo>
                    <a:pt x="956" y="2182"/>
                  </a:lnTo>
                  <a:lnTo>
                    <a:pt x="957" y="2172"/>
                  </a:lnTo>
                  <a:lnTo>
                    <a:pt x="960" y="2163"/>
                  </a:lnTo>
                  <a:lnTo>
                    <a:pt x="960" y="2163"/>
                  </a:lnTo>
                  <a:lnTo>
                    <a:pt x="979" y="2161"/>
                  </a:lnTo>
                  <a:lnTo>
                    <a:pt x="998" y="2157"/>
                  </a:lnTo>
                  <a:lnTo>
                    <a:pt x="1017" y="2152"/>
                  </a:lnTo>
                  <a:lnTo>
                    <a:pt x="1033" y="2147"/>
                  </a:lnTo>
                  <a:lnTo>
                    <a:pt x="1049" y="2140"/>
                  </a:lnTo>
                  <a:lnTo>
                    <a:pt x="1065" y="2132"/>
                  </a:lnTo>
                  <a:lnTo>
                    <a:pt x="1079" y="2124"/>
                  </a:lnTo>
                  <a:lnTo>
                    <a:pt x="1092" y="2114"/>
                  </a:lnTo>
                  <a:lnTo>
                    <a:pt x="1104" y="2103"/>
                  </a:lnTo>
                  <a:lnTo>
                    <a:pt x="1115" y="2091"/>
                  </a:lnTo>
                  <a:lnTo>
                    <a:pt x="1124" y="2079"/>
                  </a:lnTo>
                  <a:lnTo>
                    <a:pt x="1133" y="2067"/>
                  </a:lnTo>
                  <a:lnTo>
                    <a:pt x="1141" y="2054"/>
                  </a:lnTo>
                  <a:lnTo>
                    <a:pt x="1146" y="2040"/>
                  </a:lnTo>
                  <a:lnTo>
                    <a:pt x="1151" y="2025"/>
                  </a:lnTo>
                  <a:lnTo>
                    <a:pt x="1154" y="2011"/>
                  </a:lnTo>
                  <a:lnTo>
                    <a:pt x="1154" y="2011"/>
                  </a:lnTo>
                  <a:lnTo>
                    <a:pt x="1169" y="2016"/>
                  </a:lnTo>
                  <a:lnTo>
                    <a:pt x="1184" y="2024"/>
                  </a:lnTo>
                  <a:lnTo>
                    <a:pt x="1199" y="2032"/>
                  </a:lnTo>
                  <a:lnTo>
                    <a:pt x="1212" y="2041"/>
                  </a:lnTo>
                  <a:lnTo>
                    <a:pt x="1224" y="2051"/>
                  </a:lnTo>
                  <a:lnTo>
                    <a:pt x="1234" y="2060"/>
                  </a:lnTo>
                  <a:lnTo>
                    <a:pt x="1243" y="2068"/>
                  </a:lnTo>
                  <a:lnTo>
                    <a:pt x="1248" y="2075"/>
                  </a:lnTo>
                  <a:lnTo>
                    <a:pt x="1248" y="2075"/>
                  </a:lnTo>
                  <a:lnTo>
                    <a:pt x="1259" y="2072"/>
                  </a:lnTo>
                  <a:lnTo>
                    <a:pt x="1273" y="2070"/>
                  </a:lnTo>
                  <a:lnTo>
                    <a:pt x="1286" y="2068"/>
                  </a:lnTo>
                  <a:lnTo>
                    <a:pt x="1301" y="2067"/>
                  </a:lnTo>
                  <a:lnTo>
                    <a:pt x="1301" y="2067"/>
                  </a:lnTo>
                  <a:lnTo>
                    <a:pt x="1324" y="2068"/>
                  </a:lnTo>
                  <a:lnTo>
                    <a:pt x="1348" y="2071"/>
                  </a:lnTo>
                  <a:lnTo>
                    <a:pt x="1374" y="2077"/>
                  </a:lnTo>
                  <a:lnTo>
                    <a:pt x="1401" y="2085"/>
                  </a:lnTo>
                  <a:lnTo>
                    <a:pt x="1401" y="2085"/>
                  </a:lnTo>
                  <a:lnTo>
                    <a:pt x="1402" y="2075"/>
                  </a:lnTo>
                  <a:lnTo>
                    <a:pt x="1406" y="2067"/>
                  </a:lnTo>
                  <a:lnTo>
                    <a:pt x="1409" y="2064"/>
                  </a:lnTo>
                  <a:lnTo>
                    <a:pt x="1411" y="2062"/>
                  </a:lnTo>
                  <a:lnTo>
                    <a:pt x="1417" y="2059"/>
                  </a:lnTo>
                  <a:lnTo>
                    <a:pt x="1422" y="2059"/>
                  </a:lnTo>
                  <a:lnTo>
                    <a:pt x="1422" y="2059"/>
                  </a:lnTo>
                  <a:lnTo>
                    <a:pt x="1432" y="2060"/>
                  </a:lnTo>
                  <a:lnTo>
                    <a:pt x="1437" y="2063"/>
                  </a:lnTo>
                  <a:lnTo>
                    <a:pt x="1441" y="2068"/>
                  </a:lnTo>
                  <a:lnTo>
                    <a:pt x="1444" y="2075"/>
                  </a:lnTo>
                  <a:lnTo>
                    <a:pt x="1446" y="2091"/>
                  </a:lnTo>
                  <a:lnTo>
                    <a:pt x="1448" y="2098"/>
                  </a:lnTo>
                  <a:lnTo>
                    <a:pt x="1450" y="2105"/>
                  </a:lnTo>
                  <a:lnTo>
                    <a:pt x="1450" y="2105"/>
                  </a:lnTo>
                  <a:lnTo>
                    <a:pt x="1453" y="2109"/>
                  </a:lnTo>
                  <a:lnTo>
                    <a:pt x="1457" y="2112"/>
                  </a:lnTo>
                  <a:lnTo>
                    <a:pt x="1467" y="2118"/>
                  </a:lnTo>
                  <a:lnTo>
                    <a:pt x="1471" y="2121"/>
                  </a:lnTo>
                  <a:lnTo>
                    <a:pt x="1475" y="2126"/>
                  </a:lnTo>
                  <a:lnTo>
                    <a:pt x="1477" y="2132"/>
                  </a:lnTo>
                  <a:lnTo>
                    <a:pt x="1477" y="2137"/>
                  </a:lnTo>
                  <a:lnTo>
                    <a:pt x="1477" y="2137"/>
                  </a:lnTo>
                  <a:lnTo>
                    <a:pt x="1477" y="2142"/>
                  </a:lnTo>
                  <a:lnTo>
                    <a:pt x="1476" y="2148"/>
                  </a:lnTo>
                  <a:lnTo>
                    <a:pt x="1473" y="2152"/>
                  </a:lnTo>
                  <a:lnTo>
                    <a:pt x="1469" y="2155"/>
                  </a:lnTo>
                  <a:lnTo>
                    <a:pt x="1463" y="2159"/>
                  </a:lnTo>
                  <a:lnTo>
                    <a:pt x="1454" y="2160"/>
                  </a:lnTo>
                  <a:lnTo>
                    <a:pt x="1454" y="2160"/>
                  </a:lnTo>
                  <a:lnTo>
                    <a:pt x="1449" y="2160"/>
                  </a:lnTo>
                  <a:lnTo>
                    <a:pt x="1444" y="2159"/>
                  </a:lnTo>
                  <a:lnTo>
                    <a:pt x="1444" y="2159"/>
                  </a:lnTo>
                  <a:lnTo>
                    <a:pt x="1441" y="2161"/>
                  </a:lnTo>
                  <a:lnTo>
                    <a:pt x="1438" y="2167"/>
                  </a:lnTo>
                  <a:lnTo>
                    <a:pt x="1433" y="2183"/>
                  </a:lnTo>
                  <a:lnTo>
                    <a:pt x="1426" y="2204"/>
                  </a:lnTo>
                  <a:lnTo>
                    <a:pt x="1418" y="2229"/>
                  </a:lnTo>
                  <a:lnTo>
                    <a:pt x="1414" y="2241"/>
                  </a:lnTo>
                  <a:lnTo>
                    <a:pt x="1407" y="2253"/>
                  </a:lnTo>
                  <a:lnTo>
                    <a:pt x="1402" y="2264"/>
                  </a:lnTo>
                  <a:lnTo>
                    <a:pt x="1394" y="2273"/>
                  </a:lnTo>
                  <a:lnTo>
                    <a:pt x="1384" y="2281"/>
                  </a:lnTo>
                  <a:lnTo>
                    <a:pt x="1375" y="2288"/>
                  </a:lnTo>
                  <a:lnTo>
                    <a:pt x="1363" y="2292"/>
                  </a:lnTo>
                  <a:lnTo>
                    <a:pt x="1349" y="2293"/>
                  </a:lnTo>
                  <a:lnTo>
                    <a:pt x="1349" y="2293"/>
                  </a:lnTo>
                  <a:lnTo>
                    <a:pt x="1340" y="2293"/>
                  </a:lnTo>
                  <a:lnTo>
                    <a:pt x="1329" y="2291"/>
                  </a:lnTo>
                  <a:lnTo>
                    <a:pt x="1320" y="2289"/>
                  </a:lnTo>
                  <a:lnTo>
                    <a:pt x="1309" y="2285"/>
                  </a:lnTo>
                  <a:lnTo>
                    <a:pt x="1300" y="2281"/>
                  </a:lnTo>
                  <a:lnTo>
                    <a:pt x="1290" y="2276"/>
                  </a:lnTo>
                  <a:lnTo>
                    <a:pt x="1273" y="2264"/>
                  </a:lnTo>
                  <a:lnTo>
                    <a:pt x="1256" y="2249"/>
                  </a:lnTo>
                  <a:lnTo>
                    <a:pt x="1243" y="2231"/>
                  </a:lnTo>
                  <a:lnTo>
                    <a:pt x="1231" y="2211"/>
                  </a:lnTo>
                  <a:lnTo>
                    <a:pt x="1221" y="2191"/>
                  </a:lnTo>
                  <a:lnTo>
                    <a:pt x="1221" y="2191"/>
                  </a:lnTo>
                  <a:lnTo>
                    <a:pt x="1219" y="2184"/>
                  </a:lnTo>
                  <a:lnTo>
                    <a:pt x="1215" y="2179"/>
                  </a:lnTo>
                  <a:lnTo>
                    <a:pt x="1207" y="2171"/>
                  </a:lnTo>
                  <a:lnTo>
                    <a:pt x="1203" y="2167"/>
                  </a:lnTo>
                  <a:lnTo>
                    <a:pt x="1199" y="2165"/>
                  </a:lnTo>
                  <a:lnTo>
                    <a:pt x="1193" y="2164"/>
                  </a:lnTo>
                  <a:lnTo>
                    <a:pt x="1189" y="2163"/>
                  </a:lnTo>
                  <a:lnTo>
                    <a:pt x="1189" y="2163"/>
                  </a:lnTo>
                  <a:lnTo>
                    <a:pt x="1178" y="2164"/>
                  </a:lnTo>
                  <a:lnTo>
                    <a:pt x="1170" y="2167"/>
                  </a:lnTo>
                  <a:lnTo>
                    <a:pt x="1161" y="2173"/>
                  </a:lnTo>
                  <a:lnTo>
                    <a:pt x="1149" y="2184"/>
                  </a:lnTo>
                  <a:lnTo>
                    <a:pt x="1149" y="2184"/>
                  </a:lnTo>
                  <a:lnTo>
                    <a:pt x="1130" y="2203"/>
                  </a:lnTo>
                  <a:lnTo>
                    <a:pt x="1107" y="2222"/>
                  </a:lnTo>
                  <a:lnTo>
                    <a:pt x="1083" y="2238"/>
                  </a:lnTo>
                  <a:lnTo>
                    <a:pt x="1054" y="2253"/>
                  </a:lnTo>
                  <a:lnTo>
                    <a:pt x="1040" y="2260"/>
                  </a:lnTo>
                  <a:lnTo>
                    <a:pt x="1025" y="2265"/>
                  </a:lnTo>
                  <a:lnTo>
                    <a:pt x="1009" y="2270"/>
                  </a:lnTo>
                  <a:lnTo>
                    <a:pt x="992" y="2274"/>
                  </a:lnTo>
                  <a:lnTo>
                    <a:pt x="975" y="2279"/>
                  </a:lnTo>
                  <a:lnTo>
                    <a:pt x="957" y="2280"/>
                  </a:lnTo>
                  <a:lnTo>
                    <a:pt x="940" y="2283"/>
                  </a:lnTo>
                  <a:lnTo>
                    <a:pt x="921" y="2283"/>
                  </a:lnTo>
                  <a:lnTo>
                    <a:pt x="921" y="2283"/>
                  </a:lnTo>
                  <a:lnTo>
                    <a:pt x="882" y="2281"/>
                  </a:lnTo>
                  <a:lnTo>
                    <a:pt x="861" y="2280"/>
                  </a:lnTo>
                  <a:lnTo>
                    <a:pt x="861" y="2280"/>
                  </a:lnTo>
                  <a:lnTo>
                    <a:pt x="858" y="2280"/>
                  </a:lnTo>
                  <a:lnTo>
                    <a:pt x="856" y="2281"/>
                  </a:lnTo>
                  <a:lnTo>
                    <a:pt x="856" y="2281"/>
                  </a:lnTo>
                  <a:lnTo>
                    <a:pt x="858" y="2285"/>
                  </a:lnTo>
                  <a:lnTo>
                    <a:pt x="863" y="2289"/>
                  </a:lnTo>
                  <a:lnTo>
                    <a:pt x="870" y="2295"/>
                  </a:lnTo>
                  <a:lnTo>
                    <a:pt x="881" y="2299"/>
                  </a:lnTo>
                  <a:lnTo>
                    <a:pt x="894" y="2304"/>
                  </a:lnTo>
                  <a:lnTo>
                    <a:pt x="910" y="2308"/>
                  </a:lnTo>
                  <a:lnTo>
                    <a:pt x="931" y="2311"/>
                  </a:lnTo>
                  <a:lnTo>
                    <a:pt x="953" y="2312"/>
                  </a:lnTo>
                  <a:lnTo>
                    <a:pt x="953" y="2312"/>
                  </a:lnTo>
                  <a:lnTo>
                    <a:pt x="982" y="2311"/>
                  </a:lnTo>
                  <a:lnTo>
                    <a:pt x="1007" y="2308"/>
                  </a:lnTo>
                  <a:lnTo>
                    <a:pt x="1030" y="2304"/>
                  </a:lnTo>
                  <a:lnTo>
                    <a:pt x="1050" y="2299"/>
                  </a:lnTo>
                  <a:lnTo>
                    <a:pt x="1069" y="2292"/>
                  </a:lnTo>
                  <a:lnTo>
                    <a:pt x="1085" y="2284"/>
                  </a:lnTo>
                  <a:lnTo>
                    <a:pt x="1100" y="2276"/>
                  </a:lnTo>
                  <a:lnTo>
                    <a:pt x="1114" y="2268"/>
                  </a:lnTo>
                  <a:lnTo>
                    <a:pt x="1135" y="2252"/>
                  </a:lnTo>
                  <a:lnTo>
                    <a:pt x="1151" y="2238"/>
                  </a:lnTo>
                  <a:lnTo>
                    <a:pt x="1164" y="2227"/>
                  </a:lnTo>
                  <a:lnTo>
                    <a:pt x="1169" y="2225"/>
                  </a:lnTo>
                  <a:lnTo>
                    <a:pt x="1174" y="2223"/>
                  </a:lnTo>
                  <a:lnTo>
                    <a:pt x="1174" y="2223"/>
                  </a:lnTo>
                  <a:lnTo>
                    <a:pt x="1178" y="2223"/>
                  </a:lnTo>
                  <a:lnTo>
                    <a:pt x="1184" y="2226"/>
                  </a:lnTo>
                  <a:lnTo>
                    <a:pt x="1189" y="2230"/>
                  </a:lnTo>
                  <a:lnTo>
                    <a:pt x="1193" y="2233"/>
                  </a:lnTo>
                  <a:lnTo>
                    <a:pt x="1195" y="2238"/>
                  </a:lnTo>
                  <a:lnTo>
                    <a:pt x="1195" y="2238"/>
                  </a:lnTo>
                  <a:lnTo>
                    <a:pt x="1203" y="2253"/>
                  </a:lnTo>
                  <a:lnTo>
                    <a:pt x="1211" y="2266"/>
                  </a:lnTo>
                  <a:lnTo>
                    <a:pt x="1220" y="2280"/>
                  </a:lnTo>
                  <a:lnTo>
                    <a:pt x="1230" y="2291"/>
                  </a:lnTo>
                  <a:lnTo>
                    <a:pt x="1240" y="2300"/>
                  </a:lnTo>
                  <a:lnTo>
                    <a:pt x="1251" y="2309"/>
                  </a:lnTo>
                  <a:lnTo>
                    <a:pt x="1262" y="2316"/>
                  </a:lnTo>
                  <a:lnTo>
                    <a:pt x="1273" y="2323"/>
                  </a:lnTo>
                  <a:lnTo>
                    <a:pt x="1285" y="2328"/>
                  </a:lnTo>
                  <a:lnTo>
                    <a:pt x="1297" y="2332"/>
                  </a:lnTo>
                  <a:lnTo>
                    <a:pt x="1320" y="2339"/>
                  </a:lnTo>
                  <a:lnTo>
                    <a:pt x="1341" y="2342"/>
                  </a:lnTo>
                  <a:lnTo>
                    <a:pt x="1362" y="2343"/>
                  </a:lnTo>
                  <a:lnTo>
                    <a:pt x="1363" y="2343"/>
                  </a:lnTo>
                  <a:lnTo>
                    <a:pt x="1363" y="2343"/>
                  </a:lnTo>
                  <a:close/>
                  <a:moveTo>
                    <a:pt x="854" y="551"/>
                  </a:moveTo>
                  <a:lnTo>
                    <a:pt x="854" y="551"/>
                  </a:lnTo>
                  <a:lnTo>
                    <a:pt x="865" y="551"/>
                  </a:lnTo>
                  <a:lnTo>
                    <a:pt x="875" y="553"/>
                  </a:lnTo>
                  <a:lnTo>
                    <a:pt x="883" y="556"/>
                  </a:lnTo>
                  <a:lnTo>
                    <a:pt x="893" y="560"/>
                  </a:lnTo>
                  <a:lnTo>
                    <a:pt x="900" y="564"/>
                  </a:lnTo>
                  <a:lnTo>
                    <a:pt x="908" y="570"/>
                  </a:lnTo>
                  <a:lnTo>
                    <a:pt x="913" y="576"/>
                  </a:lnTo>
                  <a:lnTo>
                    <a:pt x="920" y="583"/>
                  </a:lnTo>
                  <a:lnTo>
                    <a:pt x="924" y="591"/>
                  </a:lnTo>
                  <a:lnTo>
                    <a:pt x="928" y="599"/>
                  </a:lnTo>
                  <a:lnTo>
                    <a:pt x="935" y="618"/>
                  </a:lnTo>
                  <a:lnTo>
                    <a:pt x="939" y="638"/>
                  </a:lnTo>
                  <a:lnTo>
                    <a:pt x="940" y="659"/>
                  </a:lnTo>
                  <a:lnTo>
                    <a:pt x="940" y="659"/>
                  </a:lnTo>
                  <a:lnTo>
                    <a:pt x="939" y="679"/>
                  </a:lnTo>
                  <a:lnTo>
                    <a:pt x="935" y="699"/>
                  </a:lnTo>
                  <a:lnTo>
                    <a:pt x="932" y="707"/>
                  </a:lnTo>
                  <a:lnTo>
                    <a:pt x="929" y="714"/>
                  </a:lnTo>
                  <a:lnTo>
                    <a:pt x="925" y="719"/>
                  </a:lnTo>
                  <a:lnTo>
                    <a:pt x="921" y="720"/>
                  </a:lnTo>
                  <a:lnTo>
                    <a:pt x="921" y="720"/>
                  </a:lnTo>
                  <a:lnTo>
                    <a:pt x="917" y="719"/>
                  </a:lnTo>
                  <a:lnTo>
                    <a:pt x="914" y="716"/>
                  </a:lnTo>
                  <a:lnTo>
                    <a:pt x="913" y="712"/>
                  </a:lnTo>
                  <a:lnTo>
                    <a:pt x="912" y="708"/>
                  </a:lnTo>
                  <a:lnTo>
                    <a:pt x="910" y="695"/>
                  </a:lnTo>
                  <a:lnTo>
                    <a:pt x="909" y="681"/>
                  </a:lnTo>
                  <a:lnTo>
                    <a:pt x="909" y="681"/>
                  </a:lnTo>
                  <a:lnTo>
                    <a:pt x="908" y="667"/>
                  </a:lnTo>
                  <a:lnTo>
                    <a:pt x="905" y="657"/>
                  </a:lnTo>
                  <a:lnTo>
                    <a:pt x="902" y="654"/>
                  </a:lnTo>
                  <a:lnTo>
                    <a:pt x="901" y="653"/>
                  </a:lnTo>
                  <a:lnTo>
                    <a:pt x="896" y="652"/>
                  </a:lnTo>
                  <a:lnTo>
                    <a:pt x="896" y="652"/>
                  </a:lnTo>
                  <a:lnTo>
                    <a:pt x="890" y="653"/>
                  </a:lnTo>
                  <a:lnTo>
                    <a:pt x="885" y="657"/>
                  </a:lnTo>
                  <a:lnTo>
                    <a:pt x="881" y="665"/>
                  </a:lnTo>
                  <a:lnTo>
                    <a:pt x="877" y="673"/>
                  </a:lnTo>
                  <a:lnTo>
                    <a:pt x="874" y="684"/>
                  </a:lnTo>
                  <a:lnTo>
                    <a:pt x="873" y="696"/>
                  </a:lnTo>
                  <a:lnTo>
                    <a:pt x="871" y="708"/>
                  </a:lnTo>
                  <a:lnTo>
                    <a:pt x="870" y="720"/>
                  </a:lnTo>
                  <a:lnTo>
                    <a:pt x="870" y="720"/>
                  </a:lnTo>
                  <a:lnTo>
                    <a:pt x="871" y="735"/>
                  </a:lnTo>
                  <a:lnTo>
                    <a:pt x="873" y="743"/>
                  </a:lnTo>
                  <a:lnTo>
                    <a:pt x="874" y="750"/>
                  </a:lnTo>
                  <a:lnTo>
                    <a:pt x="877" y="755"/>
                  </a:lnTo>
                  <a:lnTo>
                    <a:pt x="879" y="760"/>
                  </a:lnTo>
                  <a:lnTo>
                    <a:pt x="885" y="764"/>
                  </a:lnTo>
                  <a:lnTo>
                    <a:pt x="890" y="764"/>
                  </a:lnTo>
                  <a:lnTo>
                    <a:pt x="890" y="764"/>
                  </a:lnTo>
                  <a:lnTo>
                    <a:pt x="897" y="764"/>
                  </a:lnTo>
                  <a:lnTo>
                    <a:pt x="902" y="761"/>
                  </a:lnTo>
                  <a:lnTo>
                    <a:pt x="908" y="758"/>
                  </a:lnTo>
                  <a:lnTo>
                    <a:pt x="912" y="754"/>
                  </a:lnTo>
                  <a:lnTo>
                    <a:pt x="912" y="754"/>
                  </a:lnTo>
                  <a:lnTo>
                    <a:pt x="909" y="769"/>
                  </a:lnTo>
                  <a:lnTo>
                    <a:pt x="905" y="784"/>
                  </a:lnTo>
                  <a:lnTo>
                    <a:pt x="898" y="796"/>
                  </a:lnTo>
                  <a:lnTo>
                    <a:pt x="889" y="808"/>
                  </a:lnTo>
                  <a:lnTo>
                    <a:pt x="878" y="817"/>
                  </a:lnTo>
                  <a:lnTo>
                    <a:pt x="865" y="824"/>
                  </a:lnTo>
                  <a:lnTo>
                    <a:pt x="851" y="830"/>
                  </a:lnTo>
                  <a:lnTo>
                    <a:pt x="843" y="831"/>
                  </a:lnTo>
                  <a:lnTo>
                    <a:pt x="835" y="831"/>
                  </a:lnTo>
                  <a:lnTo>
                    <a:pt x="835" y="831"/>
                  </a:lnTo>
                  <a:lnTo>
                    <a:pt x="821" y="830"/>
                  </a:lnTo>
                  <a:lnTo>
                    <a:pt x="808" y="827"/>
                  </a:lnTo>
                  <a:lnTo>
                    <a:pt x="796" y="821"/>
                  </a:lnTo>
                  <a:lnTo>
                    <a:pt x="785" y="816"/>
                  </a:lnTo>
                  <a:lnTo>
                    <a:pt x="774" y="808"/>
                  </a:lnTo>
                  <a:lnTo>
                    <a:pt x="766" y="799"/>
                  </a:lnTo>
                  <a:lnTo>
                    <a:pt x="758" y="789"/>
                  </a:lnTo>
                  <a:lnTo>
                    <a:pt x="750" y="778"/>
                  </a:lnTo>
                  <a:lnTo>
                    <a:pt x="743" y="766"/>
                  </a:lnTo>
                  <a:lnTo>
                    <a:pt x="738" y="755"/>
                  </a:lnTo>
                  <a:lnTo>
                    <a:pt x="729" y="731"/>
                  </a:lnTo>
                  <a:lnTo>
                    <a:pt x="722" y="707"/>
                  </a:lnTo>
                  <a:lnTo>
                    <a:pt x="718" y="685"/>
                  </a:lnTo>
                  <a:lnTo>
                    <a:pt x="718" y="685"/>
                  </a:lnTo>
                  <a:lnTo>
                    <a:pt x="700" y="703"/>
                  </a:lnTo>
                  <a:lnTo>
                    <a:pt x="683" y="720"/>
                  </a:lnTo>
                  <a:lnTo>
                    <a:pt x="664" y="735"/>
                  </a:lnTo>
                  <a:lnTo>
                    <a:pt x="645" y="747"/>
                  </a:lnTo>
                  <a:lnTo>
                    <a:pt x="623" y="758"/>
                  </a:lnTo>
                  <a:lnTo>
                    <a:pt x="613" y="762"/>
                  </a:lnTo>
                  <a:lnTo>
                    <a:pt x="601" y="765"/>
                  </a:lnTo>
                  <a:lnTo>
                    <a:pt x="588" y="769"/>
                  </a:lnTo>
                  <a:lnTo>
                    <a:pt x="576" y="770"/>
                  </a:lnTo>
                  <a:lnTo>
                    <a:pt x="563" y="772"/>
                  </a:lnTo>
                  <a:lnTo>
                    <a:pt x="548" y="772"/>
                  </a:lnTo>
                  <a:lnTo>
                    <a:pt x="548" y="772"/>
                  </a:lnTo>
                  <a:lnTo>
                    <a:pt x="535" y="772"/>
                  </a:lnTo>
                  <a:lnTo>
                    <a:pt x="522" y="769"/>
                  </a:lnTo>
                  <a:lnTo>
                    <a:pt x="510" y="766"/>
                  </a:lnTo>
                  <a:lnTo>
                    <a:pt x="501" y="762"/>
                  </a:lnTo>
                  <a:lnTo>
                    <a:pt x="490" y="758"/>
                  </a:lnTo>
                  <a:lnTo>
                    <a:pt x="482" y="753"/>
                  </a:lnTo>
                  <a:lnTo>
                    <a:pt x="474" y="746"/>
                  </a:lnTo>
                  <a:lnTo>
                    <a:pt x="467" y="739"/>
                  </a:lnTo>
                  <a:lnTo>
                    <a:pt x="461" y="731"/>
                  </a:lnTo>
                  <a:lnTo>
                    <a:pt x="456" y="723"/>
                  </a:lnTo>
                  <a:lnTo>
                    <a:pt x="451" y="715"/>
                  </a:lnTo>
                  <a:lnTo>
                    <a:pt x="448" y="706"/>
                  </a:lnTo>
                  <a:lnTo>
                    <a:pt x="444" y="696"/>
                  </a:lnTo>
                  <a:lnTo>
                    <a:pt x="443" y="687"/>
                  </a:lnTo>
                  <a:lnTo>
                    <a:pt x="442" y="668"/>
                  </a:lnTo>
                  <a:lnTo>
                    <a:pt x="442" y="668"/>
                  </a:lnTo>
                  <a:lnTo>
                    <a:pt x="443" y="653"/>
                  </a:lnTo>
                  <a:lnTo>
                    <a:pt x="444" y="644"/>
                  </a:lnTo>
                  <a:lnTo>
                    <a:pt x="447" y="634"/>
                  </a:lnTo>
                  <a:lnTo>
                    <a:pt x="450" y="626"/>
                  </a:lnTo>
                  <a:lnTo>
                    <a:pt x="454" y="619"/>
                  </a:lnTo>
                  <a:lnTo>
                    <a:pt x="459" y="615"/>
                  </a:lnTo>
                  <a:lnTo>
                    <a:pt x="462" y="614"/>
                  </a:lnTo>
                  <a:lnTo>
                    <a:pt x="466" y="613"/>
                  </a:lnTo>
                  <a:lnTo>
                    <a:pt x="466" y="613"/>
                  </a:lnTo>
                  <a:lnTo>
                    <a:pt x="470" y="614"/>
                  </a:lnTo>
                  <a:lnTo>
                    <a:pt x="473" y="617"/>
                  </a:lnTo>
                  <a:lnTo>
                    <a:pt x="474" y="619"/>
                  </a:lnTo>
                  <a:lnTo>
                    <a:pt x="477" y="625"/>
                  </a:lnTo>
                  <a:lnTo>
                    <a:pt x="478" y="637"/>
                  </a:lnTo>
                  <a:lnTo>
                    <a:pt x="481" y="650"/>
                  </a:lnTo>
                  <a:lnTo>
                    <a:pt x="483" y="664"/>
                  </a:lnTo>
                  <a:lnTo>
                    <a:pt x="486" y="669"/>
                  </a:lnTo>
                  <a:lnTo>
                    <a:pt x="490" y="675"/>
                  </a:lnTo>
                  <a:lnTo>
                    <a:pt x="493" y="680"/>
                  </a:lnTo>
                  <a:lnTo>
                    <a:pt x="498" y="683"/>
                  </a:lnTo>
                  <a:lnTo>
                    <a:pt x="505" y="685"/>
                  </a:lnTo>
                  <a:lnTo>
                    <a:pt x="512" y="687"/>
                  </a:lnTo>
                  <a:lnTo>
                    <a:pt x="512" y="687"/>
                  </a:lnTo>
                  <a:lnTo>
                    <a:pt x="517" y="685"/>
                  </a:lnTo>
                  <a:lnTo>
                    <a:pt x="521" y="684"/>
                  </a:lnTo>
                  <a:lnTo>
                    <a:pt x="527" y="681"/>
                  </a:lnTo>
                  <a:lnTo>
                    <a:pt x="533" y="679"/>
                  </a:lnTo>
                  <a:lnTo>
                    <a:pt x="539" y="673"/>
                  </a:lnTo>
                  <a:lnTo>
                    <a:pt x="544" y="667"/>
                  </a:lnTo>
                  <a:lnTo>
                    <a:pt x="549" y="659"/>
                  </a:lnTo>
                  <a:lnTo>
                    <a:pt x="553" y="648"/>
                  </a:lnTo>
                  <a:lnTo>
                    <a:pt x="553" y="648"/>
                  </a:lnTo>
                  <a:lnTo>
                    <a:pt x="557" y="634"/>
                  </a:lnTo>
                  <a:lnTo>
                    <a:pt x="560" y="621"/>
                  </a:lnTo>
                  <a:lnTo>
                    <a:pt x="563" y="607"/>
                  </a:lnTo>
                  <a:lnTo>
                    <a:pt x="563" y="595"/>
                  </a:lnTo>
                  <a:lnTo>
                    <a:pt x="563" y="595"/>
                  </a:lnTo>
                  <a:lnTo>
                    <a:pt x="562" y="579"/>
                  </a:lnTo>
                  <a:lnTo>
                    <a:pt x="560" y="572"/>
                  </a:lnTo>
                  <a:lnTo>
                    <a:pt x="559" y="567"/>
                  </a:lnTo>
                  <a:lnTo>
                    <a:pt x="555" y="563"/>
                  </a:lnTo>
                  <a:lnTo>
                    <a:pt x="551" y="559"/>
                  </a:lnTo>
                  <a:lnTo>
                    <a:pt x="547" y="558"/>
                  </a:lnTo>
                  <a:lnTo>
                    <a:pt x="540" y="556"/>
                  </a:lnTo>
                  <a:lnTo>
                    <a:pt x="540" y="556"/>
                  </a:lnTo>
                  <a:lnTo>
                    <a:pt x="535" y="556"/>
                  </a:lnTo>
                  <a:lnTo>
                    <a:pt x="528" y="558"/>
                  </a:lnTo>
                  <a:lnTo>
                    <a:pt x="516" y="563"/>
                  </a:lnTo>
                  <a:lnTo>
                    <a:pt x="506" y="568"/>
                  </a:lnTo>
                  <a:lnTo>
                    <a:pt x="500" y="574"/>
                  </a:lnTo>
                  <a:lnTo>
                    <a:pt x="500" y="574"/>
                  </a:lnTo>
                  <a:lnTo>
                    <a:pt x="504" y="563"/>
                  </a:lnTo>
                  <a:lnTo>
                    <a:pt x="509" y="551"/>
                  </a:lnTo>
                  <a:lnTo>
                    <a:pt x="514" y="541"/>
                  </a:lnTo>
                  <a:lnTo>
                    <a:pt x="521" y="532"/>
                  </a:lnTo>
                  <a:lnTo>
                    <a:pt x="528" y="522"/>
                  </a:lnTo>
                  <a:lnTo>
                    <a:pt x="536" y="514"/>
                  </a:lnTo>
                  <a:lnTo>
                    <a:pt x="543" y="508"/>
                  </a:lnTo>
                  <a:lnTo>
                    <a:pt x="552" y="501"/>
                  </a:lnTo>
                  <a:lnTo>
                    <a:pt x="560" y="496"/>
                  </a:lnTo>
                  <a:lnTo>
                    <a:pt x="570" y="490"/>
                  </a:lnTo>
                  <a:lnTo>
                    <a:pt x="579" y="486"/>
                  </a:lnTo>
                  <a:lnTo>
                    <a:pt x="588" y="483"/>
                  </a:lnTo>
                  <a:lnTo>
                    <a:pt x="609" y="478"/>
                  </a:lnTo>
                  <a:lnTo>
                    <a:pt x="630" y="477"/>
                  </a:lnTo>
                  <a:lnTo>
                    <a:pt x="630" y="477"/>
                  </a:lnTo>
                  <a:lnTo>
                    <a:pt x="644" y="478"/>
                  </a:lnTo>
                  <a:lnTo>
                    <a:pt x="656" y="479"/>
                  </a:lnTo>
                  <a:lnTo>
                    <a:pt x="667" y="483"/>
                  </a:lnTo>
                  <a:lnTo>
                    <a:pt x="677" y="487"/>
                  </a:lnTo>
                  <a:lnTo>
                    <a:pt x="687" y="493"/>
                  </a:lnTo>
                  <a:lnTo>
                    <a:pt x="696" y="500"/>
                  </a:lnTo>
                  <a:lnTo>
                    <a:pt x="704" y="508"/>
                  </a:lnTo>
                  <a:lnTo>
                    <a:pt x="711" y="517"/>
                  </a:lnTo>
                  <a:lnTo>
                    <a:pt x="718" y="527"/>
                  </a:lnTo>
                  <a:lnTo>
                    <a:pt x="723" y="536"/>
                  </a:lnTo>
                  <a:lnTo>
                    <a:pt x="727" y="547"/>
                  </a:lnTo>
                  <a:lnTo>
                    <a:pt x="731" y="559"/>
                  </a:lnTo>
                  <a:lnTo>
                    <a:pt x="735" y="571"/>
                  </a:lnTo>
                  <a:lnTo>
                    <a:pt x="737" y="583"/>
                  </a:lnTo>
                  <a:lnTo>
                    <a:pt x="738" y="595"/>
                  </a:lnTo>
                  <a:lnTo>
                    <a:pt x="738" y="609"/>
                  </a:lnTo>
                  <a:lnTo>
                    <a:pt x="738" y="609"/>
                  </a:lnTo>
                  <a:lnTo>
                    <a:pt x="738" y="623"/>
                  </a:lnTo>
                  <a:lnTo>
                    <a:pt x="735" y="640"/>
                  </a:lnTo>
                  <a:lnTo>
                    <a:pt x="735" y="640"/>
                  </a:lnTo>
                  <a:lnTo>
                    <a:pt x="747" y="621"/>
                  </a:lnTo>
                  <a:lnTo>
                    <a:pt x="761" y="605"/>
                  </a:lnTo>
                  <a:lnTo>
                    <a:pt x="774" y="590"/>
                  </a:lnTo>
                  <a:lnTo>
                    <a:pt x="789" y="576"/>
                  </a:lnTo>
                  <a:lnTo>
                    <a:pt x="805" y="566"/>
                  </a:lnTo>
                  <a:lnTo>
                    <a:pt x="820" y="558"/>
                  </a:lnTo>
                  <a:lnTo>
                    <a:pt x="838" y="552"/>
                  </a:lnTo>
                  <a:lnTo>
                    <a:pt x="846" y="551"/>
                  </a:lnTo>
                  <a:lnTo>
                    <a:pt x="854" y="551"/>
                  </a:lnTo>
                  <a:lnTo>
                    <a:pt x="854" y="551"/>
                  </a:lnTo>
                  <a:close/>
                  <a:moveTo>
                    <a:pt x="629" y="19"/>
                  </a:moveTo>
                  <a:lnTo>
                    <a:pt x="629" y="19"/>
                  </a:lnTo>
                  <a:lnTo>
                    <a:pt x="628" y="18"/>
                  </a:lnTo>
                  <a:lnTo>
                    <a:pt x="625" y="15"/>
                  </a:lnTo>
                  <a:lnTo>
                    <a:pt x="611" y="12"/>
                  </a:lnTo>
                  <a:lnTo>
                    <a:pt x="591" y="9"/>
                  </a:lnTo>
                  <a:lnTo>
                    <a:pt x="566" y="8"/>
                  </a:lnTo>
                  <a:lnTo>
                    <a:pt x="566" y="8"/>
                  </a:lnTo>
                  <a:lnTo>
                    <a:pt x="556" y="9"/>
                  </a:lnTo>
                  <a:lnTo>
                    <a:pt x="547" y="11"/>
                  </a:lnTo>
                  <a:lnTo>
                    <a:pt x="539" y="13"/>
                  </a:lnTo>
                  <a:lnTo>
                    <a:pt x="533" y="16"/>
                  </a:lnTo>
                  <a:lnTo>
                    <a:pt x="527" y="20"/>
                  </a:lnTo>
                  <a:lnTo>
                    <a:pt x="522" y="24"/>
                  </a:lnTo>
                  <a:lnTo>
                    <a:pt x="513" y="32"/>
                  </a:lnTo>
                  <a:lnTo>
                    <a:pt x="505" y="42"/>
                  </a:lnTo>
                  <a:lnTo>
                    <a:pt x="497" y="50"/>
                  </a:lnTo>
                  <a:lnTo>
                    <a:pt x="491" y="53"/>
                  </a:lnTo>
                  <a:lnTo>
                    <a:pt x="486" y="55"/>
                  </a:lnTo>
                  <a:lnTo>
                    <a:pt x="479" y="57"/>
                  </a:lnTo>
                  <a:lnTo>
                    <a:pt x="471" y="57"/>
                  </a:lnTo>
                  <a:lnTo>
                    <a:pt x="471" y="57"/>
                  </a:lnTo>
                  <a:lnTo>
                    <a:pt x="463" y="57"/>
                  </a:lnTo>
                  <a:lnTo>
                    <a:pt x="456" y="55"/>
                  </a:lnTo>
                  <a:lnTo>
                    <a:pt x="450" y="53"/>
                  </a:lnTo>
                  <a:lnTo>
                    <a:pt x="444" y="48"/>
                  </a:lnTo>
                  <a:lnTo>
                    <a:pt x="436" y="40"/>
                  </a:lnTo>
                  <a:lnTo>
                    <a:pt x="428" y="32"/>
                  </a:lnTo>
                  <a:lnTo>
                    <a:pt x="420" y="23"/>
                  </a:lnTo>
                  <a:lnTo>
                    <a:pt x="416" y="19"/>
                  </a:lnTo>
                  <a:lnTo>
                    <a:pt x="411" y="15"/>
                  </a:lnTo>
                  <a:lnTo>
                    <a:pt x="404" y="12"/>
                  </a:lnTo>
                  <a:lnTo>
                    <a:pt x="396" y="9"/>
                  </a:lnTo>
                  <a:lnTo>
                    <a:pt x="388" y="8"/>
                  </a:lnTo>
                  <a:lnTo>
                    <a:pt x="377" y="7"/>
                  </a:lnTo>
                  <a:lnTo>
                    <a:pt x="377" y="7"/>
                  </a:lnTo>
                  <a:lnTo>
                    <a:pt x="351" y="8"/>
                  </a:lnTo>
                  <a:lnTo>
                    <a:pt x="329" y="11"/>
                  </a:lnTo>
                  <a:lnTo>
                    <a:pt x="320" y="13"/>
                  </a:lnTo>
                  <a:lnTo>
                    <a:pt x="314" y="16"/>
                  </a:lnTo>
                  <a:lnTo>
                    <a:pt x="310" y="19"/>
                  </a:lnTo>
                  <a:lnTo>
                    <a:pt x="308" y="22"/>
                  </a:lnTo>
                  <a:lnTo>
                    <a:pt x="308" y="22"/>
                  </a:lnTo>
                  <a:lnTo>
                    <a:pt x="308" y="23"/>
                  </a:lnTo>
                  <a:lnTo>
                    <a:pt x="310" y="24"/>
                  </a:lnTo>
                  <a:lnTo>
                    <a:pt x="315" y="27"/>
                  </a:lnTo>
                  <a:lnTo>
                    <a:pt x="329" y="32"/>
                  </a:lnTo>
                  <a:lnTo>
                    <a:pt x="337" y="35"/>
                  </a:lnTo>
                  <a:lnTo>
                    <a:pt x="343" y="40"/>
                  </a:lnTo>
                  <a:lnTo>
                    <a:pt x="346" y="43"/>
                  </a:lnTo>
                  <a:lnTo>
                    <a:pt x="349" y="47"/>
                  </a:lnTo>
                  <a:lnTo>
                    <a:pt x="350" y="51"/>
                  </a:lnTo>
                  <a:lnTo>
                    <a:pt x="350" y="57"/>
                  </a:lnTo>
                  <a:lnTo>
                    <a:pt x="350" y="57"/>
                  </a:lnTo>
                  <a:lnTo>
                    <a:pt x="349" y="62"/>
                  </a:lnTo>
                  <a:lnTo>
                    <a:pt x="346" y="67"/>
                  </a:lnTo>
                  <a:lnTo>
                    <a:pt x="342" y="73"/>
                  </a:lnTo>
                  <a:lnTo>
                    <a:pt x="337" y="77"/>
                  </a:lnTo>
                  <a:lnTo>
                    <a:pt x="322" y="85"/>
                  </a:lnTo>
                  <a:lnTo>
                    <a:pt x="304" y="92"/>
                  </a:lnTo>
                  <a:lnTo>
                    <a:pt x="288" y="97"/>
                  </a:lnTo>
                  <a:lnTo>
                    <a:pt x="273" y="102"/>
                  </a:lnTo>
                  <a:lnTo>
                    <a:pt x="268" y="106"/>
                  </a:lnTo>
                  <a:lnTo>
                    <a:pt x="264" y="109"/>
                  </a:lnTo>
                  <a:lnTo>
                    <a:pt x="261" y="112"/>
                  </a:lnTo>
                  <a:lnTo>
                    <a:pt x="260" y="116"/>
                  </a:lnTo>
                  <a:lnTo>
                    <a:pt x="260" y="116"/>
                  </a:lnTo>
                  <a:lnTo>
                    <a:pt x="261" y="120"/>
                  </a:lnTo>
                  <a:lnTo>
                    <a:pt x="264" y="123"/>
                  </a:lnTo>
                  <a:lnTo>
                    <a:pt x="269" y="124"/>
                  </a:lnTo>
                  <a:lnTo>
                    <a:pt x="276" y="125"/>
                  </a:lnTo>
                  <a:lnTo>
                    <a:pt x="276" y="125"/>
                  </a:lnTo>
                  <a:lnTo>
                    <a:pt x="292" y="123"/>
                  </a:lnTo>
                  <a:lnTo>
                    <a:pt x="311" y="120"/>
                  </a:lnTo>
                  <a:lnTo>
                    <a:pt x="331" y="117"/>
                  </a:lnTo>
                  <a:lnTo>
                    <a:pt x="349" y="116"/>
                  </a:lnTo>
                  <a:lnTo>
                    <a:pt x="349" y="116"/>
                  </a:lnTo>
                  <a:lnTo>
                    <a:pt x="358" y="116"/>
                  </a:lnTo>
                  <a:lnTo>
                    <a:pt x="366" y="119"/>
                  </a:lnTo>
                  <a:lnTo>
                    <a:pt x="369" y="120"/>
                  </a:lnTo>
                  <a:lnTo>
                    <a:pt x="372" y="123"/>
                  </a:lnTo>
                  <a:lnTo>
                    <a:pt x="373" y="127"/>
                  </a:lnTo>
                  <a:lnTo>
                    <a:pt x="373" y="129"/>
                  </a:lnTo>
                  <a:lnTo>
                    <a:pt x="373" y="129"/>
                  </a:lnTo>
                  <a:lnTo>
                    <a:pt x="373" y="135"/>
                  </a:lnTo>
                  <a:lnTo>
                    <a:pt x="372" y="139"/>
                  </a:lnTo>
                  <a:lnTo>
                    <a:pt x="366" y="149"/>
                  </a:lnTo>
                  <a:lnTo>
                    <a:pt x="358" y="160"/>
                  </a:lnTo>
                  <a:lnTo>
                    <a:pt x="349" y="172"/>
                  </a:lnTo>
                  <a:lnTo>
                    <a:pt x="333" y="194"/>
                  </a:lnTo>
                  <a:lnTo>
                    <a:pt x="327" y="202"/>
                  </a:lnTo>
                  <a:lnTo>
                    <a:pt x="326" y="206"/>
                  </a:lnTo>
                  <a:lnTo>
                    <a:pt x="324" y="210"/>
                  </a:lnTo>
                  <a:lnTo>
                    <a:pt x="324" y="210"/>
                  </a:lnTo>
                  <a:lnTo>
                    <a:pt x="326" y="214"/>
                  </a:lnTo>
                  <a:lnTo>
                    <a:pt x="329" y="215"/>
                  </a:lnTo>
                  <a:lnTo>
                    <a:pt x="331" y="217"/>
                  </a:lnTo>
                  <a:lnTo>
                    <a:pt x="334" y="217"/>
                  </a:lnTo>
                  <a:lnTo>
                    <a:pt x="334" y="217"/>
                  </a:lnTo>
                  <a:lnTo>
                    <a:pt x="338" y="217"/>
                  </a:lnTo>
                  <a:lnTo>
                    <a:pt x="341" y="215"/>
                  </a:lnTo>
                  <a:lnTo>
                    <a:pt x="350" y="210"/>
                  </a:lnTo>
                  <a:lnTo>
                    <a:pt x="369" y="195"/>
                  </a:lnTo>
                  <a:lnTo>
                    <a:pt x="378" y="186"/>
                  </a:lnTo>
                  <a:lnTo>
                    <a:pt x="389" y="179"/>
                  </a:lnTo>
                  <a:lnTo>
                    <a:pt x="400" y="174"/>
                  </a:lnTo>
                  <a:lnTo>
                    <a:pt x="405" y="172"/>
                  </a:lnTo>
                  <a:lnTo>
                    <a:pt x="411" y="172"/>
                  </a:lnTo>
                  <a:lnTo>
                    <a:pt x="411" y="172"/>
                  </a:lnTo>
                  <a:lnTo>
                    <a:pt x="419" y="172"/>
                  </a:lnTo>
                  <a:lnTo>
                    <a:pt x="426" y="176"/>
                  </a:lnTo>
                  <a:lnTo>
                    <a:pt x="431" y="182"/>
                  </a:lnTo>
                  <a:lnTo>
                    <a:pt x="434" y="187"/>
                  </a:lnTo>
                  <a:lnTo>
                    <a:pt x="436" y="195"/>
                  </a:lnTo>
                  <a:lnTo>
                    <a:pt x="439" y="203"/>
                  </a:lnTo>
                  <a:lnTo>
                    <a:pt x="440" y="222"/>
                  </a:lnTo>
                  <a:lnTo>
                    <a:pt x="440" y="241"/>
                  </a:lnTo>
                  <a:lnTo>
                    <a:pt x="442" y="257"/>
                  </a:lnTo>
                  <a:lnTo>
                    <a:pt x="443" y="264"/>
                  </a:lnTo>
                  <a:lnTo>
                    <a:pt x="446" y="268"/>
                  </a:lnTo>
                  <a:lnTo>
                    <a:pt x="448" y="272"/>
                  </a:lnTo>
                  <a:lnTo>
                    <a:pt x="452" y="272"/>
                  </a:lnTo>
                  <a:lnTo>
                    <a:pt x="452" y="272"/>
                  </a:lnTo>
                  <a:lnTo>
                    <a:pt x="458" y="272"/>
                  </a:lnTo>
                  <a:lnTo>
                    <a:pt x="462" y="268"/>
                  </a:lnTo>
                  <a:lnTo>
                    <a:pt x="465" y="264"/>
                  </a:lnTo>
                  <a:lnTo>
                    <a:pt x="467" y="257"/>
                  </a:lnTo>
                  <a:lnTo>
                    <a:pt x="471" y="241"/>
                  </a:lnTo>
                  <a:lnTo>
                    <a:pt x="475" y="224"/>
                  </a:lnTo>
                  <a:lnTo>
                    <a:pt x="479" y="205"/>
                  </a:lnTo>
                  <a:lnTo>
                    <a:pt x="482" y="197"/>
                  </a:lnTo>
                  <a:lnTo>
                    <a:pt x="486" y="189"/>
                  </a:lnTo>
                  <a:lnTo>
                    <a:pt x="490" y="183"/>
                  </a:lnTo>
                  <a:lnTo>
                    <a:pt x="494" y="178"/>
                  </a:lnTo>
                  <a:lnTo>
                    <a:pt x="500" y="175"/>
                  </a:lnTo>
                  <a:lnTo>
                    <a:pt x="506" y="174"/>
                  </a:lnTo>
                  <a:lnTo>
                    <a:pt x="506" y="174"/>
                  </a:lnTo>
                  <a:lnTo>
                    <a:pt x="513" y="175"/>
                  </a:lnTo>
                  <a:lnTo>
                    <a:pt x="518" y="176"/>
                  </a:lnTo>
                  <a:lnTo>
                    <a:pt x="524" y="180"/>
                  </a:lnTo>
                  <a:lnTo>
                    <a:pt x="529" y="184"/>
                  </a:lnTo>
                  <a:lnTo>
                    <a:pt x="539" y="195"/>
                  </a:lnTo>
                  <a:lnTo>
                    <a:pt x="548" y="207"/>
                  </a:lnTo>
                  <a:lnTo>
                    <a:pt x="557" y="221"/>
                  </a:lnTo>
                  <a:lnTo>
                    <a:pt x="567" y="232"/>
                  </a:lnTo>
                  <a:lnTo>
                    <a:pt x="575" y="240"/>
                  </a:lnTo>
                  <a:lnTo>
                    <a:pt x="579" y="241"/>
                  </a:lnTo>
                  <a:lnTo>
                    <a:pt x="583" y="242"/>
                  </a:lnTo>
                  <a:lnTo>
                    <a:pt x="583" y="242"/>
                  </a:lnTo>
                  <a:lnTo>
                    <a:pt x="587" y="241"/>
                  </a:lnTo>
                  <a:lnTo>
                    <a:pt x="590" y="240"/>
                  </a:lnTo>
                  <a:lnTo>
                    <a:pt x="593" y="236"/>
                  </a:lnTo>
                  <a:lnTo>
                    <a:pt x="593" y="232"/>
                  </a:lnTo>
                  <a:lnTo>
                    <a:pt x="593" y="232"/>
                  </a:lnTo>
                  <a:lnTo>
                    <a:pt x="591" y="224"/>
                  </a:lnTo>
                  <a:lnTo>
                    <a:pt x="588" y="214"/>
                  </a:lnTo>
                  <a:lnTo>
                    <a:pt x="579" y="193"/>
                  </a:lnTo>
                  <a:lnTo>
                    <a:pt x="570" y="170"/>
                  </a:lnTo>
                  <a:lnTo>
                    <a:pt x="567" y="159"/>
                  </a:lnTo>
                  <a:lnTo>
                    <a:pt x="566" y="149"/>
                  </a:lnTo>
                  <a:lnTo>
                    <a:pt x="566" y="149"/>
                  </a:lnTo>
                  <a:lnTo>
                    <a:pt x="567" y="144"/>
                  </a:lnTo>
                  <a:lnTo>
                    <a:pt x="568" y="140"/>
                  </a:lnTo>
                  <a:lnTo>
                    <a:pt x="570" y="136"/>
                  </a:lnTo>
                  <a:lnTo>
                    <a:pt x="572" y="133"/>
                  </a:lnTo>
                  <a:lnTo>
                    <a:pt x="576" y="131"/>
                  </a:lnTo>
                  <a:lnTo>
                    <a:pt x="580" y="129"/>
                  </a:lnTo>
                  <a:lnTo>
                    <a:pt x="591" y="128"/>
                  </a:lnTo>
                  <a:lnTo>
                    <a:pt x="591" y="128"/>
                  </a:lnTo>
                  <a:lnTo>
                    <a:pt x="599" y="128"/>
                  </a:lnTo>
                  <a:lnTo>
                    <a:pt x="607" y="129"/>
                  </a:lnTo>
                  <a:lnTo>
                    <a:pt x="625" y="133"/>
                  </a:lnTo>
                  <a:lnTo>
                    <a:pt x="641" y="137"/>
                  </a:lnTo>
                  <a:lnTo>
                    <a:pt x="648" y="139"/>
                  </a:lnTo>
                  <a:lnTo>
                    <a:pt x="654" y="140"/>
                  </a:lnTo>
                  <a:lnTo>
                    <a:pt x="654" y="140"/>
                  </a:lnTo>
                  <a:lnTo>
                    <a:pt x="658" y="140"/>
                  </a:lnTo>
                  <a:lnTo>
                    <a:pt x="661" y="139"/>
                  </a:lnTo>
                  <a:lnTo>
                    <a:pt x="664" y="136"/>
                  </a:lnTo>
                  <a:lnTo>
                    <a:pt x="665" y="132"/>
                  </a:lnTo>
                  <a:lnTo>
                    <a:pt x="665" y="132"/>
                  </a:lnTo>
                  <a:lnTo>
                    <a:pt x="664" y="128"/>
                  </a:lnTo>
                  <a:lnTo>
                    <a:pt x="661" y="124"/>
                  </a:lnTo>
                  <a:lnTo>
                    <a:pt x="653" y="116"/>
                  </a:lnTo>
                  <a:lnTo>
                    <a:pt x="640" y="106"/>
                  </a:lnTo>
                  <a:lnTo>
                    <a:pt x="625" y="98"/>
                  </a:lnTo>
                  <a:lnTo>
                    <a:pt x="611" y="89"/>
                  </a:lnTo>
                  <a:lnTo>
                    <a:pt x="598" y="79"/>
                  </a:lnTo>
                  <a:lnTo>
                    <a:pt x="593" y="74"/>
                  </a:lnTo>
                  <a:lnTo>
                    <a:pt x="588" y="70"/>
                  </a:lnTo>
                  <a:lnTo>
                    <a:pt x="586" y="65"/>
                  </a:lnTo>
                  <a:lnTo>
                    <a:pt x="586" y="59"/>
                  </a:lnTo>
                  <a:lnTo>
                    <a:pt x="586" y="59"/>
                  </a:lnTo>
                  <a:lnTo>
                    <a:pt x="586" y="55"/>
                  </a:lnTo>
                  <a:lnTo>
                    <a:pt x="587" y="50"/>
                  </a:lnTo>
                  <a:lnTo>
                    <a:pt x="590" y="47"/>
                  </a:lnTo>
                  <a:lnTo>
                    <a:pt x="593" y="43"/>
                  </a:lnTo>
                  <a:lnTo>
                    <a:pt x="599" y="38"/>
                  </a:lnTo>
                  <a:lnTo>
                    <a:pt x="607" y="34"/>
                  </a:lnTo>
                  <a:lnTo>
                    <a:pt x="622" y="27"/>
                  </a:lnTo>
                  <a:lnTo>
                    <a:pt x="628" y="23"/>
                  </a:lnTo>
                  <a:lnTo>
                    <a:pt x="629" y="22"/>
                  </a:lnTo>
                  <a:lnTo>
                    <a:pt x="629" y="19"/>
                  </a:lnTo>
                  <a:lnTo>
                    <a:pt x="629" y="19"/>
                  </a:lnTo>
                  <a:close/>
                  <a:moveTo>
                    <a:pt x="1904" y="1775"/>
                  </a:moveTo>
                  <a:lnTo>
                    <a:pt x="1904" y="1775"/>
                  </a:lnTo>
                  <a:lnTo>
                    <a:pt x="1900" y="1776"/>
                  </a:lnTo>
                  <a:lnTo>
                    <a:pt x="1893" y="1782"/>
                  </a:lnTo>
                  <a:lnTo>
                    <a:pt x="1877" y="1796"/>
                  </a:lnTo>
                  <a:lnTo>
                    <a:pt x="1827" y="1845"/>
                  </a:lnTo>
                  <a:lnTo>
                    <a:pt x="1799" y="1869"/>
                  </a:lnTo>
                  <a:lnTo>
                    <a:pt x="1784" y="1881"/>
                  </a:lnTo>
                  <a:lnTo>
                    <a:pt x="1771" y="1892"/>
                  </a:lnTo>
                  <a:lnTo>
                    <a:pt x="1756" y="1900"/>
                  </a:lnTo>
                  <a:lnTo>
                    <a:pt x="1741" y="1907"/>
                  </a:lnTo>
                  <a:lnTo>
                    <a:pt x="1728" y="1912"/>
                  </a:lnTo>
                  <a:lnTo>
                    <a:pt x="1716" y="1914"/>
                  </a:lnTo>
                  <a:lnTo>
                    <a:pt x="1716" y="1914"/>
                  </a:lnTo>
                  <a:lnTo>
                    <a:pt x="1709" y="1912"/>
                  </a:lnTo>
                  <a:lnTo>
                    <a:pt x="1704" y="1908"/>
                  </a:lnTo>
                  <a:lnTo>
                    <a:pt x="1698" y="1903"/>
                  </a:lnTo>
                  <a:lnTo>
                    <a:pt x="1694" y="1895"/>
                  </a:lnTo>
                  <a:lnTo>
                    <a:pt x="1690" y="1887"/>
                  </a:lnTo>
                  <a:lnTo>
                    <a:pt x="1687" y="1879"/>
                  </a:lnTo>
                  <a:lnTo>
                    <a:pt x="1686" y="1869"/>
                  </a:lnTo>
                  <a:lnTo>
                    <a:pt x="1686" y="1860"/>
                  </a:lnTo>
                  <a:lnTo>
                    <a:pt x="1686" y="1860"/>
                  </a:lnTo>
                  <a:lnTo>
                    <a:pt x="1686" y="1856"/>
                  </a:lnTo>
                  <a:lnTo>
                    <a:pt x="1687" y="1852"/>
                  </a:lnTo>
                  <a:lnTo>
                    <a:pt x="1690" y="1848"/>
                  </a:lnTo>
                  <a:lnTo>
                    <a:pt x="1693" y="1844"/>
                  </a:lnTo>
                  <a:lnTo>
                    <a:pt x="1698" y="1841"/>
                  </a:lnTo>
                  <a:lnTo>
                    <a:pt x="1705" y="1837"/>
                  </a:lnTo>
                  <a:lnTo>
                    <a:pt x="1722" y="1833"/>
                  </a:lnTo>
                  <a:lnTo>
                    <a:pt x="1722" y="1833"/>
                  </a:lnTo>
                  <a:lnTo>
                    <a:pt x="1749" y="1825"/>
                  </a:lnTo>
                  <a:lnTo>
                    <a:pt x="1772" y="1815"/>
                  </a:lnTo>
                  <a:lnTo>
                    <a:pt x="1791" y="1806"/>
                  </a:lnTo>
                  <a:lnTo>
                    <a:pt x="1809" y="1794"/>
                  </a:lnTo>
                  <a:lnTo>
                    <a:pt x="1822" y="1782"/>
                  </a:lnTo>
                  <a:lnTo>
                    <a:pt x="1834" y="1769"/>
                  </a:lnTo>
                  <a:lnTo>
                    <a:pt x="1856" y="1744"/>
                  </a:lnTo>
                  <a:lnTo>
                    <a:pt x="1867" y="1732"/>
                  </a:lnTo>
                  <a:lnTo>
                    <a:pt x="1877" y="1721"/>
                  </a:lnTo>
                  <a:lnTo>
                    <a:pt x="1888" y="1710"/>
                  </a:lnTo>
                  <a:lnTo>
                    <a:pt x="1900" y="1701"/>
                  </a:lnTo>
                  <a:lnTo>
                    <a:pt x="1915" y="1693"/>
                  </a:lnTo>
                  <a:lnTo>
                    <a:pt x="1931" y="1687"/>
                  </a:lnTo>
                  <a:lnTo>
                    <a:pt x="1951" y="1683"/>
                  </a:lnTo>
                  <a:lnTo>
                    <a:pt x="1974" y="1682"/>
                  </a:lnTo>
                  <a:lnTo>
                    <a:pt x="1974" y="1682"/>
                  </a:lnTo>
                  <a:lnTo>
                    <a:pt x="1988" y="1683"/>
                  </a:lnTo>
                  <a:lnTo>
                    <a:pt x="2001" y="1685"/>
                  </a:lnTo>
                  <a:lnTo>
                    <a:pt x="2015" y="1687"/>
                  </a:lnTo>
                  <a:lnTo>
                    <a:pt x="2028" y="1691"/>
                  </a:lnTo>
                  <a:lnTo>
                    <a:pt x="2042" y="1697"/>
                  </a:lnTo>
                  <a:lnTo>
                    <a:pt x="2054" y="1703"/>
                  </a:lnTo>
                  <a:lnTo>
                    <a:pt x="2066" y="1712"/>
                  </a:lnTo>
                  <a:lnTo>
                    <a:pt x="2078" y="1721"/>
                  </a:lnTo>
                  <a:lnTo>
                    <a:pt x="2087" y="1732"/>
                  </a:lnTo>
                  <a:lnTo>
                    <a:pt x="2098" y="1743"/>
                  </a:lnTo>
                  <a:lnTo>
                    <a:pt x="2106" y="1756"/>
                  </a:lnTo>
                  <a:lnTo>
                    <a:pt x="2113" y="1771"/>
                  </a:lnTo>
                  <a:lnTo>
                    <a:pt x="2118" y="1786"/>
                  </a:lnTo>
                  <a:lnTo>
                    <a:pt x="2124" y="1803"/>
                  </a:lnTo>
                  <a:lnTo>
                    <a:pt x="2126" y="1822"/>
                  </a:lnTo>
                  <a:lnTo>
                    <a:pt x="2126" y="1842"/>
                  </a:lnTo>
                  <a:lnTo>
                    <a:pt x="2126" y="1842"/>
                  </a:lnTo>
                  <a:lnTo>
                    <a:pt x="2126" y="1853"/>
                  </a:lnTo>
                  <a:lnTo>
                    <a:pt x="2125" y="1864"/>
                  </a:lnTo>
                  <a:lnTo>
                    <a:pt x="2120" y="1887"/>
                  </a:lnTo>
                  <a:lnTo>
                    <a:pt x="2112" y="1910"/>
                  </a:lnTo>
                  <a:lnTo>
                    <a:pt x="2100" y="1932"/>
                  </a:lnTo>
                  <a:lnTo>
                    <a:pt x="2087" y="1955"/>
                  </a:lnTo>
                  <a:lnTo>
                    <a:pt x="2073" y="1977"/>
                  </a:lnTo>
                  <a:lnTo>
                    <a:pt x="2056" y="1998"/>
                  </a:lnTo>
                  <a:lnTo>
                    <a:pt x="2039" y="2019"/>
                  </a:lnTo>
                  <a:lnTo>
                    <a:pt x="2023" y="2036"/>
                  </a:lnTo>
                  <a:lnTo>
                    <a:pt x="2005" y="2054"/>
                  </a:lnTo>
                  <a:lnTo>
                    <a:pt x="1989" y="2068"/>
                  </a:lnTo>
                  <a:lnTo>
                    <a:pt x="1974" y="2082"/>
                  </a:lnTo>
                  <a:lnTo>
                    <a:pt x="1961" y="2091"/>
                  </a:lnTo>
                  <a:lnTo>
                    <a:pt x="1949" y="2099"/>
                  </a:lnTo>
                  <a:lnTo>
                    <a:pt x="1939" y="2105"/>
                  </a:lnTo>
                  <a:lnTo>
                    <a:pt x="1934" y="2106"/>
                  </a:lnTo>
                  <a:lnTo>
                    <a:pt x="1934" y="2106"/>
                  </a:lnTo>
                  <a:lnTo>
                    <a:pt x="1926" y="2105"/>
                  </a:lnTo>
                  <a:lnTo>
                    <a:pt x="1918" y="2101"/>
                  </a:lnTo>
                  <a:lnTo>
                    <a:pt x="1911" y="2095"/>
                  </a:lnTo>
                  <a:lnTo>
                    <a:pt x="1904" y="2089"/>
                  </a:lnTo>
                  <a:lnTo>
                    <a:pt x="1899" y="2081"/>
                  </a:lnTo>
                  <a:lnTo>
                    <a:pt x="1895" y="2072"/>
                  </a:lnTo>
                  <a:lnTo>
                    <a:pt x="1892" y="2064"/>
                  </a:lnTo>
                  <a:lnTo>
                    <a:pt x="1891" y="2056"/>
                  </a:lnTo>
                  <a:lnTo>
                    <a:pt x="1891" y="2056"/>
                  </a:lnTo>
                  <a:lnTo>
                    <a:pt x="1891" y="2052"/>
                  </a:lnTo>
                  <a:lnTo>
                    <a:pt x="1893" y="2047"/>
                  </a:lnTo>
                  <a:lnTo>
                    <a:pt x="1900" y="2041"/>
                  </a:lnTo>
                  <a:lnTo>
                    <a:pt x="1911" y="2036"/>
                  </a:lnTo>
                  <a:lnTo>
                    <a:pt x="1911" y="2036"/>
                  </a:lnTo>
                  <a:lnTo>
                    <a:pt x="1927" y="2028"/>
                  </a:lnTo>
                  <a:lnTo>
                    <a:pt x="1942" y="2021"/>
                  </a:lnTo>
                  <a:lnTo>
                    <a:pt x="1955" y="2012"/>
                  </a:lnTo>
                  <a:lnTo>
                    <a:pt x="1969" y="2002"/>
                  </a:lnTo>
                  <a:lnTo>
                    <a:pt x="1981" y="1993"/>
                  </a:lnTo>
                  <a:lnTo>
                    <a:pt x="1992" y="1984"/>
                  </a:lnTo>
                  <a:lnTo>
                    <a:pt x="2001" y="1973"/>
                  </a:lnTo>
                  <a:lnTo>
                    <a:pt x="2011" y="1962"/>
                  </a:lnTo>
                  <a:lnTo>
                    <a:pt x="2019" y="1951"/>
                  </a:lnTo>
                  <a:lnTo>
                    <a:pt x="2027" y="1940"/>
                  </a:lnTo>
                  <a:lnTo>
                    <a:pt x="2032" y="1930"/>
                  </a:lnTo>
                  <a:lnTo>
                    <a:pt x="2038" y="1919"/>
                  </a:lnTo>
                  <a:lnTo>
                    <a:pt x="2042" y="1910"/>
                  </a:lnTo>
                  <a:lnTo>
                    <a:pt x="2044" y="1900"/>
                  </a:lnTo>
                  <a:lnTo>
                    <a:pt x="2046" y="1891"/>
                  </a:lnTo>
                  <a:lnTo>
                    <a:pt x="2046" y="1883"/>
                  </a:lnTo>
                  <a:lnTo>
                    <a:pt x="2046" y="1883"/>
                  </a:lnTo>
                  <a:lnTo>
                    <a:pt x="2046" y="1876"/>
                  </a:lnTo>
                  <a:lnTo>
                    <a:pt x="2043" y="1870"/>
                  </a:lnTo>
                  <a:lnTo>
                    <a:pt x="2038" y="1866"/>
                  </a:lnTo>
                  <a:lnTo>
                    <a:pt x="2034" y="1865"/>
                  </a:lnTo>
                  <a:lnTo>
                    <a:pt x="2030" y="1865"/>
                  </a:lnTo>
                  <a:lnTo>
                    <a:pt x="2030" y="1865"/>
                  </a:lnTo>
                  <a:lnTo>
                    <a:pt x="2027" y="1866"/>
                  </a:lnTo>
                  <a:lnTo>
                    <a:pt x="2023" y="1872"/>
                  </a:lnTo>
                  <a:lnTo>
                    <a:pt x="2011" y="1888"/>
                  </a:lnTo>
                  <a:lnTo>
                    <a:pt x="1994" y="1912"/>
                  </a:lnTo>
                  <a:lnTo>
                    <a:pt x="1976" y="1939"/>
                  </a:lnTo>
                  <a:lnTo>
                    <a:pt x="1965" y="1953"/>
                  </a:lnTo>
                  <a:lnTo>
                    <a:pt x="1953" y="1966"/>
                  </a:lnTo>
                  <a:lnTo>
                    <a:pt x="1942" y="1980"/>
                  </a:lnTo>
                  <a:lnTo>
                    <a:pt x="1930" y="1990"/>
                  </a:lnTo>
                  <a:lnTo>
                    <a:pt x="1916" y="2000"/>
                  </a:lnTo>
                  <a:lnTo>
                    <a:pt x="1904" y="2006"/>
                  </a:lnTo>
                  <a:lnTo>
                    <a:pt x="1891" y="2012"/>
                  </a:lnTo>
                  <a:lnTo>
                    <a:pt x="1884" y="2013"/>
                  </a:lnTo>
                  <a:lnTo>
                    <a:pt x="1877" y="2013"/>
                  </a:lnTo>
                  <a:lnTo>
                    <a:pt x="1877" y="2013"/>
                  </a:lnTo>
                  <a:lnTo>
                    <a:pt x="1868" y="2013"/>
                  </a:lnTo>
                  <a:lnTo>
                    <a:pt x="1858" y="2012"/>
                  </a:lnTo>
                  <a:lnTo>
                    <a:pt x="1849" y="2009"/>
                  </a:lnTo>
                  <a:lnTo>
                    <a:pt x="1840" y="2005"/>
                  </a:lnTo>
                  <a:lnTo>
                    <a:pt x="1823" y="1997"/>
                  </a:lnTo>
                  <a:lnTo>
                    <a:pt x="1807" y="1988"/>
                  </a:lnTo>
                  <a:lnTo>
                    <a:pt x="1795" y="1977"/>
                  </a:lnTo>
                  <a:lnTo>
                    <a:pt x="1784" y="1966"/>
                  </a:lnTo>
                  <a:lnTo>
                    <a:pt x="1778" y="1955"/>
                  </a:lnTo>
                  <a:lnTo>
                    <a:pt x="1776" y="1951"/>
                  </a:lnTo>
                  <a:lnTo>
                    <a:pt x="1776" y="1946"/>
                  </a:lnTo>
                  <a:lnTo>
                    <a:pt x="1776" y="1946"/>
                  </a:lnTo>
                  <a:lnTo>
                    <a:pt x="1778" y="1939"/>
                  </a:lnTo>
                  <a:lnTo>
                    <a:pt x="1782" y="1931"/>
                  </a:lnTo>
                  <a:lnTo>
                    <a:pt x="1790" y="1923"/>
                  </a:lnTo>
                  <a:lnTo>
                    <a:pt x="1799" y="1915"/>
                  </a:lnTo>
                  <a:lnTo>
                    <a:pt x="1822" y="1896"/>
                  </a:lnTo>
                  <a:lnTo>
                    <a:pt x="1849" y="1876"/>
                  </a:lnTo>
                  <a:lnTo>
                    <a:pt x="1875" y="1856"/>
                  </a:lnTo>
                  <a:lnTo>
                    <a:pt x="1887" y="1845"/>
                  </a:lnTo>
                  <a:lnTo>
                    <a:pt x="1899" y="1834"/>
                  </a:lnTo>
                  <a:lnTo>
                    <a:pt x="1907" y="1825"/>
                  </a:lnTo>
                  <a:lnTo>
                    <a:pt x="1915" y="1814"/>
                  </a:lnTo>
                  <a:lnTo>
                    <a:pt x="1919" y="1804"/>
                  </a:lnTo>
                  <a:lnTo>
                    <a:pt x="1920" y="1795"/>
                  </a:lnTo>
                  <a:lnTo>
                    <a:pt x="1920" y="1795"/>
                  </a:lnTo>
                  <a:lnTo>
                    <a:pt x="1920" y="1788"/>
                  </a:lnTo>
                  <a:lnTo>
                    <a:pt x="1919" y="1784"/>
                  </a:lnTo>
                  <a:lnTo>
                    <a:pt x="1918" y="1780"/>
                  </a:lnTo>
                  <a:lnTo>
                    <a:pt x="1915" y="1778"/>
                  </a:lnTo>
                  <a:lnTo>
                    <a:pt x="1911" y="1776"/>
                  </a:lnTo>
                  <a:lnTo>
                    <a:pt x="1904" y="1775"/>
                  </a:lnTo>
                  <a:lnTo>
                    <a:pt x="1904" y="1775"/>
                  </a:lnTo>
                  <a:close/>
                  <a:moveTo>
                    <a:pt x="2001" y="1720"/>
                  </a:moveTo>
                  <a:lnTo>
                    <a:pt x="2001" y="1720"/>
                  </a:lnTo>
                  <a:lnTo>
                    <a:pt x="1997" y="1721"/>
                  </a:lnTo>
                  <a:lnTo>
                    <a:pt x="1992" y="1722"/>
                  </a:lnTo>
                  <a:lnTo>
                    <a:pt x="1988" y="1724"/>
                  </a:lnTo>
                  <a:lnTo>
                    <a:pt x="1984" y="1728"/>
                  </a:lnTo>
                  <a:lnTo>
                    <a:pt x="1981" y="1733"/>
                  </a:lnTo>
                  <a:lnTo>
                    <a:pt x="1978" y="1739"/>
                  </a:lnTo>
                  <a:lnTo>
                    <a:pt x="1976" y="1745"/>
                  </a:lnTo>
                  <a:lnTo>
                    <a:pt x="1976" y="1753"/>
                  </a:lnTo>
                  <a:lnTo>
                    <a:pt x="1976" y="1753"/>
                  </a:lnTo>
                  <a:lnTo>
                    <a:pt x="1977" y="1763"/>
                  </a:lnTo>
                  <a:lnTo>
                    <a:pt x="1978" y="1772"/>
                  </a:lnTo>
                  <a:lnTo>
                    <a:pt x="1982" y="1780"/>
                  </a:lnTo>
                  <a:lnTo>
                    <a:pt x="1988" y="1786"/>
                  </a:lnTo>
                  <a:lnTo>
                    <a:pt x="1992" y="1792"/>
                  </a:lnTo>
                  <a:lnTo>
                    <a:pt x="1997" y="1796"/>
                  </a:lnTo>
                  <a:lnTo>
                    <a:pt x="2008" y="1803"/>
                  </a:lnTo>
                  <a:lnTo>
                    <a:pt x="2008" y="1803"/>
                  </a:lnTo>
                  <a:lnTo>
                    <a:pt x="2019" y="1807"/>
                  </a:lnTo>
                  <a:lnTo>
                    <a:pt x="2027" y="1810"/>
                  </a:lnTo>
                  <a:lnTo>
                    <a:pt x="2034" y="1810"/>
                  </a:lnTo>
                  <a:lnTo>
                    <a:pt x="2034" y="1810"/>
                  </a:lnTo>
                  <a:lnTo>
                    <a:pt x="2043" y="1810"/>
                  </a:lnTo>
                  <a:lnTo>
                    <a:pt x="2052" y="1809"/>
                  </a:lnTo>
                  <a:lnTo>
                    <a:pt x="2060" y="1807"/>
                  </a:lnTo>
                  <a:lnTo>
                    <a:pt x="2067" y="1803"/>
                  </a:lnTo>
                  <a:lnTo>
                    <a:pt x="2073" y="1800"/>
                  </a:lnTo>
                  <a:lnTo>
                    <a:pt x="2077" y="1795"/>
                  </a:lnTo>
                  <a:lnTo>
                    <a:pt x="2079" y="1788"/>
                  </a:lnTo>
                  <a:lnTo>
                    <a:pt x="2081" y="1782"/>
                  </a:lnTo>
                  <a:lnTo>
                    <a:pt x="2081" y="1782"/>
                  </a:lnTo>
                  <a:lnTo>
                    <a:pt x="2079" y="1776"/>
                  </a:lnTo>
                  <a:lnTo>
                    <a:pt x="2078" y="1771"/>
                  </a:lnTo>
                  <a:lnTo>
                    <a:pt x="2074" y="1760"/>
                  </a:lnTo>
                  <a:lnTo>
                    <a:pt x="2066" y="1749"/>
                  </a:lnTo>
                  <a:lnTo>
                    <a:pt x="2055" y="1740"/>
                  </a:lnTo>
                  <a:lnTo>
                    <a:pt x="2043" y="1732"/>
                  </a:lnTo>
                  <a:lnTo>
                    <a:pt x="2030" y="1725"/>
                  </a:lnTo>
                  <a:lnTo>
                    <a:pt x="2016" y="1721"/>
                  </a:lnTo>
                  <a:lnTo>
                    <a:pt x="2001" y="1720"/>
                  </a:lnTo>
                  <a:lnTo>
                    <a:pt x="2001" y="1720"/>
                  </a:lnTo>
                  <a:close/>
                  <a:moveTo>
                    <a:pt x="840" y="110"/>
                  </a:moveTo>
                  <a:lnTo>
                    <a:pt x="840" y="110"/>
                  </a:lnTo>
                  <a:lnTo>
                    <a:pt x="840" y="113"/>
                  </a:lnTo>
                  <a:lnTo>
                    <a:pt x="842" y="117"/>
                  </a:lnTo>
                  <a:lnTo>
                    <a:pt x="848" y="125"/>
                  </a:lnTo>
                  <a:lnTo>
                    <a:pt x="859" y="133"/>
                  </a:lnTo>
                  <a:lnTo>
                    <a:pt x="871" y="141"/>
                  </a:lnTo>
                  <a:lnTo>
                    <a:pt x="885" y="149"/>
                  </a:lnTo>
                  <a:lnTo>
                    <a:pt x="898" y="155"/>
                  </a:lnTo>
                  <a:lnTo>
                    <a:pt x="912" y="160"/>
                  </a:lnTo>
                  <a:lnTo>
                    <a:pt x="922" y="162"/>
                  </a:lnTo>
                  <a:lnTo>
                    <a:pt x="922" y="162"/>
                  </a:lnTo>
                  <a:lnTo>
                    <a:pt x="928" y="160"/>
                  </a:lnTo>
                  <a:lnTo>
                    <a:pt x="932" y="158"/>
                  </a:lnTo>
                  <a:lnTo>
                    <a:pt x="935" y="154"/>
                  </a:lnTo>
                  <a:lnTo>
                    <a:pt x="937" y="148"/>
                  </a:lnTo>
                  <a:lnTo>
                    <a:pt x="940" y="141"/>
                  </a:lnTo>
                  <a:lnTo>
                    <a:pt x="941" y="135"/>
                  </a:lnTo>
                  <a:lnTo>
                    <a:pt x="941" y="120"/>
                  </a:lnTo>
                  <a:lnTo>
                    <a:pt x="941" y="120"/>
                  </a:lnTo>
                  <a:lnTo>
                    <a:pt x="941" y="110"/>
                  </a:lnTo>
                  <a:lnTo>
                    <a:pt x="940" y="104"/>
                  </a:lnTo>
                  <a:lnTo>
                    <a:pt x="937" y="98"/>
                  </a:lnTo>
                  <a:lnTo>
                    <a:pt x="933" y="96"/>
                  </a:lnTo>
                  <a:lnTo>
                    <a:pt x="928" y="93"/>
                  </a:lnTo>
                  <a:lnTo>
                    <a:pt x="922" y="92"/>
                  </a:lnTo>
                  <a:lnTo>
                    <a:pt x="906" y="92"/>
                  </a:lnTo>
                  <a:lnTo>
                    <a:pt x="906" y="92"/>
                  </a:lnTo>
                  <a:lnTo>
                    <a:pt x="883" y="93"/>
                  </a:lnTo>
                  <a:lnTo>
                    <a:pt x="862" y="97"/>
                  </a:lnTo>
                  <a:lnTo>
                    <a:pt x="854" y="100"/>
                  </a:lnTo>
                  <a:lnTo>
                    <a:pt x="846" y="102"/>
                  </a:lnTo>
                  <a:lnTo>
                    <a:pt x="842" y="106"/>
                  </a:lnTo>
                  <a:lnTo>
                    <a:pt x="840" y="110"/>
                  </a:lnTo>
                  <a:lnTo>
                    <a:pt x="840" y="110"/>
                  </a:lnTo>
                  <a:close/>
                  <a:moveTo>
                    <a:pt x="933" y="287"/>
                  </a:moveTo>
                  <a:lnTo>
                    <a:pt x="933" y="287"/>
                  </a:lnTo>
                  <a:lnTo>
                    <a:pt x="931" y="276"/>
                  </a:lnTo>
                  <a:lnTo>
                    <a:pt x="927" y="265"/>
                  </a:lnTo>
                  <a:lnTo>
                    <a:pt x="920" y="253"/>
                  </a:lnTo>
                  <a:lnTo>
                    <a:pt x="910" y="240"/>
                  </a:lnTo>
                  <a:lnTo>
                    <a:pt x="898" y="226"/>
                  </a:lnTo>
                  <a:lnTo>
                    <a:pt x="886" y="213"/>
                  </a:lnTo>
                  <a:lnTo>
                    <a:pt x="859" y="186"/>
                  </a:lnTo>
                  <a:lnTo>
                    <a:pt x="832" y="159"/>
                  </a:lnTo>
                  <a:lnTo>
                    <a:pt x="809" y="133"/>
                  </a:lnTo>
                  <a:lnTo>
                    <a:pt x="800" y="123"/>
                  </a:lnTo>
                  <a:lnTo>
                    <a:pt x="792" y="112"/>
                  </a:lnTo>
                  <a:lnTo>
                    <a:pt x="788" y="102"/>
                  </a:lnTo>
                  <a:lnTo>
                    <a:pt x="786" y="94"/>
                  </a:lnTo>
                  <a:lnTo>
                    <a:pt x="786" y="94"/>
                  </a:lnTo>
                  <a:lnTo>
                    <a:pt x="786" y="90"/>
                  </a:lnTo>
                  <a:lnTo>
                    <a:pt x="786" y="90"/>
                  </a:lnTo>
                  <a:lnTo>
                    <a:pt x="790" y="85"/>
                  </a:lnTo>
                  <a:lnTo>
                    <a:pt x="796" y="79"/>
                  </a:lnTo>
                  <a:lnTo>
                    <a:pt x="803" y="74"/>
                  </a:lnTo>
                  <a:lnTo>
                    <a:pt x="812" y="69"/>
                  </a:lnTo>
                  <a:lnTo>
                    <a:pt x="834" y="59"/>
                  </a:lnTo>
                  <a:lnTo>
                    <a:pt x="858" y="51"/>
                  </a:lnTo>
                  <a:lnTo>
                    <a:pt x="881" y="42"/>
                  </a:lnTo>
                  <a:lnTo>
                    <a:pt x="900" y="34"/>
                  </a:lnTo>
                  <a:lnTo>
                    <a:pt x="908" y="30"/>
                  </a:lnTo>
                  <a:lnTo>
                    <a:pt x="914" y="24"/>
                  </a:lnTo>
                  <a:lnTo>
                    <a:pt x="918" y="20"/>
                  </a:lnTo>
                  <a:lnTo>
                    <a:pt x="920" y="16"/>
                  </a:lnTo>
                  <a:lnTo>
                    <a:pt x="920" y="16"/>
                  </a:lnTo>
                  <a:lnTo>
                    <a:pt x="918" y="12"/>
                  </a:lnTo>
                  <a:lnTo>
                    <a:pt x="916" y="9"/>
                  </a:lnTo>
                  <a:lnTo>
                    <a:pt x="912" y="7"/>
                  </a:lnTo>
                  <a:lnTo>
                    <a:pt x="908" y="5"/>
                  </a:lnTo>
                  <a:lnTo>
                    <a:pt x="897" y="4"/>
                  </a:lnTo>
                  <a:lnTo>
                    <a:pt x="887" y="4"/>
                  </a:lnTo>
                  <a:lnTo>
                    <a:pt x="887" y="4"/>
                  </a:lnTo>
                  <a:lnTo>
                    <a:pt x="855" y="5"/>
                  </a:lnTo>
                  <a:lnTo>
                    <a:pt x="820" y="9"/>
                  </a:lnTo>
                  <a:lnTo>
                    <a:pt x="785" y="15"/>
                  </a:lnTo>
                  <a:lnTo>
                    <a:pt x="754" y="23"/>
                  </a:lnTo>
                  <a:lnTo>
                    <a:pt x="724" y="32"/>
                  </a:lnTo>
                  <a:lnTo>
                    <a:pt x="712" y="38"/>
                  </a:lnTo>
                  <a:lnTo>
                    <a:pt x="703" y="42"/>
                  </a:lnTo>
                  <a:lnTo>
                    <a:pt x="694" y="47"/>
                  </a:lnTo>
                  <a:lnTo>
                    <a:pt x="688" y="53"/>
                  </a:lnTo>
                  <a:lnTo>
                    <a:pt x="684" y="58"/>
                  </a:lnTo>
                  <a:lnTo>
                    <a:pt x="683" y="65"/>
                  </a:lnTo>
                  <a:lnTo>
                    <a:pt x="683" y="65"/>
                  </a:lnTo>
                  <a:lnTo>
                    <a:pt x="684" y="70"/>
                  </a:lnTo>
                  <a:lnTo>
                    <a:pt x="687" y="77"/>
                  </a:lnTo>
                  <a:lnTo>
                    <a:pt x="692" y="85"/>
                  </a:lnTo>
                  <a:lnTo>
                    <a:pt x="699" y="94"/>
                  </a:lnTo>
                  <a:lnTo>
                    <a:pt x="716" y="112"/>
                  </a:lnTo>
                  <a:lnTo>
                    <a:pt x="737" y="132"/>
                  </a:lnTo>
                  <a:lnTo>
                    <a:pt x="757" y="152"/>
                  </a:lnTo>
                  <a:lnTo>
                    <a:pt x="774" y="172"/>
                  </a:lnTo>
                  <a:lnTo>
                    <a:pt x="781" y="180"/>
                  </a:lnTo>
                  <a:lnTo>
                    <a:pt x="786" y="190"/>
                  </a:lnTo>
                  <a:lnTo>
                    <a:pt x="790" y="198"/>
                  </a:lnTo>
                  <a:lnTo>
                    <a:pt x="792" y="205"/>
                  </a:lnTo>
                  <a:lnTo>
                    <a:pt x="792" y="205"/>
                  </a:lnTo>
                  <a:lnTo>
                    <a:pt x="790" y="211"/>
                  </a:lnTo>
                  <a:lnTo>
                    <a:pt x="786" y="215"/>
                  </a:lnTo>
                  <a:lnTo>
                    <a:pt x="782" y="218"/>
                  </a:lnTo>
                  <a:lnTo>
                    <a:pt x="776" y="218"/>
                  </a:lnTo>
                  <a:lnTo>
                    <a:pt x="776" y="218"/>
                  </a:lnTo>
                  <a:lnTo>
                    <a:pt x="762" y="217"/>
                  </a:lnTo>
                  <a:lnTo>
                    <a:pt x="747" y="213"/>
                  </a:lnTo>
                  <a:lnTo>
                    <a:pt x="711" y="199"/>
                  </a:lnTo>
                  <a:lnTo>
                    <a:pt x="676" y="187"/>
                  </a:lnTo>
                  <a:lnTo>
                    <a:pt x="661" y="183"/>
                  </a:lnTo>
                  <a:lnTo>
                    <a:pt x="648" y="182"/>
                  </a:lnTo>
                  <a:lnTo>
                    <a:pt x="648" y="182"/>
                  </a:lnTo>
                  <a:lnTo>
                    <a:pt x="642" y="182"/>
                  </a:lnTo>
                  <a:lnTo>
                    <a:pt x="638" y="183"/>
                  </a:lnTo>
                  <a:lnTo>
                    <a:pt x="634" y="186"/>
                  </a:lnTo>
                  <a:lnTo>
                    <a:pt x="632" y="189"/>
                  </a:lnTo>
                  <a:lnTo>
                    <a:pt x="630" y="191"/>
                  </a:lnTo>
                  <a:lnTo>
                    <a:pt x="629" y="197"/>
                  </a:lnTo>
                  <a:lnTo>
                    <a:pt x="628" y="206"/>
                  </a:lnTo>
                  <a:lnTo>
                    <a:pt x="628" y="206"/>
                  </a:lnTo>
                  <a:lnTo>
                    <a:pt x="629" y="214"/>
                  </a:lnTo>
                  <a:lnTo>
                    <a:pt x="630" y="224"/>
                  </a:lnTo>
                  <a:lnTo>
                    <a:pt x="636" y="244"/>
                  </a:lnTo>
                  <a:lnTo>
                    <a:pt x="644" y="265"/>
                  </a:lnTo>
                  <a:lnTo>
                    <a:pt x="653" y="287"/>
                  </a:lnTo>
                  <a:lnTo>
                    <a:pt x="671" y="326"/>
                  </a:lnTo>
                  <a:lnTo>
                    <a:pt x="676" y="342"/>
                  </a:lnTo>
                  <a:lnTo>
                    <a:pt x="677" y="349"/>
                  </a:lnTo>
                  <a:lnTo>
                    <a:pt x="679" y="354"/>
                  </a:lnTo>
                  <a:lnTo>
                    <a:pt x="679" y="354"/>
                  </a:lnTo>
                  <a:lnTo>
                    <a:pt x="677" y="358"/>
                  </a:lnTo>
                  <a:lnTo>
                    <a:pt x="676" y="360"/>
                  </a:lnTo>
                  <a:lnTo>
                    <a:pt x="675" y="360"/>
                  </a:lnTo>
                  <a:lnTo>
                    <a:pt x="675" y="360"/>
                  </a:lnTo>
                  <a:lnTo>
                    <a:pt x="671" y="360"/>
                  </a:lnTo>
                  <a:lnTo>
                    <a:pt x="665" y="356"/>
                  </a:lnTo>
                  <a:lnTo>
                    <a:pt x="653" y="346"/>
                  </a:lnTo>
                  <a:lnTo>
                    <a:pt x="618" y="315"/>
                  </a:lnTo>
                  <a:lnTo>
                    <a:pt x="601" y="299"/>
                  </a:lnTo>
                  <a:lnTo>
                    <a:pt x="583" y="284"/>
                  </a:lnTo>
                  <a:lnTo>
                    <a:pt x="567" y="275"/>
                  </a:lnTo>
                  <a:lnTo>
                    <a:pt x="560" y="272"/>
                  </a:lnTo>
                  <a:lnTo>
                    <a:pt x="555" y="271"/>
                  </a:lnTo>
                  <a:lnTo>
                    <a:pt x="555" y="271"/>
                  </a:lnTo>
                  <a:lnTo>
                    <a:pt x="552" y="272"/>
                  </a:lnTo>
                  <a:lnTo>
                    <a:pt x="549" y="273"/>
                  </a:lnTo>
                  <a:lnTo>
                    <a:pt x="548" y="276"/>
                  </a:lnTo>
                  <a:lnTo>
                    <a:pt x="547" y="280"/>
                  </a:lnTo>
                  <a:lnTo>
                    <a:pt x="544" y="291"/>
                  </a:lnTo>
                  <a:lnTo>
                    <a:pt x="544" y="304"/>
                  </a:lnTo>
                  <a:lnTo>
                    <a:pt x="544" y="334"/>
                  </a:lnTo>
                  <a:lnTo>
                    <a:pt x="544" y="334"/>
                  </a:lnTo>
                  <a:lnTo>
                    <a:pt x="544" y="347"/>
                  </a:lnTo>
                  <a:lnTo>
                    <a:pt x="543" y="358"/>
                  </a:lnTo>
                  <a:lnTo>
                    <a:pt x="541" y="362"/>
                  </a:lnTo>
                  <a:lnTo>
                    <a:pt x="540" y="365"/>
                  </a:lnTo>
                  <a:lnTo>
                    <a:pt x="537" y="366"/>
                  </a:lnTo>
                  <a:lnTo>
                    <a:pt x="533" y="368"/>
                  </a:lnTo>
                  <a:lnTo>
                    <a:pt x="533" y="368"/>
                  </a:lnTo>
                  <a:lnTo>
                    <a:pt x="529" y="366"/>
                  </a:lnTo>
                  <a:lnTo>
                    <a:pt x="525" y="365"/>
                  </a:lnTo>
                  <a:lnTo>
                    <a:pt x="521" y="361"/>
                  </a:lnTo>
                  <a:lnTo>
                    <a:pt x="518" y="357"/>
                  </a:lnTo>
                  <a:lnTo>
                    <a:pt x="512" y="346"/>
                  </a:lnTo>
                  <a:lnTo>
                    <a:pt x="505" y="334"/>
                  </a:lnTo>
                  <a:lnTo>
                    <a:pt x="498" y="323"/>
                  </a:lnTo>
                  <a:lnTo>
                    <a:pt x="493" y="312"/>
                  </a:lnTo>
                  <a:lnTo>
                    <a:pt x="489" y="308"/>
                  </a:lnTo>
                  <a:lnTo>
                    <a:pt x="485" y="304"/>
                  </a:lnTo>
                  <a:lnTo>
                    <a:pt x="481" y="303"/>
                  </a:lnTo>
                  <a:lnTo>
                    <a:pt x="477" y="302"/>
                  </a:lnTo>
                  <a:lnTo>
                    <a:pt x="477" y="302"/>
                  </a:lnTo>
                  <a:lnTo>
                    <a:pt x="473" y="303"/>
                  </a:lnTo>
                  <a:lnTo>
                    <a:pt x="470" y="307"/>
                  </a:lnTo>
                  <a:lnTo>
                    <a:pt x="466" y="312"/>
                  </a:lnTo>
                  <a:lnTo>
                    <a:pt x="463" y="320"/>
                  </a:lnTo>
                  <a:lnTo>
                    <a:pt x="456" y="339"/>
                  </a:lnTo>
                  <a:lnTo>
                    <a:pt x="452" y="360"/>
                  </a:lnTo>
                  <a:lnTo>
                    <a:pt x="447" y="381"/>
                  </a:lnTo>
                  <a:lnTo>
                    <a:pt x="442" y="400"/>
                  </a:lnTo>
                  <a:lnTo>
                    <a:pt x="438" y="407"/>
                  </a:lnTo>
                  <a:lnTo>
                    <a:pt x="435" y="413"/>
                  </a:lnTo>
                  <a:lnTo>
                    <a:pt x="431" y="416"/>
                  </a:lnTo>
                  <a:lnTo>
                    <a:pt x="427" y="417"/>
                  </a:lnTo>
                  <a:lnTo>
                    <a:pt x="427" y="417"/>
                  </a:lnTo>
                  <a:lnTo>
                    <a:pt x="423" y="416"/>
                  </a:lnTo>
                  <a:lnTo>
                    <a:pt x="420" y="412"/>
                  </a:lnTo>
                  <a:lnTo>
                    <a:pt x="417" y="407"/>
                  </a:lnTo>
                  <a:lnTo>
                    <a:pt x="415" y="399"/>
                  </a:lnTo>
                  <a:lnTo>
                    <a:pt x="413" y="377"/>
                  </a:lnTo>
                  <a:lnTo>
                    <a:pt x="412" y="354"/>
                  </a:lnTo>
                  <a:lnTo>
                    <a:pt x="412" y="331"/>
                  </a:lnTo>
                  <a:lnTo>
                    <a:pt x="409" y="310"/>
                  </a:lnTo>
                  <a:lnTo>
                    <a:pt x="408" y="302"/>
                  </a:lnTo>
                  <a:lnTo>
                    <a:pt x="405" y="296"/>
                  </a:lnTo>
                  <a:lnTo>
                    <a:pt x="403" y="292"/>
                  </a:lnTo>
                  <a:lnTo>
                    <a:pt x="399" y="291"/>
                  </a:lnTo>
                  <a:lnTo>
                    <a:pt x="399" y="291"/>
                  </a:lnTo>
                  <a:lnTo>
                    <a:pt x="393" y="291"/>
                  </a:lnTo>
                  <a:lnTo>
                    <a:pt x="388" y="294"/>
                  </a:lnTo>
                  <a:lnTo>
                    <a:pt x="382" y="298"/>
                  </a:lnTo>
                  <a:lnTo>
                    <a:pt x="377" y="304"/>
                  </a:lnTo>
                  <a:lnTo>
                    <a:pt x="366" y="318"/>
                  </a:lnTo>
                  <a:lnTo>
                    <a:pt x="355" y="333"/>
                  </a:lnTo>
                  <a:lnTo>
                    <a:pt x="346" y="349"/>
                  </a:lnTo>
                  <a:lnTo>
                    <a:pt x="337" y="362"/>
                  </a:lnTo>
                  <a:lnTo>
                    <a:pt x="327" y="372"/>
                  </a:lnTo>
                  <a:lnTo>
                    <a:pt x="323" y="374"/>
                  </a:lnTo>
                  <a:lnTo>
                    <a:pt x="319" y="376"/>
                  </a:lnTo>
                  <a:lnTo>
                    <a:pt x="319" y="376"/>
                  </a:lnTo>
                  <a:lnTo>
                    <a:pt x="315" y="374"/>
                  </a:lnTo>
                  <a:lnTo>
                    <a:pt x="312" y="370"/>
                  </a:lnTo>
                  <a:lnTo>
                    <a:pt x="311" y="366"/>
                  </a:lnTo>
                  <a:lnTo>
                    <a:pt x="311" y="362"/>
                  </a:lnTo>
                  <a:lnTo>
                    <a:pt x="311" y="362"/>
                  </a:lnTo>
                  <a:lnTo>
                    <a:pt x="311" y="351"/>
                  </a:lnTo>
                  <a:lnTo>
                    <a:pt x="314" y="339"/>
                  </a:lnTo>
                  <a:lnTo>
                    <a:pt x="318" y="315"/>
                  </a:lnTo>
                  <a:lnTo>
                    <a:pt x="323" y="291"/>
                  </a:lnTo>
                  <a:lnTo>
                    <a:pt x="326" y="279"/>
                  </a:lnTo>
                  <a:lnTo>
                    <a:pt x="326" y="269"/>
                  </a:lnTo>
                  <a:lnTo>
                    <a:pt x="326" y="269"/>
                  </a:lnTo>
                  <a:lnTo>
                    <a:pt x="326" y="261"/>
                  </a:lnTo>
                  <a:lnTo>
                    <a:pt x="323" y="255"/>
                  </a:lnTo>
                  <a:lnTo>
                    <a:pt x="320" y="252"/>
                  </a:lnTo>
                  <a:lnTo>
                    <a:pt x="318" y="250"/>
                  </a:lnTo>
                  <a:lnTo>
                    <a:pt x="311" y="249"/>
                  </a:lnTo>
                  <a:lnTo>
                    <a:pt x="311" y="249"/>
                  </a:lnTo>
                  <a:lnTo>
                    <a:pt x="306" y="250"/>
                  </a:lnTo>
                  <a:lnTo>
                    <a:pt x="300" y="252"/>
                  </a:lnTo>
                  <a:lnTo>
                    <a:pt x="285" y="256"/>
                  </a:lnTo>
                  <a:lnTo>
                    <a:pt x="271" y="264"/>
                  </a:lnTo>
                  <a:lnTo>
                    <a:pt x="254" y="272"/>
                  </a:lnTo>
                  <a:lnTo>
                    <a:pt x="223" y="287"/>
                  </a:lnTo>
                  <a:lnTo>
                    <a:pt x="210" y="292"/>
                  </a:lnTo>
                  <a:lnTo>
                    <a:pt x="199" y="294"/>
                  </a:lnTo>
                  <a:lnTo>
                    <a:pt x="199" y="294"/>
                  </a:lnTo>
                  <a:lnTo>
                    <a:pt x="194" y="292"/>
                  </a:lnTo>
                  <a:lnTo>
                    <a:pt x="193" y="291"/>
                  </a:lnTo>
                  <a:lnTo>
                    <a:pt x="191" y="288"/>
                  </a:lnTo>
                  <a:lnTo>
                    <a:pt x="191" y="288"/>
                  </a:lnTo>
                  <a:lnTo>
                    <a:pt x="193" y="284"/>
                  </a:lnTo>
                  <a:lnTo>
                    <a:pt x="197" y="279"/>
                  </a:lnTo>
                  <a:lnTo>
                    <a:pt x="207" y="265"/>
                  </a:lnTo>
                  <a:lnTo>
                    <a:pt x="222" y="249"/>
                  </a:lnTo>
                  <a:lnTo>
                    <a:pt x="241" y="232"/>
                  </a:lnTo>
                  <a:lnTo>
                    <a:pt x="259" y="214"/>
                  </a:lnTo>
                  <a:lnTo>
                    <a:pt x="275" y="198"/>
                  </a:lnTo>
                  <a:lnTo>
                    <a:pt x="280" y="190"/>
                  </a:lnTo>
                  <a:lnTo>
                    <a:pt x="285" y="182"/>
                  </a:lnTo>
                  <a:lnTo>
                    <a:pt x="288" y="175"/>
                  </a:lnTo>
                  <a:lnTo>
                    <a:pt x="289" y="170"/>
                  </a:lnTo>
                  <a:lnTo>
                    <a:pt x="289" y="170"/>
                  </a:lnTo>
                  <a:lnTo>
                    <a:pt x="288" y="164"/>
                  </a:lnTo>
                  <a:lnTo>
                    <a:pt x="284" y="160"/>
                  </a:lnTo>
                  <a:lnTo>
                    <a:pt x="277" y="158"/>
                  </a:lnTo>
                  <a:lnTo>
                    <a:pt x="268" y="155"/>
                  </a:lnTo>
                  <a:lnTo>
                    <a:pt x="246" y="151"/>
                  </a:lnTo>
                  <a:lnTo>
                    <a:pt x="222" y="149"/>
                  </a:lnTo>
                  <a:lnTo>
                    <a:pt x="198" y="147"/>
                  </a:lnTo>
                  <a:lnTo>
                    <a:pt x="176" y="143"/>
                  </a:lnTo>
                  <a:lnTo>
                    <a:pt x="167" y="140"/>
                  </a:lnTo>
                  <a:lnTo>
                    <a:pt x="160" y="136"/>
                  </a:lnTo>
                  <a:lnTo>
                    <a:pt x="156" y="131"/>
                  </a:lnTo>
                  <a:lnTo>
                    <a:pt x="155" y="125"/>
                  </a:lnTo>
                  <a:lnTo>
                    <a:pt x="155" y="125"/>
                  </a:lnTo>
                  <a:lnTo>
                    <a:pt x="156" y="120"/>
                  </a:lnTo>
                  <a:lnTo>
                    <a:pt x="159" y="114"/>
                  </a:lnTo>
                  <a:lnTo>
                    <a:pt x="164" y="109"/>
                  </a:lnTo>
                  <a:lnTo>
                    <a:pt x="170" y="104"/>
                  </a:lnTo>
                  <a:lnTo>
                    <a:pt x="186" y="93"/>
                  </a:lnTo>
                  <a:lnTo>
                    <a:pt x="203" y="82"/>
                  </a:lnTo>
                  <a:lnTo>
                    <a:pt x="221" y="71"/>
                  </a:lnTo>
                  <a:lnTo>
                    <a:pt x="236" y="61"/>
                  </a:lnTo>
                  <a:lnTo>
                    <a:pt x="242" y="55"/>
                  </a:lnTo>
                  <a:lnTo>
                    <a:pt x="246" y="48"/>
                  </a:lnTo>
                  <a:lnTo>
                    <a:pt x="249" y="43"/>
                  </a:lnTo>
                  <a:lnTo>
                    <a:pt x="250" y="38"/>
                  </a:lnTo>
                  <a:lnTo>
                    <a:pt x="250" y="38"/>
                  </a:lnTo>
                  <a:lnTo>
                    <a:pt x="249" y="34"/>
                  </a:lnTo>
                  <a:lnTo>
                    <a:pt x="246" y="30"/>
                  </a:lnTo>
                  <a:lnTo>
                    <a:pt x="240" y="26"/>
                  </a:lnTo>
                  <a:lnTo>
                    <a:pt x="233" y="22"/>
                  </a:lnTo>
                  <a:lnTo>
                    <a:pt x="213" y="15"/>
                  </a:lnTo>
                  <a:lnTo>
                    <a:pt x="188" y="9"/>
                  </a:lnTo>
                  <a:lnTo>
                    <a:pt x="163" y="5"/>
                  </a:lnTo>
                  <a:lnTo>
                    <a:pt x="136" y="3"/>
                  </a:lnTo>
                  <a:lnTo>
                    <a:pt x="113" y="1"/>
                  </a:lnTo>
                  <a:lnTo>
                    <a:pt x="93" y="1"/>
                  </a:lnTo>
                  <a:lnTo>
                    <a:pt x="93" y="1"/>
                  </a:lnTo>
                  <a:lnTo>
                    <a:pt x="58" y="1"/>
                  </a:lnTo>
                  <a:lnTo>
                    <a:pt x="44" y="4"/>
                  </a:lnTo>
                  <a:lnTo>
                    <a:pt x="32" y="5"/>
                  </a:lnTo>
                  <a:lnTo>
                    <a:pt x="24" y="8"/>
                  </a:lnTo>
                  <a:lnTo>
                    <a:pt x="17" y="12"/>
                  </a:lnTo>
                  <a:lnTo>
                    <a:pt x="13" y="16"/>
                  </a:lnTo>
                  <a:lnTo>
                    <a:pt x="12" y="22"/>
                  </a:lnTo>
                  <a:lnTo>
                    <a:pt x="12" y="22"/>
                  </a:lnTo>
                  <a:lnTo>
                    <a:pt x="13" y="26"/>
                  </a:lnTo>
                  <a:lnTo>
                    <a:pt x="17" y="30"/>
                  </a:lnTo>
                  <a:lnTo>
                    <a:pt x="23" y="34"/>
                  </a:lnTo>
                  <a:lnTo>
                    <a:pt x="31" y="36"/>
                  </a:lnTo>
                  <a:lnTo>
                    <a:pt x="50" y="43"/>
                  </a:lnTo>
                  <a:lnTo>
                    <a:pt x="71" y="48"/>
                  </a:lnTo>
                  <a:lnTo>
                    <a:pt x="94" y="54"/>
                  </a:lnTo>
                  <a:lnTo>
                    <a:pt x="113" y="59"/>
                  </a:lnTo>
                  <a:lnTo>
                    <a:pt x="121" y="62"/>
                  </a:lnTo>
                  <a:lnTo>
                    <a:pt x="127" y="66"/>
                  </a:lnTo>
                  <a:lnTo>
                    <a:pt x="131" y="69"/>
                  </a:lnTo>
                  <a:lnTo>
                    <a:pt x="132" y="73"/>
                  </a:lnTo>
                  <a:lnTo>
                    <a:pt x="132" y="73"/>
                  </a:lnTo>
                  <a:lnTo>
                    <a:pt x="131" y="77"/>
                  </a:lnTo>
                  <a:lnTo>
                    <a:pt x="127" y="82"/>
                  </a:lnTo>
                  <a:lnTo>
                    <a:pt x="112" y="93"/>
                  </a:lnTo>
                  <a:lnTo>
                    <a:pt x="93" y="106"/>
                  </a:lnTo>
                  <a:lnTo>
                    <a:pt x="70" y="120"/>
                  </a:lnTo>
                  <a:lnTo>
                    <a:pt x="47" y="135"/>
                  </a:lnTo>
                  <a:lnTo>
                    <a:pt x="27" y="149"/>
                  </a:lnTo>
                  <a:lnTo>
                    <a:pt x="19" y="156"/>
                  </a:lnTo>
                  <a:lnTo>
                    <a:pt x="12" y="163"/>
                  </a:lnTo>
                  <a:lnTo>
                    <a:pt x="9" y="170"/>
                  </a:lnTo>
                  <a:lnTo>
                    <a:pt x="7" y="175"/>
                  </a:lnTo>
                  <a:lnTo>
                    <a:pt x="7" y="175"/>
                  </a:lnTo>
                  <a:lnTo>
                    <a:pt x="8" y="178"/>
                  </a:lnTo>
                  <a:lnTo>
                    <a:pt x="9" y="180"/>
                  </a:lnTo>
                  <a:lnTo>
                    <a:pt x="15" y="183"/>
                  </a:lnTo>
                  <a:lnTo>
                    <a:pt x="23" y="186"/>
                  </a:lnTo>
                  <a:lnTo>
                    <a:pt x="35" y="187"/>
                  </a:lnTo>
                  <a:lnTo>
                    <a:pt x="63" y="190"/>
                  </a:lnTo>
                  <a:lnTo>
                    <a:pt x="96" y="190"/>
                  </a:lnTo>
                  <a:lnTo>
                    <a:pt x="128" y="190"/>
                  </a:lnTo>
                  <a:lnTo>
                    <a:pt x="155" y="193"/>
                  </a:lnTo>
                  <a:lnTo>
                    <a:pt x="167" y="194"/>
                  </a:lnTo>
                  <a:lnTo>
                    <a:pt x="175" y="197"/>
                  </a:lnTo>
                  <a:lnTo>
                    <a:pt x="180" y="201"/>
                  </a:lnTo>
                  <a:lnTo>
                    <a:pt x="182" y="202"/>
                  </a:lnTo>
                  <a:lnTo>
                    <a:pt x="183" y="205"/>
                  </a:lnTo>
                  <a:lnTo>
                    <a:pt x="183" y="205"/>
                  </a:lnTo>
                  <a:lnTo>
                    <a:pt x="180" y="211"/>
                  </a:lnTo>
                  <a:lnTo>
                    <a:pt x="176" y="221"/>
                  </a:lnTo>
                  <a:lnTo>
                    <a:pt x="168" y="232"/>
                  </a:lnTo>
                  <a:lnTo>
                    <a:pt x="159" y="244"/>
                  </a:lnTo>
                  <a:lnTo>
                    <a:pt x="135" y="272"/>
                  </a:lnTo>
                  <a:lnTo>
                    <a:pt x="106" y="303"/>
                  </a:lnTo>
                  <a:lnTo>
                    <a:pt x="78" y="334"/>
                  </a:lnTo>
                  <a:lnTo>
                    <a:pt x="54" y="364"/>
                  </a:lnTo>
                  <a:lnTo>
                    <a:pt x="44" y="377"/>
                  </a:lnTo>
                  <a:lnTo>
                    <a:pt x="36" y="389"/>
                  </a:lnTo>
                  <a:lnTo>
                    <a:pt x="31" y="401"/>
                  </a:lnTo>
                  <a:lnTo>
                    <a:pt x="30" y="409"/>
                  </a:lnTo>
                  <a:lnTo>
                    <a:pt x="30" y="409"/>
                  </a:lnTo>
                  <a:lnTo>
                    <a:pt x="31" y="416"/>
                  </a:lnTo>
                  <a:lnTo>
                    <a:pt x="35" y="420"/>
                  </a:lnTo>
                  <a:lnTo>
                    <a:pt x="40" y="423"/>
                  </a:lnTo>
                  <a:lnTo>
                    <a:pt x="47" y="424"/>
                  </a:lnTo>
                  <a:lnTo>
                    <a:pt x="47" y="424"/>
                  </a:lnTo>
                  <a:lnTo>
                    <a:pt x="56" y="423"/>
                  </a:lnTo>
                  <a:lnTo>
                    <a:pt x="67" y="420"/>
                  </a:lnTo>
                  <a:lnTo>
                    <a:pt x="79" y="416"/>
                  </a:lnTo>
                  <a:lnTo>
                    <a:pt x="93" y="411"/>
                  </a:lnTo>
                  <a:lnTo>
                    <a:pt x="122" y="396"/>
                  </a:lnTo>
                  <a:lnTo>
                    <a:pt x="152" y="380"/>
                  </a:lnTo>
                  <a:lnTo>
                    <a:pt x="182" y="364"/>
                  </a:lnTo>
                  <a:lnTo>
                    <a:pt x="209" y="350"/>
                  </a:lnTo>
                  <a:lnTo>
                    <a:pt x="232" y="339"/>
                  </a:lnTo>
                  <a:lnTo>
                    <a:pt x="240" y="337"/>
                  </a:lnTo>
                  <a:lnTo>
                    <a:pt x="248" y="335"/>
                  </a:lnTo>
                  <a:lnTo>
                    <a:pt x="248" y="335"/>
                  </a:lnTo>
                  <a:lnTo>
                    <a:pt x="250" y="337"/>
                  </a:lnTo>
                  <a:lnTo>
                    <a:pt x="254" y="338"/>
                  </a:lnTo>
                  <a:lnTo>
                    <a:pt x="256" y="341"/>
                  </a:lnTo>
                  <a:lnTo>
                    <a:pt x="257" y="345"/>
                  </a:lnTo>
                  <a:lnTo>
                    <a:pt x="260" y="353"/>
                  </a:lnTo>
                  <a:lnTo>
                    <a:pt x="260" y="362"/>
                  </a:lnTo>
                  <a:lnTo>
                    <a:pt x="260" y="362"/>
                  </a:lnTo>
                  <a:lnTo>
                    <a:pt x="259" y="382"/>
                  </a:lnTo>
                  <a:lnTo>
                    <a:pt x="256" y="404"/>
                  </a:lnTo>
                  <a:lnTo>
                    <a:pt x="253" y="427"/>
                  </a:lnTo>
                  <a:lnTo>
                    <a:pt x="252" y="447"/>
                  </a:lnTo>
                  <a:lnTo>
                    <a:pt x="252" y="447"/>
                  </a:lnTo>
                  <a:lnTo>
                    <a:pt x="253" y="462"/>
                  </a:lnTo>
                  <a:lnTo>
                    <a:pt x="254" y="467"/>
                  </a:lnTo>
                  <a:lnTo>
                    <a:pt x="257" y="473"/>
                  </a:lnTo>
                  <a:lnTo>
                    <a:pt x="260" y="477"/>
                  </a:lnTo>
                  <a:lnTo>
                    <a:pt x="264" y="479"/>
                  </a:lnTo>
                  <a:lnTo>
                    <a:pt x="269" y="482"/>
                  </a:lnTo>
                  <a:lnTo>
                    <a:pt x="275" y="482"/>
                  </a:lnTo>
                  <a:lnTo>
                    <a:pt x="275" y="482"/>
                  </a:lnTo>
                  <a:lnTo>
                    <a:pt x="281" y="482"/>
                  </a:lnTo>
                  <a:lnTo>
                    <a:pt x="287" y="479"/>
                  </a:lnTo>
                  <a:lnTo>
                    <a:pt x="294" y="477"/>
                  </a:lnTo>
                  <a:lnTo>
                    <a:pt x="299" y="474"/>
                  </a:lnTo>
                  <a:lnTo>
                    <a:pt x="311" y="465"/>
                  </a:lnTo>
                  <a:lnTo>
                    <a:pt x="322" y="454"/>
                  </a:lnTo>
                  <a:lnTo>
                    <a:pt x="333" y="444"/>
                  </a:lnTo>
                  <a:lnTo>
                    <a:pt x="342" y="435"/>
                  </a:lnTo>
                  <a:lnTo>
                    <a:pt x="353" y="428"/>
                  </a:lnTo>
                  <a:lnTo>
                    <a:pt x="357" y="427"/>
                  </a:lnTo>
                  <a:lnTo>
                    <a:pt x="361" y="426"/>
                  </a:lnTo>
                  <a:lnTo>
                    <a:pt x="361" y="426"/>
                  </a:lnTo>
                  <a:lnTo>
                    <a:pt x="364" y="427"/>
                  </a:lnTo>
                  <a:lnTo>
                    <a:pt x="366" y="428"/>
                  </a:lnTo>
                  <a:lnTo>
                    <a:pt x="370" y="434"/>
                  </a:lnTo>
                  <a:lnTo>
                    <a:pt x="373" y="442"/>
                  </a:lnTo>
                  <a:lnTo>
                    <a:pt x="376" y="452"/>
                  </a:lnTo>
                  <a:lnTo>
                    <a:pt x="380" y="478"/>
                  </a:lnTo>
                  <a:lnTo>
                    <a:pt x="382" y="509"/>
                  </a:lnTo>
                  <a:lnTo>
                    <a:pt x="386" y="539"/>
                  </a:lnTo>
                  <a:lnTo>
                    <a:pt x="389" y="552"/>
                  </a:lnTo>
                  <a:lnTo>
                    <a:pt x="393" y="566"/>
                  </a:lnTo>
                  <a:lnTo>
                    <a:pt x="397" y="576"/>
                  </a:lnTo>
                  <a:lnTo>
                    <a:pt x="403" y="584"/>
                  </a:lnTo>
                  <a:lnTo>
                    <a:pt x="408" y="588"/>
                  </a:lnTo>
                  <a:lnTo>
                    <a:pt x="412" y="590"/>
                  </a:lnTo>
                  <a:lnTo>
                    <a:pt x="416" y="591"/>
                  </a:lnTo>
                  <a:lnTo>
                    <a:pt x="416" y="591"/>
                  </a:lnTo>
                  <a:lnTo>
                    <a:pt x="419" y="590"/>
                  </a:lnTo>
                  <a:lnTo>
                    <a:pt x="421" y="588"/>
                  </a:lnTo>
                  <a:lnTo>
                    <a:pt x="428" y="583"/>
                  </a:lnTo>
                  <a:lnTo>
                    <a:pt x="434" y="575"/>
                  </a:lnTo>
                  <a:lnTo>
                    <a:pt x="439" y="563"/>
                  </a:lnTo>
                  <a:lnTo>
                    <a:pt x="444" y="549"/>
                  </a:lnTo>
                  <a:lnTo>
                    <a:pt x="450" y="535"/>
                  </a:lnTo>
                  <a:lnTo>
                    <a:pt x="458" y="502"/>
                  </a:lnTo>
                  <a:lnTo>
                    <a:pt x="466" y="469"/>
                  </a:lnTo>
                  <a:lnTo>
                    <a:pt x="474" y="440"/>
                  </a:lnTo>
                  <a:lnTo>
                    <a:pt x="478" y="430"/>
                  </a:lnTo>
                  <a:lnTo>
                    <a:pt x="482" y="420"/>
                  </a:lnTo>
                  <a:lnTo>
                    <a:pt x="486" y="415"/>
                  </a:lnTo>
                  <a:lnTo>
                    <a:pt x="489" y="413"/>
                  </a:lnTo>
                  <a:lnTo>
                    <a:pt x="490" y="412"/>
                  </a:lnTo>
                  <a:lnTo>
                    <a:pt x="490" y="412"/>
                  </a:lnTo>
                  <a:lnTo>
                    <a:pt x="496" y="413"/>
                  </a:lnTo>
                  <a:lnTo>
                    <a:pt x="500" y="415"/>
                  </a:lnTo>
                  <a:lnTo>
                    <a:pt x="508" y="420"/>
                  </a:lnTo>
                  <a:lnTo>
                    <a:pt x="516" y="430"/>
                  </a:lnTo>
                  <a:lnTo>
                    <a:pt x="522" y="439"/>
                  </a:lnTo>
                  <a:lnTo>
                    <a:pt x="531" y="448"/>
                  </a:lnTo>
                  <a:lnTo>
                    <a:pt x="539" y="457"/>
                  </a:lnTo>
                  <a:lnTo>
                    <a:pt x="547" y="462"/>
                  </a:lnTo>
                  <a:lnTo>
                    <a:pt x="551" y="463"/>
                  </a:lnTo>
                  <a:lnTo>
                    <a:pt x="555" y="465"/>
                  </a:lnTo>
                  <a:lnTo>
                    <a:pt x="555" y="465"/>
                  </a:lnTo>
                  <a:lnTo>
                    <a:pt x="559" y="463"/>
                  </a:lnTo>
                  <a:lnTo>
                    <a:pt x="563" y="461"/>
                  </a:lnTo>
                  <a:lnTo>
                    <a:pt x="566" y="457"/>
                  </a:lnTo>
                  <a:lnTo>
                    <a:pt x="568" y="450"/>
                  </a:lnTo>
                  <a:lnTo>
                    <a:pt x="572" y="436"/>
                  </a:lnTo>
                  <a:lnTo>
                    <a:pt x="575" y="419"/>
                  </a:lnTo>
                  <a:lnTo>
                    <a:pt x="578" y="403"/>
                  </a:lnTo>
                  <a:lnTo>
                    <a:pt x="582" y="388"/>
                  </a:lnTo>
                  <a:lnTo>
                    <a:pt x="584" y="382"/>
                  </a:lnTo>
                  <a:lnTo>
                    <a:pt x="588" y="378"/>
                  </a:lnTo>
                  <a:lnTo>
                    <a:pt x="593" y="376"/>
                  </a:lnTo>
                  <a:lnTo>
                    <a:pt x="597" y="374"/>
                  </a:lnTo>
                  <a:lnTo>
                    <a:pt x="597" y="374"/>
                  </a:lnTo>
                  <a:lnTo>
                    <a:pt x="603" y="376"/>
                  </a:lnTo>
                  <a:lnTo>
                    <a:pt x="611" y="378"/>
                  </a:lnTo>
                  <a:lnTo>
                    <a:pt x="621" y="384"/>
                  </a:lnTo>
                  <a:lnTo>
                    <a:pt x="630" y="391"/>
                  </a:lnTo>
                  <a:lnTo>
                    <a:pt x="652" y="408"/>
                  </a:lnTo>
                  <a:lnTo>
                    <a:pt x="675" y="428"/>
                  </a:lnTo>
                  <a:lnTo>
                    <a:pt x="698" y="447"/>
                  </a:lnTo>
                  <a:lnTo>
                    <a:pt x="720" y="465"/>
                  </a:lnTo>
                  <a:lnTo>
                    <a:pt x="731" y="471"/>
                  </a:lnTo>
                  <a:lnTo>
                    <a:pt x="741" y="477"/>
                  </a:lnTo>
                  <a:lnTo>
                    <a:pt x="750" y="481"/>
                  </a:lnTo>
                  <a:lnTo>
                    <a:pt x="758" y="481"/>
                  </a:lnTo>
                  <a:lnTo>
                    <a:pt x="758" y="481"/>
                  </a:lnTo>
                  <a:lnTo>
                    <a:pt x="762" y="481"/>
                  </a:lnTo>
                  <a:lnTo>
                    <a:pt x="766" y="479"/>
                  </a:lnTo>
                  <a:lnTo>
                    <a:pt x="769" y="478"/>
                  </a:lnTo>
                  <a:lnTo>
                    <a:pt x="772" y="475"/>
                  </a:lnTo>
                  <a:lnTo>
                    <a:pt x="774" y="467"/>
                  </a:lnTo>
                  <a:lnTo>
                    <a:pt x="776" y="459"/>
                  </a:lnTo>
                  <a:lnTo>
                    <a:pt x="776" y="459"/>
                  </a:lnTo>
                  <a:lnTo>
                    <a:pt x="774" y="450"/>
                  </a:lnTo>
                  <a:lnTo>
                    <a:pt x="773" y="439"/>
                  </a:lnTo>
                  <a:lnTo>
                    <a:pt x="765" y="415"/>
                  </a:lnTo>
                  <a:lnTo>
                    <a:pt x="754" y="388"/>
                  </a:lnTo>
                  <a:lnTo>
                    <a:pt x="742" y="360"/>
                  </a:lnTo>
                  <a:lnTo>
                    <a:pt x="730" y="333"/>
                  </a:lnTo>
                  <a:lnTo>
                    <a:pt x="719" y="308"/>
                  </a:lnTo>
                  <a:lnTo>
                    <a:pt x="712" y="287"/>
                  </a:lnTo>
                  <a:lnTo>
                    <a:pt x="710" y="277"/>
                  </a:lnTo>
                  <a:lnTo>
                    <a:pt x="710" y="271"/>
                  </a:lnTo>
                  <a:lnTo>
                    <a:pt x="710" y="271"/>
                  </a:lnTo>
                  <a:lnTo>
                    <a:pt x="710" y="265"/>
                  </a:lnTo>
                  <a:lnTo>
                    <a:pt x="711" y="261"/>
                  </a:lnTo>
                  <a:lnTo>
                    <a:pt x="715" y="260"/>
                  </a:lnTo>
                  <a:lnTo>
                    <a:pt x="722" y="259"/>
                  </a:lnTo>
                  <a:lnTo>
                    <a:pt x="722" y="259"/>
                  </a:lnTo>
                  <a:lnTo>
                    <a:pt x="729" y="260"/>
                  </a:lnTo>
                  <a:lnTo>
                    <a:pt x="738" y="261"/>
                  </a:lnTo>
                  <a:lnTo>
                    <a:pt x="758" y="267"/>
                  </a:lnTo>
                  <a:lnTo>
                    <a:pt x="809" y="283"/>
                  </a:lnTo>
                  <a:lnTo>
                    <a:pt x="836" y="292"/>
                  </a:lnTo>
                  <a:lnTo>
                    <a:pt x="862" y="300"/>
                  </a:lnTo>
                  <a:lnTo>
                    <a:pt x="886" y="306"/>
                  </a:lnTo>
                  <a:lnTo>
                    <a:pt x="897" y="307"/>
                  </a:lnTo>
                  <a:lnTo>
                    <a:pt x="906" y="307"/>
                  </a:lnTo>
                  <a:lnTo>
                    <a:pt x="906" y="307"/>
                  </a:lnTo>
                  <a:lnTo>
                    <a:pt x="913" y="307"/>
                  </a:lnTo>
                  <a:lnTo>
                    <a:pt x="917" y="306"/>
                  </a:lnTo>
                  <a:lnTo>
                    <a:pt x="922" y="304"/>
                  </a:lnTo>
                  <a:lnTo>
                    <a:pt x="927" y="302"/>
                  </a:lnTo>
                  <a:lnTo>
                    <a:pt x="929" y="299"/>
                  </a:lnTo>
                  <a:lnTo>
                    <a:pt x="931" y="295"/>
                  </a:lnTo>
                  <a:lnTo>
                    <a:pt x="932" y="291"/>
                  </a:lnTo>
                  <a:lnTo>
                    <a:pt x="933" y="287"/>
                  </a:lnTo>
                  <a:lnTo>
                    <a:pt x="933" y="287"/>
                  </a:lnTo>
                  <a:close/>
                  <a:moveTo>
                    <a:pt x="2155" y="1313"/>
                  </a:moveTo>
                  <a:lnTo>
                    <a:pt x="2155" y="1313"/>
                  </a:lnTo>
                  <a:lnTo>
                    <a:pt x="2166" y="1282"/>
                  </a:lnTo>
                  <a:lnTo>
                    <a:pt x="2180" y="1252"/>
                  </a:lnTo>
                  <a:lnTo>
                    <a:pt x="2197" y="1223"/>
                  </a:lnTo>
                  <a:lnTo>
                    <a:pt x="2217" y="1189"/>
                  </a:lnTo>
                  <a:lnTo>
                    <a:pt x="2217" y="1189"/>
                  </a:lnTo>
                  <a:lnTo>
                    <a:pt x="2187" y="1174"/>
                  </a:lnTo>
                  <a:lnTo>
                    <a:pt x="2170" y="1165"/>
                  </a:lnTo>
                  <a:lnTo>
                    <a:pt x="2152" y="1153"/>
                  </a:lnTo>
                  <a:lnTo>
                    <a:pt x="2135" y="1141"/>
                  </a:lnTo>
                  <a:lnTo>
                    <a:pt x="2128" y="1133"/>
                  </a:lnTo>
                  <a:lnTo>
                    <a:pt x="2121" y="1124"/>
                  </a:lnTo>
                  <a:lnTo>
                    <a:pt x="2116" y="1116"/>
                  </a:lnTo>
                  <a:lnTo>
                    <a:pt x="2113" y="1108"/>
                  </a:lnTo>
                  <a:lnTo>
                    <a:pt x="2110" y="1099"/>
                  </a:lnTo>
                  <a:lnTo>
                    <a:pt x="2109" y="1089"/>
                  </a:lnTo>
                  <a:lnTo>
                    <a:pt x="2109" y="1089"/>
                  </a:lnTo>
                  <a:lnTo>
                    <a:pt x="2110" y="1079"/>
                  </a:lnTo>
                  <a:lnTo>
                    <a:pt x="2112" y="1067"/>
                  </a:lnTo>
                  <a:lnTo>
                    <a:pt x="2116" y="1057"/>
                  </a:lnTo>
                  <a:lnTo>
                    <a:pt x="2121" y="1046"/>
                  </a:lnTo>
                  <a:lnTo>
                    <a:pt x="2128" y="1037"/>
                  </a:lnTo>
                  <a:lnTo>
                    <a:pt x="2135" y="1027"/>
                  </a:lnTo>
                  <a:lnTo>
                    <a:pt x="2149" y="1011"/>
                  </a:lnTo>
                  <a:lnTo>
                    <a:pt x="2166" y="998"/>
                  </a:lnTo>
                  <a:lnTo>
                    <a:pt x="2180" y="988"/>
                  </a:lnTo>
                  <a:lnTo>
                    <a:pt x="2194" y="982"/>
                  </a:lnTo>
                  <a:lnTo>
                    <a:pt x="2202" y="980"/>
                  </a:lnTo>
                  <a:lnTo>
                    <a:pt x="2202" y="980"/>
                  </a:lnTo>
                  <a:lnTo>
                    <a:pt x="2206" y="980"/>
                  </a:lnTo>
                  <a:lnTo>
                    <a:pt x="2209" y="984"/>
                  </a:lnTo>
                  <a:lnTo>
                    <a:pt x="2210" y="990"/>
                  </a:lnTo>
                  <a:lnTo>
                    <a:pt x="2211" y="998"/>
                  </a:lnTo>
                  <a:lnTo>
                    <a:pt x="2211" y="998"/>
                  </a:lnTo>
                  <a:lnTo>
                    <a:pt x="2210" y="1010"/>
                  </a:lnTo>
                  <a:lnTo>
                    <a:pt x="2209" y="1025"/>
                  </a:lnTo>
                  <a:lnTo>
                    <a:pt x="2203" y="1054"/>
                  </a:lnTo>
                  <a:lnTo>
                    <a:pt x="2198" y="1084"/>
                  </a:lnTo>
                  <a:lnTo>
                    <a:pt x="2197" y="1098"/>
                  </a:lnTo>
                  <a:lnTo>
                    <a:pt x="2195" y="1110"/>
                  </a:lnTo>
                  <a:lnTo>
                    <a:pt x="2195" y="1110"/>
                  </a:lnTo>
                  <a:lnTo>
                    <a:pt x="2197" y="1118"/>
                  </a:lnTo>
                  <a:lnTo>
                    <a:pt x="2198" y="1127"/>
                  </a:lnTo>
                  <a:lnTo>
                    <a:pt x="2202" y="1135"/>
                  </a:lnTo>
                  <a:lnTo>
                    <a:pt x="2206" y="1143"/>
                  </a:lnTo>
                  <a:lnTo>
                    <a:pt x="2210" y="1149"/>
                  </a:lnTo>
                  <a:lnTo>
                    <a:pt x="2215" y="1154"/>
                  </a:lnTo>
                  <a:lnTo>
                    <a:pt x="2221" y="1157"/>
                  </a:lnTo>
                  <a:lnTo>
                    <a:pt x="2226" y="1158"/>
                  </a:lnTo>
                  <a:lnTo>
                    <a:pt x="2226" y="1158"/>
                  </a:lnTo>
                  <a:lnTo>
                    <a:pt x="2229" y="1158"/>
                  </a:lnTo>
                  <a:lnTo>
                    <a:pt x="2233" y="1155"/>
                  </a:lnTo>
                  <a:lnTo>
                    <a:pt x="2241" y="1149"/>
                  </a:lnTo>
                  <a:lnTo>
                    <a:pt x="2250" y="1138"/>
                  </a:lnTo>
                  <a:lnTo>
                    <a:pt x="2261" y="1124"/>
                  </a:lnTo>
                  <a:lnTo>
                    <a:pt x="2269" y="1108"/>
                  </a:lnTo>
                  <a:lnTo>
                    <a:pt x="2276" y="1091"/>
                  </a:lnTo>
                  <a:lnTo>
                    <a:pt x="2281" y="1072"/>
                  </a:lnTo>
                  <a:lnTo>
                    <a:pt x="2283" y="1062"/>
                  </a:lnTo>
                  <a:lnTo>
                    <a:pt x="2284" y="1052"/>
                  </a:lnTo>
                  <a:lnTo>
                    <a:pt x="2284" y="1052"/>
                  </a:lnTo>
                  <a:lnTo>
                    <a:pt x="2283" y="1036"/>
                  </a:lnTo>
                  <a:lnTo>
                    <a:pt x="2280" y="1019"/>
                  </a:lnTo>
                  <a:lnTo>
                    <a:pt x="2276" y="1006"/>
                  </a:lnTo>
                  <a:lnTo>
                    <a:pt x="2271" y="992"/>
                  </a:lnTo>
                  <a:lnTo>
                    <a:pt x="2264" y="982"/>
                  </a:lnTo>
                  <a:lnTo>
                    <a:pt x="2256" y="971"/>
                  </a:lnTo>
                  <a:lnTo>
                    <a:pt x="2248" y="963"/>
                  </a:lnTo>
                  <a:lnTo>
                    <a:pt x="2238" y="955"/>
                  </a:lnTo>
                  <a:lnTo>
                    <a:pt x="2229" y="948"/>
                  </a:lnTo>
                  <a:lnTo>
                    <a:pt x="2221" y="943"/>
                  </a:lnTo>
                  <a:lnTo>
                    <a:pt x="2202" y="935"/>
                  </a:lnTo>
                  <a:lnTo>
                    <a:pt x="2187" y="931"/>
                  </a:lnTo>
                  <a:lnTo>
                    <a:pt x="2175" y="929"/>
                  </a:lnTo>
                  <a:lnTo>
                    <a:pt x="2175" y="929"/>
                  </a:lnTo>
                  <a:lnTo>
                    <a:pt x="2164" y="931"/>
                  </a:lnTo>
                  <a:lnTo>
                    <a:pt x="2152" y="935"/>
                  </a:lnTo>
                  <a:lnTo>
                    <a:pt x="2118" y="948"/>
                  </a:lnTo>
                  <a:lnTo>
                    <a:pt x="2097" y="956"/>
                  </a:lnTo>
                  <a:lnTo>
                    <a:pt x="2070" y="961"/>
                  </a:lnTo>
                  <a:lnTo>
                    <a:pt x="2039" y="967"/>
                  </a:lnTo>
                  <a:lnTo>
                    <a:pt x="2021" y="968"/>
                  </a:lnTo>
                  <a:lnTo>
                    <a:pt x="2003" y="968"/>
                  </a:lnTo>
                  <a:lnTo>
                    <a:pt x="2003" y="968"/>
                  </a:lnTo>
                  <a:lnTo>
                    <a:pt x="1985" y="968"/>
                  </a:lnTo>
                  <a:lnTo>
                    <a:pt x="1969" y="966"/>
                  </a:lnTo>
                  <a:lnTo>
                    <a:pt x="1953" y="963"/>
                  </a:lnTo>
                  <a:lnTo>
                    <a:pt x="1938" y="960"/>
                  </a:lnTo>
                  <a:lnTo>
                    <a:pt x="1923" y="955"/>
                  </a:lnTo>
                  <a:lnTo>
                    <a:pt x="1910" y="951"/>
                  </a:lnTo>
                  <a:lnTo>
                    <a:pt x="1898" y="944"/>
                  </a:lnTo>
                  <a:lnTo>
                    <a:pt x="1885" y="937"/>
                  </a:lnTo>
                  <a:lnTo>
                    <a:pt x="1873" y="929"/>
                  </a:lnTo>
                  <a:lnTo>
                    <a:pt x="1864" y="921"/>
                  </a:lnTo>
                  <a:lnTo>
                    <a:pt x="1853" y="913"/>
                  </a:lnTo>
                  <a:lnTo>
                    <a:pt x="1844" y="904"/>
                  </a:lnTo>
                  <a:lnTo>
                    <a:pt x="1827" y="883"/>
                  </a:lnTo>
                  <a:lnTo>
                    <a:pt x="1813" y="863"/>
                  </a:lnTo>
                  <a:lnTo>
                    <a:pt x="1801" y="840"/>
                  </a:lnTo>
                  <a:lnTo>
                    <a:pt x="1791" y="819"/>
                  </a:lnTo>
                  <a:lnTo>
                    <a:pt x="1783" y="796"/>
                  </a:lnTo>
                  <a:lnTo>
                    <a:pt x="1776" y="773"/>
                  </a:lnTo>
                  <a:lnTo>
                    <a:pt x="1772" y="751"/>
                  </a:lnTo>
                  <a:lnTo>
                    <a:pt x="1770" y="731"/>
                  </a:lnTo>
                  <a:lnTo>
                    <a:pt x="1767" y="712"/>
                  </a:lnTo>
                  <a:lnTo>
                    <a:pt x="1767" y="695"/>
                  </a:lnTo>
                  <a:lnTo>
                    <a:pt x="1767" y="695"/>
                  </a:lnTo>
                  <a:lnTo>
                    <a:pt x="1767" y="692"/>
                  </a:lnTo>
                  <a:lnTo>
                    <a:pt x="1768" y="691"/>
                  </a:lnTo>
                  <a:lnTo>
                    <a:pt x="1768" y="691"/>
                  </a:lnTo>
                  <a:lnTo>
                    <a:pt x="1771" y="692"/>
                  </a:lnTo>
                  <a:lnTo>
                    <a:pt x="1775" y="695"/>
                  </a:lnTo>
                  <a:lnTo>
                    <a:pt x="1782" y="698"/>
                  </a:lnTo>
                  <a:lnTo>
                    <a:pt x="1790" y="703"/>
                  </a:lnTo>
                  <a:lnTo>
                    <a:pt x="1801" y="707"/>
                  </a:lnTo>
                  <a:lnTo>
                    <a:pt x="1815" y="711"/>
                  </a:lnTo>
                  <a:lnTo>
                    <a:pt x="1832" y="712"/>
                  </a:lnTo>
                  <a:lnTo>
                    <a:pt x="1853" y="714"/>
                  </a:lnTo>
                  <a:lnTo>
                    <a:pt x="1853" y="714"/>
                  </a:lnTo>
                  <a:lnTo>
                    <a:pt x="1876" y="712"/>
                  </a:lnTo>
                  <a:lnTo>
                    <a:pt x="1900" y="710"/>
                  </a:lnTo>
                  <a:lnTo>
                    <a:pt x="1927" y="707"/>
                  </a:lnTo>
                  <a:lnTo>
                    <a:pt x="1958" y="706"/>
                  </a:lnTo>
                  <a:lnTo>
                    <a:pt x="1958" y="706"/>
                  </a:lnTo>
                  <a:lnTo>
                    <a:pt x="1978" y="707"/>
                  </a:lnTo>
                  <a:lnTo>
                    <a:pt x="1996" y="710"/>
                  </a:lnTo>
                  <a:lnTo>
                    <a:pt x="2013" y="714"/>
                  </a:lnTo>
                  <a:lnTo>
                    <a:pt x="2030" y="719"/>
                  </a:lnTo>
                  <a:lnTo>
                    <a:pt x="2044" y="726"/>
                  </a:lnTo>
                  <a:lnTo>
                    <a:pt x="2058" y="734"/>
                  </a:lnTo>
                  <a:lnTo>
                    <a:pt x="2071" y="745"/>
                  </a:lnTo>
                  <a:lnTo>
                    <a:pt x="2085" y="755"/>
                  </a:lnTo>
                  <a:lnTo>
                    <a:pt x="2097" y="766"/>
                  </a:lnTo>
                  <a:lnTo>
                    <a:pt x="2109" y="780"/>
                  </a:lnTo>
                  <a:lnTo>
                    <a:pt x="2132" y="808"/>
                  </a:lnTo>
                  <a:lnTo>
                    <a:pt x="2156" y="840"/>
                  </a:lnTo>
                  <a:lnTo>
                    <a:pt x="2180" y="874"/>
                  </a:lnTo>
                  <a:lnTo>
                    <a:pt x="2180" y="874"/>
                  </a:lnTo>
                  <a:lnTo>
                    <a:pt x="2218" y="897"/>
                  </a:lnTo>
                  <a:lnTo>
                    <a:pt x="2241" y="912"/>
                  </a:lnTo>
                  <a:lnTo>
                    <a:pt x="2252" y="921"/>
                  </a:lnTo>
                  <a:lnTo>
                    <a:pt x="2263" y="931"/>
                  </a:lnTo>
                  <a:lnTo>
                    <a:pt x="2273" y="941"/>
                  </a:lnTo>
                  <a:lnTo>
                    <a:pt x="2283" y="953"/>
                  </a:lnTo>
                  <a:lnTo>
                    <a:pt x="2292" y="967"/>
                  </a:lnTo>
                  <a:lnTo>
                    <a:pt x="2300" y="980"/>
                  </a:lnTo>
                  <a:lnTo>
                    <a:pt x="2307" y="997"/>
                  </a:lnTo>
                  <a:lnTo>
                    <a:pt x="2311" y="1014"/>
                  </a:lnTo>
                  <a:lnTo>
                    <a:pt x="2315" y="1033"/>
                  </a:lnTo>
                  <a:lnTo>
                    <a:pt x="2315" y="1053"/>
                  </a:lnTo>
                  <a:lnTo>
                    <a:pt x="2315" y="1053"/>
                  </a:lnTo>
                  <a:lnTo>
                    <a:pt x="2315" y="1071"/>
                  </a:lnTo>
                  <a:lnTo>
                    <a:pt x="2311" y="1088"/>
                  </a:lnTo>
                  <a:lnTo>
                    <a:pt x="2306" y="1106"/>
                  </a:lnTo>
                  <a:lnTo>
                    <a:pt x="2299" y="1120"/>
                  </a:lnTo>
                  <a:lnTo>
                    <a:pt x="2291" y="1137"/>
                  </a:lnTo>
                  <a:lnTo>
                    <a:pt x="2280" y="1151"/>
                  </a:lnTo>
                  <a:lnTo>
                    <a:pt x="2260" y="1181"/>
                  </a:lnTo>
                  <a:lnTo>
                    <a:pt x="2237" y="1212"/>
                  </a:lnTo>
                  <a:lnTo>
                    <a:pt x="2225" y="1227"/>
                  </a:lnTo>
                  <a:lnTo>
                    <a:pt x="2215" y="1243"/>
                  </a:lnTo>
                  <a:lnTo>
                    <a:pt x="2205" y="1259"/>
                  </a:lnTo>
                  <a:lnTo>
                    <a:pt x="2197" y="1277"/>
                  </a:lnTo>
                  <a:lnTo>
                    <a:pt x="2188" y="1295"/>
                  </a:lnTo>
                  <a:lnTo>
                    <a:pt x="2183" y="1316"/>
                  </a:lnTo>
                  <a:lnTo>
                    <a:pt x="2183" y="1316"/>
                  </a:lnTo>
                  <a:lnTo>
                    <a:pt x="2191" y="1313"/>
                  </a:lnTo>
                  <a:lnTo>
                    <a:pt x="2198" y="1310"/>
                  </a:lnTo>
                  <a:lnTo>
                    <a:pt x="2205" y="1306"/>
                  </a:lnTo>
                  <a:lnTo>
                    <a:pt x="2211" y="1301"/>
                  </a:lnTo>
                  <a:lnTo>
                    <a:pt x="2225" y="1289"/>
                  </a:lnTo>
                  <a:lnTo>
                    <a:pt x="2237" y="1274"/>
                  </a:lnTo>
                  <a:lnTo>
                    <a:pt x="2249" y="1260"/>
                  </a:lnTo>
                  <a:lnTo>
                    <a:pt x="2263" y="1248"/>
                  </a:lnTo>
                  <a:lnTo>
                    <a:pt x="2269" y="1244"/>
                  </a:lnTo>
                  <a:lnTo>
                    <a:pt x="2276" y="1240"/>
                  </a:lnTo>
                  <a:lnTo>
                    <a:pt x="2283" y="1238"/>
                  </a:lnTo>
                  <a:lnTo>
                    <a:pt x="2291" y="1238"/>
                  </a:lnTo>
                  <a:lnTo>
                    <a:pt x="2291" y="1238"/>
                  </a:lnTo>
                  <a:lnTo>
                    <a:pt x="2298" y="1238"/>
                  </a:lnTo>
                  <a:lnTo>
                    <a:pt x="2304" y="1240"/>
                  </a:lnTo>
                  <a:lnTo>
                    <a:pt x="2310" y="1244"/>
                  </a:lnTo>
                  <a:lnTo>
                    <a:pt x="2315" y="1250"/>
                  </a:lnTo>
                  <a:lnTo>
                    <a:pt x="2318" y="1255"/>
                  </a:lnTo>
                  <a:lnTo>
                    <a:pt x="2320" y="1263"/>
                  </a:lnTo>
                  <a:lnTo>
                    <a:pt x="2322" y="1271"/>
                  </a:lnTo>
                  <a:lnTo>
                    <a:pt x="2322" y="1281"/>
                  </a:lnTo>
                  <a:lnTo>
                    <a:pt x="2322" y="1281"/>
                  </a:lnTo>
                  <a:lnTo>
                    <a:pt x="2320" y="1297"/>
                  </a:lnTo>
                  <a:lnTo>
                    <a:pt x="2318" y="1313"/>
                  </a:lnTo>
                  <a:lnTo>
                    <a:pt x="2312" y="1332"/>
                  </a:lnTo>
                  <a:lnTo>
                    <a:pt x="2306" y="1349"/>
                  </a:lnTo>
                  <a:lnTo>
                    <a:pt x="2296" y="1367"/>
                  </a:lnTo>
                  <a:lnTo>
                    <a:pt x="2285" y="1384"/>
                  </a:lnTo>
                  <a:lnTo>
                    <a:pt x="2272" y="1400"/>
                  </a:lnTo>
                  <a:lnTo>
                    <a:pt x="2257" y="1415"/>
                  </a:lnTo>
                  <a:lnTo>
                    <a:pt x="2257" y="1415"/>
                  </a:lnTo>
                  <a:lnTo>
                    <a:pt x="2257" y="1410"/>
                  </a:lnTo>
                  <a:lnTo>
                    <a:pt x="2257" y="1402"/>
                  </a:lnTo>
                  <a:lnTo>
                    <a:pt x="2257" y="1402"/>
                  </a:lnTo>
                  <a:lnTo>
                    <a:pt x="2257" y="1392"/>
                  </a:lnTo>
                  <a:lnTo>
                    <a:pt x="2256" y="1383"/>
                  </a:lnTo>
                  <a:lnTo>
                    <a:pt x="2253" y="1372"/>
                  </a:lnTo>
                  <a:lnTo>
                    <a:pt x="2249" y="1363"/>
                  </a:lnTo>
                  <a:lnTo>
                    <a:pt x="2244" y="1355"/>
                  </a:lnTo>
                  <a:lnTo>
                    <a:pt x="2237" y="1348"/>
                  </a:lnTo>
                  <a:lnTo>
                    <a:pt x="2229" y="1344"/>
                  </a:lnTo>
                  <a:lnTo>
                    <a:pt x="2225" y="1343"/>
                  </a:lnTo>
                  <a:lnTo>
                    <a:pt x="2219" y="1341"/>
                  </a:lnTo>
                  <a:lnTo>
                    <a:pt x="2219" y="1341"/>
                  </a:lnTo>
                  <a:lnTo>
                    <a:pt x="2211" y="1343"/>
                  </a:lnTo>
                  <a:lnTo>
                    <a:pt x="2203" y="1344"/>
                  </a:lnTo>
                  <a:lnTo>
                    <a:pt x="2197" y="1347"/>
                  </a:lnTo>
                  <a:lnTo>
                    <a:pt x="2191" y="1349"/>
                  </a:lnTo>
                  <a:lnTo>
                    <a:pt x="2184" y="1355"/>
                  </a:lnTo>
                  <a:lnTo>
                    <a:pt x="2179" y="1359"/>
                  </a:lnTo>
                  <a:lnTo>
                    <a:pt x="2170" y="1371"/>
                  </a:lnTo>
                  <a:lnTo>
                    <a:pt x="2160" y="1384"/>
                  </a:lnTo>
                  <a:lnTo>
                    <a:pt x="2152" y="1399"/>
                  </a:lnTo>
                  <a:lnTo>
                    <a:pt x="2135" y="1430"/>
                  </a:lnTo>
                  <a:lnTo>
                    <a:pt x="2135" y="1430"/>
                  </a:lnTo>
                  <a:lnTo>
                    <a:pt x="2125" y="1396"/>
                  </a:lnTo>
                  <a:lnTo>
                    <a:pt x="2113" y="1364"/>
                  </a:lnTo>
                  <a:lnTo>
                    <a:pt x="2101" y="1333"/>
                  </a:lnTo>
                  <a:lnTo>
                    <a:pt x="2087" y="1304"/>
                  </a:lnTo>
                  <a:lnTo>
                    <a:pt x="2071" y="1275"/>
                  </a:lnTo>
                  <a:lnTo>
                    <a:pt x="2054" y="1250"/>
                  </a:lnTo>
                  <a:lnTo>
                    <a:pt x="2044" y="1239"/>
                  </a:lnTo>
                  <a:lnTo>
                    <a:pt x="2034" y="1227"/>
                  </a:lnTo>
                  <a:lnTo>
                    <a:pt x="2023" y="1217"/>
                  </a:lnTo>
                  <a:lnTo>
                    <a:pt x="2012" y="1207"/>
                  </a:lnTo>
                  <a:lnTo>
                    <a:pt x="2012" y="1207"/>
                  </a:lnTo>
                  <a:lnTo>
                    <a:pt x="1999" y="1199"/>
                  </a:lnTo>
                  <a:lnTo>
                    <a:pt x="1985" y="1192"/>
                  </a:lnTo>
                  <a:lnTo>
                    <a:pt x="1972" y="1185"/>
                  </a:lnTo>
                  <a:lnTo>
                    <a:pt x="1958" y="1181"/>
                  </a:lnTo>
                  <a:lnTo>
                    <a:pt x="1929" y="1173"/>
                  </a:lnTo>
                  <a:lnTo>
                    <a:pt x="1902" y="1165"/>
                  </a:lnTo>
                  <a:lnTo>
                    <a:pt x="1888" y="1161"/>
                  </a:lnTo>
                  <a:lnTo>
                    <a:pt x="1876" y="1155"/>
                  </a:lnTo>
                  <a:lnTo>
                    <a:pt x="1867" y="1149"/>
                  </a:lnTo>
                  <a:lnTo>
                    <a:pt x="1857" y="1142"/>
                  </a:lnTo>
                  <a:lnTo>
                    <a:pt x="1849" y="1133"/>
                  </a:lnTo>
                  <a:lnTo>
                    <a:pt x="1844" y="1120"/>
                  </a:lnTo>
                  <a:lnTo>
                    <a:pt x="1840" y="1107"/>
                  </a:lnTo>
                  <a:lnTo>
                    <a:pt x="1838" y="1091"/>
                  </a:lnTo>
                  <a:lnTo>
                    <a:pt x="1838" y="1091"/>
                  </a:lnTo>
                  <a:lnTo>
                    <a:pt x="1840" y="1081"/>
                  </a:lnTo>
                  <a:lnTo>
                    <a:pt x="1841" y="1071"/>
                  </a:lnTo>
                  <a:lnTo>
                    <a:pt x="1846" y="1048"/>
                  </a:lnTo>
                  <a:lnTo>
                    <a:pt x="1852" y="1025"/>
                  </a:lnTo>
                  <a:lnTo>
                    <a:pt x="1854" y="1013"/>
                  </a:lnTo>
                  <a:lnTo>
                    <a:pt x="1854" y="1002"/>
                  </a:lnTo>
                  <a:lnTo>
                    <a:pt x="1854" y="1002"/>
                  </a:lnTo>
                  <a:lnTo>
                    <a:pt x="1854" y="995"/>
                  </a:lnTo>
                  <a:lnTo>
                    <a:pt x="1853" y="988"/>
                  </a:lnTo>
                  <a:lnTo>
                    <a:pt x="1850" y="982"/>
                  </a:lnTo>
                  <a:lnTo>
                    <a:pt x="1848" y="976"/>
                  </a:lnTo>
                  <a:lnTo>
                    <a:pt x="1848" y="976"/>
                  </a:lnTo>
                  <a:lnTo>
                    <a:pt x="1863" y="983"/>
                  </a:lnTo>
                  <a:lnTo>
                    <a:pt x="1875" y="990"/>
                  </a:lnTo>
                  <a:lnTo>
                    <a:pt x="1885" y="997"/>
                  </a:lnTo>
                  <a:lnTo>
                    <a:pt x="1893" y="1005"/>
                  </a:lnTo>
                  <a:lnTo>
                    <a:pt x="1900" y="1013"/>
                  </a:lnTo>
                  <a:lnTo>
                    <a:pt x="1906" y="1022"/>
                  </a:lnTo>
                  <a:lnTo>
                    <a:pt x="1910" y="1030"/>
                  </a:lnTo>
                  <a:lnTo>
                    <a:pt x="1914" y="1040"/>
                  </a:lnTo>
                  <a:lnTo>
                    <a:pt x="1920" y="1060"/>
                  </a:lnTo>
                  <a:lnTo>
                    <a:pt x="1929" y="1081"/>
                  </a:lnTo>
                  <a:lnTo>
                    <a:pt x="1934" y="1091"/>
                  </a:lnTo>
                  <a:lnTo>
                    <a:pt x="1939" y="1103"/>
                  </a:lnTo>
                  <a:lnTo>
                    <a:pt x="1947" y="1114"/>
                  </a:lnTo>
                  <a:lnTo>
                    <a:pt x="1955" y="1124"/>
                  </a:lnTo>
                  <a:lnTo>
                    <a:pt x="1955" y="1124"/>
                  </a:lnTo>
                  <a:lnTo>
                    <a:pt x="1962" y="1131"/>
                  </a:lnTo>
                  <a:lnTo>
                    <a:pt x="1970" y="1138"/>
                  </a:lnTo>
                  <a:lnTo>
                    <a:pt x="1990" y="1154"/>
                  </a:lnTo>
                  <a:lnTo>
                    <a:pt x="2012" y="1172"/>
                  </a:lnTo>
                  <a:lnTo>
                    <a:pt x="2038" y="1194"/>
                  </a:lnTo>
                  <a:lnTo>
                    <a:pt x="2050" y="1207"/>
                  </a:lnTo>
                  <a:lnTo>
                    <a:pt x="2063" y="1221"/>
                  </a:lnTo>
                  <a:lnTo>
                    <a:pt x="2075" y="1238"/>
                  </a:lnTo>
                  <a:lnTo>
                    <a:pt x="2087" y="1256"/>
                  </a:lnTo>
                  <a:lnTo>
                    <a:pt x="2100" y="1277"/>
                  </a:lnTo>
                  <a:lnTo>
                    <a:pt x="2112" y="1300"/>
                  </a:lnTo>
                  <a:lnTo>
                    <a:pt x="2122" y="1324"/>
                  </a:lnTo>
                  <a:lnTo>
                    <a:pt x="2133" y="1352"/>
                  </a:lnTo>
                  <a:lnTo>
                    <a:pt x="2133" y="1352"/>
                  </a:lnTo>
                  <a:lnTo>
                    <a:pt x="2135" y="1341"/>
                  </a:lnTo>
                  <a:lnTo>
                    <a:pt x="2135" y="1328"/>
                  </a:lnTo>
                  <a:lnTo>
                    <a:pt x="2135" y="1328"/>
                  </a:lnTo>
                  <a:lnTo>
                    <a:pt x="2135" y="1316"/>
                  </a:lnTo>
                  <a:lnTo>
                    <a:pt x="2133" y="1302"/>
                  </a:lnTo>
                  <a:lnTo>
                    <a:pt x="2131" y="1290"/>
                  </a:lnTo>
                  <a:lnTo>
                    <a:pt x="2128" y="1278"/>
                  </a:lnTo>
                  <a:lnTo>
                    <a:pt x="2118" y="1254"/>
                  </a:lnTo>
                  <a:lnTo>
                    <a:pt x="2108" y="1231"/>
                  </a:lnTo>
                  <a:lnTo>
                    <a:pt x="2094" y="1207"/>
                  </a:lnTo>
                  <a:lnTo>
                    <a:pt x="2078" y="1184"/>
                  </a:lnTo>
                  <a:lnTo>
                    <a:pt x="2062" y="1162"/>
                  </a:lnTo>
                  <a:lnTo>
                    <a:pt x="2046" y="1141"/>
                  </a:lnTo>
                  <a:lnTo>
                    <a:pt x="2011" y="1102"/>
                  </a:lnTo>
                  <a:lnTo>
                    <a:pt x="1981" y="1067"/>
                  </a:lnTo>
                  <a:lnTo>
                    <a:pt x="1968" y="1050"/>
                  </a:lnTo>
                  <a:lnTo>
                    <a:pt x="1957" y="1036"/>
                  </a:lnTo>
                  <a:lnTo>
                    <a:pt x="1949" y="1023"/>
                  </a:lnTo>
                  <a:lnTo>
                    <a:pt x="1945" y="1013"/>
                  </a:lnTo>
                  <a:lnTo>
                    <a:pt x="1945" y="1013"/>
                  </a:lnTo>
                  <a:lnTo>
                    <a:pt x="1978" y="1018"/>
                  </a:lnTo>
                  <a:lnTo>
                    <a:pt x="1993" y="1021"/>
                  </a:lnTo>
                  <a:lnTo>
                    <a:pt x="2007" y="1025"/>
                  </a:lnTo>
                  <a:lnTo>
                    <a:pt x="2019" y="1030"/>
                  </a:lnTo>
                  <a:lnTo>
                    <a:pt x="2030" y="1037"/>
                  </a:lnTo>
                  <a:lnTo>
                    <a:pt x="2039" y="1044"/>
                  </a:lnTo>
                  <a:lnTo>
                    <a:pt x="2048" y="1052"/>
                  </a:lnTo>
                  <a:lnTo>
                    <a:pt x="2056" y="1062"/>
                  </a:lnTo>
                  <a:lnTo>
                    <a:pt x="2065" y="1073"/>
                  </a:lnTo>
                  <a:lnTo>
                    <a:pt x="2073" y="1087"/>
                  </a:lnTo>
                  <a:lnTo>
                    <a:pt x="2081" y="1102"/>
                  </a:lnTo>
                  <a:lnTo>
                    <a:pt x="2096" y="1138"/>
                  </a:lnTo>
                  <a:lnTo>
                    <a:pt x="2113" y="1184"/>
                  </a:lnTo>
                  <a:lnTo>
                    <a:pt x="2113" y="1184"/>
                  </a:lnTo>
                  <a:lnTo>
                    <a:pt x="2137" y="1246"/>
                  </a:lnTo>
                  <a:lnTo>
                    <a:pt x="2144" y="1264"/>
                  </a:lnTo>
                  <a:lnTo>
                    <a:pt x="2149" y="1282"/>
                  </a:lnTo>
                  <a:lnTo>
                    <a:pt x="2153" y="1300"/>
                  </a:lnTo>
                  <a:lnTo>
                    <a:pt x="2155" y="1313"/>
                  </a:lnTo>
                  <a:lnTo>
                    <a:pt x="2155" y="1313"/>
                  </a:lnTo>
                  <a:close/>
                  <a:moveTo>
                    <a:pt x="232" y="587"/>
                  </a:moveTo>
                  <a:lnTo>
                    <a:pt x="232" y="587"/>
                  </a:lnTo>
                  <a:lnTo>
                    <a:pt x="236" y="575"/>
                  </a:lnTo>
                  <a:lnTo>
                    <a:pt x="238" y="563"/>
                  </a:lnTo>
                  <a:lnTo>
                    <a:pt x="240" y="549"/>
                  </a:lnTo>
                  <a:lnTo>
                    <a:pt x="240" y="535"/>
                  </a:lnTo>
                  <a:lnTo>
                    <a:pt x="240" y="535"/>
                  </a:lnTo>
                  <a:lnTo>
                    <a:pt x="240" y="518"/>
                  </a:lnTo>
                  <a:lnTo>
                    <a:pt x="236" y="500"/>
                  </a:lnTo>
                  <a:lnTo>
                    <a:pt x="230" y="482"/>
                  </a:lnTo>
                  <a:lnTo>
                    <a:pt x="222" y="465"/>
                  </a:lnTo>
                  <a:lnTo>
                    <a:pt x="218" y="457"/>
                  </a:lnTo>
                  <a:lnTo>
                    <a:pt x="211" y="450"/>
                  </a:lnTo>
                  <a:lnTo>
                    <a:pt x="205" y="443"/>
                  </a:lnTo>
                  <a:lnTo>
                    <a:pt x="198" y="438"/>
                  </a:lnTo>
                  <a:lnTo>
                    <a:pt x="190" y="434"/>
                  </a:lnTo>
                  <a:lnTo>
                    <a:pt x="180" y="430"/>
                  </a:lnTo>
                  <a:lnTo>
                    <a:pt x="171" y="428"/>
                  </a:lnTo>
                  <a:lnTo>
                    <a:pt x="159" y="427"/>
                  </a:lnTo>
                  <a:lnTo>
                    <a:pt x="159" y="427"/>
                  </a:lnTo>
                  <a:lnTo>
                    <a:pt x="147" y="428"/>
                  </a:lnTo>
                  <a:lnTo>
                    <a:pt x="136" y="432"/>
                  </a:lnTo>
                  <a:lnTo>
                    <a:pt x="125" y="438"/>
                  </a:lnTo>
                  <a:lnTo>
                    <a:pt x="116" y="444"/>
                  </a:lnTo>
                  <a:lnTo>
                    <a:pt x="109" y="454"/>
                  </a:lnTo>
                  <a:lnTo>
                    <a:pt x="104" y="465"/>
                  </a:lnTo>
                  <a:lnTo>
                    <a:pt x="101" y="475"/>
                  </a:lnTo>
                  <a:lnTo>
                    <a:pt x="100" y="487"/>
                  </a:lnTo>
                  <a:lnTo>
                    <a:pt x="100" y="487"/>
                  </a:lnTo>
                  <a:lnTo>
                    <a:pt x="101" y="500"/>
                  </a:lnTo>
                  <a:lnTo>
                    <a:pt x="102" y="512"/>
                  </a:lnTo>
                  <a:lnTo>
                    <a:pt x="106" y="522"/>
                  </a:lnTo>
                  <a:lnTo>
                    <a:pt x="112" y="533"/>
                  </a:lnTo>
                  <a:lnTo>
                    <a:pt x="118" y="541"/>
                  </a:lnTo>
                  <a:lnTo>
                    <a:pt x="125" y="549"/>
                  </a:lnTo>
                  <a:lnTo>
                    <a:pt x="133" y="558"/>
                  </a:lnTo>
                  <a:lnTo>
                    <a:pt x="143" y="563"/>
                  </a:lnTo>
                  <a:lnTo>
                    <a:pt x="152" y="570"/>
                  </a:lnTo>
                  <a:lnTo>
                    <a:pt x="163" y="574"/>
                  </a:lnTo>
                  <a:lnTo>
                    <a:pt x="174" y="578"/>
                  </a:lnTo>
                  <a:lnTo>
                    <a:pt x="186" y="580"/>
                  </a:lnTo>
                  <a:lnTo>
                    <a:pt x="209" y="586"/>
                  </a:lnTo>
                  <a:lnTo>
                    <a:pt x="232" y="587"/>
                  </a:lnTo>
                  <a:lnTo>
                    <a:pt x="232" y="587"/>
                  </a:lnTo>
                  <a:close/>
                  <a:moveTo>
                    <a:pt x="156" y="811"/>
                  </a:moveTo>
                  <a:lnTo>
                    <a:pt x="156" y="811"/>
                  </a:lnTo>
                  <a:lnTo>
                    <a:pt x="145" y="809"/>
                  </a:lnTo>
                  <a:lnTo>
                    <a:pt x="133" y="805"/>
                  </a:lnTo>
                  <a:lnTo>
                    <a:pt x="124" y="799"/>
                  </a:lnTo>
                  <a:lnTo>
                    <a:pt x="114" y="789"/>
                  </a:lnTo>
                  <a:lnTo>
                    <a:pt x="106" y="778"/>
                  </a:lnTo>
                  <a:lnTo>
                    <a:pt x="100" y="766"/>
                  </a:lnTo>
                  <a:lnTo>
                    <a:pt x="96" y="754"/>
                  </a:lnTo>
                  <a:lnTo>
                    <a:pt x="94" y="742"/>
                  </a:lnTo>
                  <a:lnTo>
                    <a:pt x="94" y="742"/>
                  </a:lnTo>
                  <a:lnTo>
                    <a:pt x="94" y="735"/>
                  </a:lnTo>
                  <a:lnTo>
                    <a:pt x="97" y="729"/>
                  </a:lnTo>
                  <a:lnTo>
                    <a:pt x="100" y="722"/>
                  </a:lnTo>
                  <a:lnTo>
                    <a:pt x="102" y="715"/>
                  </a:lnTo>
                  <a:lnTo>
                    <a:pt x="106" y="710"/>
                  </a:lnTo>
                  <a:lnTo>
                    <a:pt x="109" y="706"/>
                  </a:lnTo>
                  <a:lnTo>
                    <a:pt x="113" y="703"/>
                  </a:lnTo>
                  <a:lnTo>
                    <a:pt x="117" y="702"/>
                  </a:lnTo>
                  <a:lnTo>
                    <a:pt x="117" y="702"/>
                  </a:lnTo>
                  <a:lnTo>
                    <a:pt x="120" y="702"/>
                  </a:lnTo>
                  <a:lnTo>
                    <a:pt x="121" y="704"/>
                  </a:lnTo>
                  <a:lnTo>
                    <a:pt x="124" y="711"/>
                  </a:lnTo>
                  <a:lnTo>
                    <a:pt x="124" y="711"/>
                  </a:lnTo>
                  <a:lnTo>
                    <a:pt x="127" y="726"/>
                  </a:lnTo>
                  <a:lnTo>
                    <a:pt x="132" y="739"/>
                  </a:lnTo>
                  <a:lnTo>
                    <a:pt x="139" y="751"/>
                  </a:lnTo>
                  <a:lnTo>
                    <a:pt x="145" y="762"/>
                  </a:lnTo>
                  <a:lnTo>
                    <a:pt x="155" y="772"/>
                  </a:lnTo>
                  <a:lnTo>
                    <a:pt x="164" y="780"/>
                  </a:lnTo>
                  <a:lnTo>
                    <a:pt x="175" y="786"/>
                  </a:lnTo>
                  <a:lnTo>
                    <a:pt x="184" y="792"/>
                  </a:lnTo>
                  <a:lnTo>
                    <a:pt x="184" y="792"/>
                  </a:lnTo>
                  <a:lnTo>
                    <a:pt x="188" y="793"/>
                  </a:lnTo>
                  <a:lnTo>
                    <a:pt x="188" y="796"/>
                  </a:lnTo>
                  <a:lnTo>
                    <a:pt x="188" y="796"/>
                  </a:lnTo>
                  <a:lnTo>
                    <a:pt x="188" y="799"/>
                  </a:lnTo>
                  <a:lnTo>
                    <a:pt x="186" y="801"/>
                  </a:lnTo>
                  <a:lnTo>
                    <a:pt x="179" y="807"/>
                  </a:lnTo>
                  <a:lnTo>
                    <a:pt x="168" y="809"/>
                  </a:lnTo>
                  <a:lnTo>
                    <a:pt x="156" y="811"/>
                  </a:lnTo>
                  <a:lnTo>
                    <a:pt x="156" y="811"/>
                  </a:lnTo>
                  <a:close/>
                  <a:moveTo>
                    <a:pt x="261" y="727"/>
                  </a:moveTo>
                  <a:lnTo>
                    <a:pt x="261" y="727"/>
                  </a:lnTo>
                  <a:lnTo>
                    <a:pt x="260" y="737"/>
                  </a:lnTo>
                  <a:lnTo>
                    <a:pt x="256" y="746"/>
                  </a:lnTo>
                  <a:lnTo>
                    <a:pt x="253" y="750"/>
                  </a:lnTo>
                  <a:lnTo>
                    <a:pt x="249" y="753"/>
                  </a:lnTo>
                  <a:lnTo>
                    <a:pt x="245" y="755"/>
                  </a:lnTo>
                  <a:lnTo>
                    <a:pt x="240" y="755"/>
                  </a:lnTo>
                  <a:lnTo>
                    <a:pt x="240" y="755"/>
                  </a:lnTo>
                  <a:lnTo>
                    <a:pt x="234" y="755"/>
                  </a:lnTo>
                  <a:lnTo>
                    <a:pt x="229" y="754"/>
                  </a:lnTo>
                  <a:lnTo>
                    <a:pt x="223" y="751"/>
                  </a:lnTo>
                  <a:lnTo>
                    <a:pt x="218" y="749"/>
                  </a:lnTo>
                  <a:lnTo>
                    <a:pt x="209" y="739"/>
                  </a:lnTo>
                  <a:lnTo>
                    <a:pt x="201" y="729"/>
                  </a:lnTo>
                  <a:lnTo>
                    <a:pt x="194" y="718"/>
                  </a:lnTo>
                  <a:lnTo>
                    <a:pt x="188" y="704"/>
                  </a:lnTo>
                  <a:lnTo>
                    <a:pt x="184" y="692"/>
                  </a:lnTo>
                  <a:lnTo>
                    <a:pt x="183" y="681"/>
                  </a:lnTo>
                  <a:lnTo>
                    <a:pt x="183" y="681"/>
                  </a:lnTo>
                  <a:lnTo>
                    <a:pt x="184" y="676"/>
                  </a:lnTo>
                  <a:lnTo>
                    <a:pt x="186" y="672"/>
                  </a:lnTo>
                  <a:lnTo>
                    <a:pt x="187" y="668"/>
                  </a:lnTo>
                  <a:lnTo>
                    <a:pt x="190" y="667"/>
                  </a:lnTo>
                  <a:lnTo>
                    <a:pt x="194" y="665"/>
                  </a:lnTo>
                  <a:lnTo>
                    <a:pt x="198" y="664"/>
                  </a:lnTo>
                  <a:lnTo>
                    <a:pt x="207" y="664"/>
                  </a:lnTo>
                  <a:lnTo>
                    <a:pt x="207" y="664"/>
                  </a:lnTo>
                  <a:lnTo>
                    <a:pt x="214" y="664"/>
                  </a:lnTo>
                  <a:lnTo>
                    <a:pt x="221" y="667"/>
                  </a:lnTo>
                  <a:lnTo>
                    <a:pt x="221" y="667"/>
                  </a:lnTo>
                  <a:lnTo>
                    <a:pt x="223" y="669"/>
                  </a:lnTo>
                  <a:lnTo>
                    <a:pt x="225" y="672"/>
                  </a:lnTo>
                  <a:lnTo>
                    <a:pt x="229" y="681"/>
                  </a:lnTo>
                  <a:lnTo>
                    <a:pt x="233" y="692"/>
                  </a:lnTo>
                  <a:lnTo>
                    <a:pt x="236" y="698"/>
                  </a:lnTo>
                  <a:lnTo>
                    <a:pt x="238" y="703"/>
                  </a:lnTo>
                  <a:lnTo>
                    <a:pt x="238" y="703"/>
                  </a:lnTo>
                  <a:lnTo>
                    <a:pt x="244" y="710"/>
                  </a:lnTo>
                  <a:lnTo>
                    <a:pt x="252" y="716"/>
                  </a:lnTo>
                  <a:lnTo>
                    <a:pt x="259" y="722"/>
                  </a:lnTo>
                  <a:lnTo>
                    <a:pt x="261" y="724"/>
                  </a:lnTo>
                  <a:lnTo>
                    <a:pt x="261" y="727"/>
                  </a:lnTo>
                  <a:lnTo>
                    <a:pt x="261" y="727"/>
                  </a:lnTo>
                  <a:close/>
                  <a:moveTo>
                    <a:pt x="230" y="634"/>
                  </a:moveTo>
                  <a:lnTo>
                    <a:pt x="230" y="634"/>
                  </a:lnTo>
                  <a:lnTo>
                    <a:pt x="221" y="633"/>
                  </a:lnTo>
                  <a:lnTo>
                    <a:pt x="210" y="633"/>
                  </a:lnTo>
                  <a:lnTo>
                    <a:pt x="210" y="633"/>
                  </a:lnTo>
                  <a:lnTo>
                    <a:pt x="187" y="634"/>
                  </a:lnTo>
                  <a:lnTo>
                    <a:pt x="174" y="636"/>
                  </a:lnTo>
                  <a:lnTo>
                    <a:pt x="160" y="638"/>
                  </a:lnTo>
                  <a:lnTo>
                    <a:pt x="147" y="642"/>
                  </a:lnTo>
                  <a:lnTo>
                    <a:pt x="133" y="648"/>
                  </a:lnTo>
                  <a:lnTo>
                    <a:pt x="120" y="653"/>
                  </a:lnTo>
                  <a:lnTo>
                    <a:pt x="106" y="661"/>
                  </a:lnTo>
                  <a:lnTo>
                    <a:pt x="106" y="661"/>
                  </a:lnTo>
                  <a:lnTo>
                    <a:pt x="93" y="671"/>
                  </a:lnTo>
                  <a:lnTo>
                    <a:pt x="81" y="681"/>
                  </a:lnTo>
                  <a:lnTo>
                    <a:pt x="71" y="692"/>
                  </a:lnTo>
                  <a:lnTo>
                    <a:pt x="63" y="704"/>
                  </a:lnTo>
                  <a:lnTo>
                    <a:pt x="56" y="715"/>
                  </a:lnTo>
                  <a:lnTo>
                    <a:pt x="50" y="726"/>
                  </a:lnTo>
                  <a:lnTo>
                    <a:pt x="46" y="738"/>
                  </a:lnTo>
                  <a:lnTo>
                    <a:pt x="43" y="749"/>
                  </a:lnTo>
                  <a:lnTo>
                    <a:pt x="38" y="769"/>
                  </a:lnTo>
                  <a:lnTo>
                    <a:pt x="35" y="788"/>
                  </a:lnTo>
                  <a:lnTo>
                    <a:pt x="32" y="803"/>
                  </a:lnTo>
                  <a:lnTo>
                    <a:pt x="30" y="808"/>
                  </a:lnTo>
                  <a:lnTo>
                    <a:pt x="28" y="813"/>
                  </a:lnTo>
                  <a:lnTo>
                    <a:pt x="28" y="813"/>
                  </a:lnTo>
                  <a:lnTo>
                    <a:pt x="26" y="817"/>
                  </a:lnTo>
                  <a:lnTo>
                    <a:pt x="26" y="823"/>
                  </a:lnTo>
                  <a:lnTo>
                    <a:pt x="26" y="823"/>
                  </a:lnTo>
                  <a:lnTo>
                    <a:pt x="27" y="830"/>
                  </a:lnTo>
                  <a:lnTo>
                    <a:pt x="31" y="835"/>
                  </a:lnTo>
                  <a:lnTo>
                    <a:pt x="36" y="838"/>
                  </a:lnTo>
                  <a:lnTo>
                    <a:pt x="42" y="840"/>
                  </a:lnTo>
                  <a:lnTo>
                    <a:pt x="42" y="840"/>
                  </a:lnTo>
                  <a:lnTo>
                    <a:pt x="51" y="839"/>
                  </a:lnTo>
                  <a:lnTo>
                    <a:pt x="58" y="838"/>
                  </a:lnTo>
                  <a:lnTo>
                    <a:pt x="58" y="838"/>
                  </a:lnTo>
                  <a:lnTo>
                    <a:pt x="66" y="839"/>
                  </a:lnTo>
                  <a:lnTo>
                    <a:pt x="74" y="840"/>
                  </a:lnTo>
                  <a:lnTo>
                    <a:pt x="93" y="846"/>
                  </a:lnTo>
                  <a:lnTo>
                    <a:pt x="113" y="851"/>
                  </a:lnTo>
                  <a:lnTo>
                    <a:pt x="125" y="852"/>
                  </a:lnTo>
                  <a:lnTo>
                    <a:pt x="139" y="854"/>
                  </a:lnTo>
                  <a:lnTo>
                    <a:pt x="139" y="854"/>
                  </a:lnTo>
                  <a:lnTo>
                    <a:pt x="155" y="852"/>
                  </a:lnTo>
                  <a:lnTo>
                    <a:pt x="172" y="848"/>
                  </a:lnTo>
                  <a:lnTo>
                    <a:pt x="191" y="842"/>
                  </a:lnTo>
                  <a:lnTo>
                    <a:pt x="213" y="832"/>
                  </a:lnTo>
                  <a:lnTo>
                    <a:pt x="213" y="832"/>
                  </a:lnTo>
                  <a:lnTo>
                    <a:pt x="225" y="825"/>
                  </a:lnTo>
                  <a:lnTo>
                    <a:pt x="236" y="817"/>
                  </a:lnTo>
                  <a:lnTo>
                    <a:pt x="245" y="809"/>
                  </a:lnTo>
                  <a:lnTo>
                    <a:pt x="254" y="800"/>
                  </a:lnTo>
                  <a:lnTo>
                    <a:pt x="263" y="792"/>
                  </a:lnTo>
                  <a:lnTo>
                    <a:pt x="269" y="781"/>
                  </a:lnTo>
                  <a:lnTo>
                    <a:pt x="283" y="762"/>
                  </a:lnTo>
                  <a:lnTo>
                    <a:pt x="291" y="743"/>
                  </a:lnTo>
                  <a:lnTo>
                    <a:pt x="298" y="727"/>
                  </a:lnTo>
                  <a:lnTo>
                    <a:pt x="302" y="715"/>
                  </a:lnTo>
                  <a:lnTo>
                    <a:pt x="303" y="707"/>
                  </a:lnTo>
                  <a:lnTo>
                    <a:pt x="303" y="707"/>
                  </a:lnTo>
                  <a:lnTo>
                    <a:pt x="302" y="702"/>
                  </a:lnTo>
                  <a:lnTo>
                    <a:pt x="300" y="698"/>
                  </a:lnTo>
                  <a:lnTo>
                    <a:pt x="298" y="694"/>
                  </a:lnTo>
                  <a:lnTo>
                    <a:pt x="295" y="691"/>
                  </a:lnTo>
                  <a:lnTo>
                    <a:pt x="287" y="685"/>
                  </a:lnTo>
                  <a:lnTo>
                    <a:pt x="281" y="681"/>
                  </a:lnTo>
                  <a:lnTo>
                    <a:pt x="277" y="676"/>
                  </a:lnTo>
                  <a:lnTo>
                    <a:pt x="277" y="676"/>
                  </a:lnTo>
                  <a:lnTo>
                    <a:pt x="273" y="671"/>
                  </a:lnTo>
                  <a:lnTo>
                    <a:pt x="271" y="664"/>
                  </a:lnTo>
                  <a:lnTo>
                    <a:pt x="269" y="656"/>
                  </a:lnTo>
                  <a:lnTo>
                    <a:pt x="267" y="648"/>
                  </a:lnTo>
                  <a:lnTo>
                    <a:pt x="265" y="644"/>
                  </a:lnTo>
                  <a:lnTo>
                    <a:pt x="264" y="640"/>
                  </a:lnTo>
                  <a:lnTo>
                    <a:pt x="264" y="640"/>
                  </a:lnTo>
                  <a:lnTo>
                    <a:pt x="259" y="637"/>
                  </a:lnTo>
                  <a:lnTo>
                    <a:pt x="250" y="636"/>
                  </a:lnTo>
                  <a:lnTo>
                    <a:pt x="230" y="634"/>
                  </a:lnTo>
                  <a:lnTo>
                    <a:pt x="230" y="634"/>
                  </a:lnTo>
                  <a:close/>
                  <a:moveTo>
                    <a:pt x="324" y="777"/>
                  </a:moveTo>
                  <a:lnTo>
                    <a:pt x="324" y="777"/>
                  </a:lnTo>
                  <a:lnTo>
                    <a:pt x="318" y="786"/>
                  </a:lnTo>
                  <a:lnTo>
                    <a:pt x="311" y="797"/>
                  </a:lnTo>
                  <a:lnTo>
                    <a:pt x="304" y="809"/>
                  </a:lnTo>
                  <a:lnTo>
                    <a:pt x="298" y="823"/>
                  </a:lnTo>
                  <a:lnTo>
                    <a:pt x="292" y="836"/>
                  </a:lnTo>
                  <a:lnTo>
                    <a:pt x="288" y="850"/>
                  </a:lnTo>
                  <a:lnTo>
                    <a:pt x="285" y="865"/>
                  </a:lnTo>
                  <a:lnTo>
                    <a:pt x="285" y="879"/>
                  </a:lnTo>
                  <a:lnTo>
                    <a:pt x="285" y="879"/>
                  </a:lnTo>
                  <a:lnTo>
                    <a:pt x="287" y="898"/>
                  </a:lnTo>
                  <a:lnTo>
                    <a:pt x="289" y="914"/>
                  </a:lnTo>
                  <a:lnTo>
                    <a:pt x="296" y="929"/>
                  </a:lnTo>
                  <a:lnTo>
                    <a:pt x="306" y="943"/>
                  </a:lnTo>
                  <a:lnTo>
                    <a:pt x="316" y="953"/>
                  </a:lnTo>
                  <a:lnTo>
                    <a:pt x="322" y="957"/>
                  </a:lnTo>
                  <a:lnTo>
                    <a:pt x="329" y="961"/>
                  </a:lnTo>
                  <a:lnTo>
                    <a:pt x="337" y="964"/>
                  </a:lnTo>
                  <a:lnTo>
                    <a:pt x="343" y="967"/>
                  </a:lnTo>
                  <a:lnTo>
                    <a:pt x="351" y="968"/>
                  </a:lnTo>
                  <a:lnTo>
                    <a:pt x="360" y="968"/>
                  </a:lnTo>
                  <a:lnTo>
                    <a:pt x="360" y="968"/>
                  </a:lnTo>
                  <a:lnTo>
                    <a:pt x="368" y="968"/>
                  </a:lnTo>
                  <a:lnTo>
                    <a:pt x="376" y="967"/>
                  </a:lnTo>
                  <a:lnTo>
                    <a:pt x="382" y="964"/>
                  </a:lnTo>
                  <a:lnTo>
                    <a:pt x="389" y="961"/>
                  </a:lnTo>
                  <a:lnTo>
                    <a:pt x="395" y="959"/>
                  </a:lnTo>
                  <a:lnTo>
                    <a:pt x="400" y="955"/>
                  </a:lnTo>
                  <a:lnTo>
                    <a:pt x="408" y="944"/>
                  </a:lnTo>
                  <a:lnTo>
                    <a:pt x="416" y="933"/>
                  </a:lnTo>
                  <a:lnTo>
                    <a:pt x="420" y="920"/>
                  </a:lnTo>
                  <a:lnTo>
                    <a:pt x="423" y="906"/>
                  </a:lnTo>
                  <a:lnTo>
                    <a:pt x="424" y="893"/>
                  </a:lnTo>
                  <a:lnTo>
                    <a:pt x="424" y="893"/>
                  </a:lnTo>
                  <a:lnTo>
                    <a:pt x="424" y="882"/>
                  </a:lnTo>
                  <a:lnTo>
                    <a:pt x="421" y="871"/>
                  </a:lnTo>
                  <a:lnTo>
                    <a:pt x="419" y="860"/>
                  </a:lnTo>
                  <a:lnTo>
                    <a:pt x="415" y="851"/>
                  </a:lnTo>
                  <a:lnTo>
                    <a:pt x="411" y="842"/>
                  </a:lnTo>
                  <a:lnTo>
                    <a:pt x="405" y="834"/>
                  </a:lnTo>
                  <a:lnTo>
                    <a:pt x="399" y="825"/>
                  </a:lnTo>
                  <a:lnTo>
                    <a:pt x="392" y="817"/>
                  </a:lnTo>
                  <a:lnTo>
                    <a:pt x="376" y="804"/>
                  </a:lnTo>
                  <a:lnTo>
                    <a:pt x="360" y="793"/>
                  </a:lnTo>
                  <a:lnTo>
                    <a:pt x="342" y="784"/>
                  </a:lnTo>
                  <a:lnTo>
                    <a:pt x="324" y="777"/>
                  </a:lnTo>
                  <a:lnTo>
                    <a:pt x="324" y="777"/>
                  </a:lnTo>
                  <a:close/>
                  <a:moveTo>
                    <a:pt x="133" y="606"/>
                  </a:moveTo>
                  <a:lnTo>
                    <a:pt x="133" y="606"/>
                  </a:lnTo>
                  <a:lnTo>
                    <a:pt x="129" y="609"/>
                  </a:lnTo>
                  <a:lnTo>
                    <a:pt x="117" y="615"/>
                  </a:lnTo>
                  <a:lnTo>
                    <a:pt x="108" y="619"/>
                  </a:lnTo>
                  <a:lnTo>
                    <a:pt x="98" y="622"/>
                  </a:lnTo>
                  <a:lnTo>
                    <a:pt x="87" y="625"/>
                  </a:lnTo>
                  <a:lnTo>
                    <a:pt x="75" y="626"/>
                  </a:lnTo>
                  <a:lnTo>
                    <a:pt x="75" y="626"/>
                  </a:lnTo>
                  <a:lnTo>
                    <a:pt x="62" y="625"/>
                  </a:lnTo>
                  <a:lnTo>
                    <a:pt x="48" y="621"/>
                  </a:lnTo>
                  <a:lnTo>
                    <a:pt x="36" y="614"/>
                  </a:lnTo>
                  <a:lnTo>
                    <a:pt x="27" y="606"/>
                  </a:lnTo>
                  <a:lnTo>
                    <a:pt x="17" y="597"/>
                  </a:lnTo>
                  <a:lnTo>
                    <a:pt x="12" y="584"/>
                  </a:lnTo>
                  <a:lnTo>
                    <a:pt x="8" y="571"/>
                  </a:lnTo>
                  <a:lnTo>
                    <a:pt x="7" y="558"/>
                  </a:lnTo>
                  <a:lnTo>
                    <a:pt x="7" y="558"/>
                  </a:lnTo>
                  <a:lnTo>
                    <a:pt x="7" y="547"/>
                  </a:lnTo>
                  <a:lnTo>
                    <a:pt x="9" y="536"/>
                  </a:lnTo>
                  <a:lnTo>
                    <a:pt x="12" y="527"/>
                  </a:lnTo>
                  <a:lnTo>
                    <a:pt x="17" y="517"/>
                  </a:lnTo>
                  <a:lnTo>
                    <a:pt x="24" y="508"/>
                  </a:lnTo>
                  <a:lnTo>
                    <a:pt x="32" y="500"/>
                  </a:lnTo>
                  <a:lnTo>
                    <a:pt x="42" y="493"/>
                  </a:lnTo>
                  <a:lnTo>
                    <a:pt x="54" y="486"/>
                  </a:lnTo>
                  <a:lnTo>
                    <a:pt x="54" y="486"/>
                  </a:lnTo>
                  <a:lnTo>
                    <a:pt x="52" y="494"/>
                  </a:lnTo>
                  <a:lnTo>
                    <a:pt x="52" y="502"/>
                  </a:lnTo>
                  <a:lnTo>
                    <a:pt x="52" y="502"/>
                  </a:lnTo>
                  <a:lnTo>
                    <a:pt x="54" y="520"/>
                  </a:lnTo>
                  <a:lnTo>
                    <a:pt x="58" y="537"/>
                  </a:lnTo>
                  <a:lnTo>
                    <a:pt x="65" y="553"/>
                  </a:lnTo>
                  <a:lnTo>
                    <a:pt x="74" y="567"/>
                  </a:lnTo>
                  <a:lnTo>
                    <a:pt x="85" y="580"/>
                  </a:lnTo>
                  <a:lnTo>
                    <a:pt x="100" y="591"/>
                  </a:lnTo>
                  <a:lnTo>
                    <a:pt x="116" y="599"/>
                  </a:lnTo>
                  <a:lnTo>
                    <a:pt x="133" y="606"/>
                  </a:lnTo>
                  <a:lnTo>
                    <a:pt x="133" y="606"/>
                  </a:lnTo>
                  <a:close/>
                  <a:moveTo>
                    <a:pt x="1726" y="1124"/>
                  </a:moveTo>
                  <a:lnTo>
                    <a:pt x="1726" y="1124"/>
                  </a:lnTo>
                  <a:lnTo>
                    <a:pt x="1726" y="1119"/>
                  </a:lnTo>
                  <a:lnTo>
                    <a:pt x="1729" y="1112"/>
                  </a:lnTo>
                  <a:lnTo>
                    <a:pt x="1732" y="1107"/>
                  </a:lnTo>
                  <a:lnTo>
                    <a:pt x="1736" y="1102"/>
                  </a:lnTo>
                  <a:lnTo>
                    <a:pt x="1741" y="1098"/>
                  </a:lnTo>
                  <a:lnTo>
                    <a:pt x="1747" y="1095"/>
                  </a:lnTo>
                  <a:lnTo>
                    <a:pt x="1753" y="1092"/>
                  </a:lnTo>
                  <a:lnTo>
                    <a:pt x="1760" y="1092"/>
                  </a:lnTo>
                  <a:lnTo>
                    <a:pt x="1760" y="1092"/>
                  </a:lnTo>
                  <a:lnTo>
                    <a:pt x="1767" y="1092"/>
                  </a:lnTo>
                  <a:lnTo>
                    <a:pt x="1774" y="1095"/>
                  </a:lnTo>
                  <a:lnTo>
                    <a:pt x="1779" y="1098"/>
                  </a:lnTo>
                  <a:lnTo>
                    <a:pt x="1784" y="1102"/>
                  </a:lnTo>
                  <a:lnTo>
                    <a:pt x="1788" y="1107"/>
                  </a:lnTo>
                  <a:lnTo>
                    <a:pt x="1792" y="1112"/>
                  </a:lnTo>
                  <a:lnTo>
                    <a:pt x="1794" y="1119"/>
                  </a:lnTo>
                  <a:lnTo>
                    <a:pt x="1795" y="1124"/>
                  </a:lnTo>
                  <a:lnTo>
                    <a:pt x="1795" y="1124"/>
                  </a:lnTo>
                  <a:lnTo>
                    <a:pt x="1794" y="1133"/>
                  </a:lnTo>
                  <a:lnTo>
                    <a:pt x="1792" y="1139"/>
                  </a:lnTo>
                  <a:lnTo>
                    <a:pt x="1788" y="1145"/>
                  </a:lnTo>
                  <a:lnTo>
                    <a:pt x="1784" y="1150"/>
                  </a:lnTo>
                  <a:lnTo>
                    <a:pt x="1779" y="1154"/>
                  </a:lnTo>
                  <a:lnTo>
                    <a:pt x="1774" y="1157"/>
                  </a:lnTo>
                  <a:lnTo>
                    <a:pt x="1767" y="1159"/>
                  </a:lnTo>
                  <a:lnTo>
                    <a:pt x="1760" y="1159"/>
                  </a:lnTo>
                  <a:lnTo>
                    <a:pt x="1760" y="1159"/>
                  </a:lnTo>
                  <a:lnTo>
                    <a:pt x="1753" y="1159"/>
                  </a:lnTo>
                  <a:lnTo>
                    <a:pt x="1747" y="1157"/>
                  </a:lnTo>
                  <a:lnTo>
                    <a:pt x="1741" y="1154"/>
                  </a:lnTo>
                  <a:lnTo>
                    <a:pt x="1736" y="1150"/>
                  </a:lnTo>
                  <a:lnTo>
                    <a:pt x="1732" y="1145"/>
                  </a:lnTo>
                  <a:lnTo>
                    <a:pt x="1729" y="1139"/>
                  </a:lnTo>
                  <a:lnTo>
                    <a:pt x="1726" y="1133"/>
                  </a:lnTo>
                  <a:lnTo>
                    <a:pt x="1726" y="1124"/>
                  </a:lnTo>
                  <a:lnTo>
                    <a:pt x="1726" y="1124"/>
                  </a:lnTo>
                  <a:close/>
                  <a:moveTo>
                    <a:pt x="1749" y="2151"/>
                  </a:moveTo>
                  <a:lnTo>
                    <a:pt x="1749" y="2151"/>
                  </a:lnTo>
                  <a:lnTo>
                    <a:pt x="1752" y="2152"/>
                  </a:lnTo>
                  <a:lnTo>
                    <a:pt x="1756" y="2155"/>
                  </a:lnTo>
                  <a:lnTo>
                    <a:pt x="1757" y="2160"/>
                  </a:lnTo>
                  <a:lnTo>
                    <a:pt x="1759" y="2169"/>
                  </a:lnTo>
                  <a:lnTo>
                    <a:pt x="1759" y="2169"/>
                  </a:lnTo>
                  <a:lnTo>
                    <a:pt x="1759" y="2178"/>
                  </a:lnTo>
                  <a:lnTo>
                    <a:pt x="1757" y="2186"/>
                  </a:lnTo>
                  <a:lnTo>
                    <a:pt x="1755" y="2194"/>
                  </a:lnTo>
                  <a:lnTo>
                    <a:pt x="1751" y="2202"/>
                  </a:lnTo>
                  <a:lnTo>
                    <a:pt x="1745" y="2211"/>
                  </a:lnTo>
                  <a:lnTo>
                    <a:pt x="1737" y="2219"/>
                  </a:lnTo>
                  <a:lnTo>
                    <a:pt x="1729" y="2227"/>
                  </a:lnTo>
                  <a:lnTo>
                    <a:pt x="1718" y="2235"/>
                  </a:lnTo>
                  <a:lnTo>
                    <a:pt x="1718" y="2235"/>
                  </a:lnTo>
                  <a:lnTo>
                    <a:pt x="1700" y="2246"/>
                  </a:lnTo>
                  <a:lnTo>
                    <a:pt x="1689" y="2250"/>
                  </a:lnTo>
                  <a:lnTo>
                    <a:pt x="1678" y="2254"/>
                  </a:lnTo>
                  <a:lnTo>
                    <a:pt x="1665" y="2258"/>
                  </a:lnTo>
                  <a:lnTo>
                    <a:pt x="1651" y="2261"/>
                  </a:lnTo>
                  <a:lnTo>
                    <a:pt x="1636" y="2262"/>
                  </a:lnTo>
                  <a:lnTo>
                    <a:pt x="1620" y="2264"/>
                  </a:lnTo>
                  <a:lnTo>
                    <a:pt x="1620" y="2264"/>
                  </a:lnTo>
                  <a:lnTo>
                    <a:pt x="1625" y="2248"/>
                  </a:lnTo>
                  <a:lnTo>
                    <a:pt x="1630" y="2231"/>
                  </a:lnTo>
                  <a:lnTo>
                    <a:pt x="1632" y="2215"/>
                  </a:lnTo>
                  <a:lnTo>
                    <a:pt x="1632" y="2199"/>
                  </a:lnTo>
                  <a:lnTo>
                    <a:pt x="1632" y="2199"/>
                  </a:lnTo>
                  <a:lnTo>
                    <a:pt x="1632" y="2188"/>
                  </a:lnTo>
                  <a:lnTo>
                    <a:pt x="1631" y="2179"/>
                  </a:lnTo>
                  <a:lnTo>
                    <a:pt x="1643" y="2179"/>
                  </a:lnTo>
                  <a:lnTo>
                    <a:pt x="1643" y="2179"/>
                  </a:lnTo>
                  <a:lnTo>
                    <a:pt x="1667" y="2178"/>
                  </a:lnTo>
                  <a:lnTo>
                    <a:pt x="1689" y="2173"/>
                  </a:lnTo>
                  <a:lnTo>
                    <a:pt x="1706" y="2169"/>
                  </a:lnTo>
                  <a:lnTo>
                    <a:pt x="1720" y="2164"/>
                  </a:lnTo>
                  <a:lnTo>
                    <a:pt x="1732" y="2160"/>
                  </a:lnTo>
                  <a:lnTo>
                    <a:pt x="1740" y="2155"/>
                  </a:lnTo>
                  <a:lnTo>
                    <a:pt x="1745" y="2152"/>
                  </a:lnTo>
                  <a:lnTo>
                    <a:pt x="1749" y="2151"/>
                  </a:lnTo>
                  <a:lnTo>
                    <a:pt x="1749" y="2151"/>
                  </a:lnTo>
                  <a:close/>
                  <a:moveTo>
                    <a:pt x="1756" y="2062"/>
                  </a:moveTo>
                  <a:lnTo>
                    <a:pt x="1756" y="2062"/>
                  </a:lnTo>
                  <a:lnTo>
                    <a:pt x="1760" y="2058"/>
                  </a:lnTo>
                  <a:lnTo>
                    <a:pt x="1763" y="2051"/>
                  </a:lnTo>
                  <a:lnTo>
                    <a:pt x="1764" y="2044"/>
                  </a:lnTo>
                  <a:lnTo>
                    <a:pt x="1766" y="2036"/>
                  </a:lnTo>
                  <a:lnTo>
                    <a:pt x="1766" y="2016"/>
                  </a:lnTo>
                  <a:lnTo>
                    <a:pt x="1766" y="2016"/>
                  </a:lnTo>
                  <a:lnTo>
                    <a:pt x="1764" y="2011"/>
                  </a:lnTo>
                  <a:lnTo>
                    <a:pt x="1763" y="2006"/>
                  </a:lnTo>
                  <a:lnTo>
                    <a:pt x="1762" y="2002"/>
                  </a:lnTo>
                  <a:lnTo>
                    <a:pt x="1759" y="1998"/>
                  </a:lnTo>
                  <a:lnTo>
                    <a:pt x="1749" y="1992"/>
                  </a:lnTo>
                  <a:lnTo>
                    <a:pt x="1739" y="1986"/>
                  </a:lnTo>
                  <a:lnTo>
                    <a:pt x="1725" y="1981"/>
                  </a:lnTo>
                  <a:lnTo>
                    <a:pt x="1709" y="1978"/>
                  </a:lnTo>
                  <a:lnTo>
                    <a:pt x="1691" y="1976"/>
                  </a:lnTo>
                  <a:lnTo>
                    <a:pt x="1673" y="1976"/>
                  </a:lnTo>
                  <a:lnTo>
                    <a:pt x="1673" y="1976"/>
                  </a:lnTo>
                  <a:lnTo>
                    <a:pt x="1650" y="1976"/>
                  </a:lnTo>
                  <a:lnTo>
                    <a:pt x="1630" y="1980"/>
                  </a:lnTo>
                  <a:lnTo>
                    <a:pt x="1612" y="1985"/>
                  </a:lnTo>
                  <a:lnTo>
                    <a:pt x="1597" y="1992"/>
                  </a:lnTo>
                  <a:lnTo>
                    <a:pt x="1586" y="1998"/>
                  </a:lnTo>
                  <a:lnTo>
                    <a:pt x="1578" y="2005"/>
                  </a:lnTo>
                  <a:lnTo>
                    <a:pt x="1573" y="2012"/>
                  </a:lnTo>
                  <a:lnTo>
                    <a:pt x="1572" y="2017"/>
                  </a:lnTo>
                  <a:lnTo>
                    <a:pt x="1572" y="2058"/>
                  </a:lnTo>
                  <a:lnTo>
                    <a:pt x="1572" y="2058"/>
                  </a:lnTo>
                  <a:lnTo>
                    <a:pt x="1573" y="2060"/>
                  </a:lnTo>
                  <a:lnTo>
                    <a:pt x="1574" y="2064"/>
                  </a:lnTo>
                  <a:lnTo>
                    <a:pt x="1578" y="2070"/>
                  </a:lnTo>
                  <a:lnTo>
                    <a:pt x="1586" y="2077"/>
                  </a:lnTo>
                  <a:lnTo>
                    <a:pt x="1597" y="2081"/>
                  </a:lnTo>
                  <a:lnTo>
                    <a:pt x="1611" y="2086"/>
                  </a:lnTo>
                  <a:lnTo>
                    <a:pt x="1625" y="2089"/>
                  </a:lnTo>
                  <a:lnTo>
                    <a:pt x="1642" y="2091"/>
                  </a:lnTo>
                  <a:lnTo>
                    <a:pt x="1659" y="2091"/>
                  </a:lnTo>
                  <a:lnTo>
                    <a:pt x="1659" y="2091"/>
                  </a:lnTo>
                  <a:lnTo>
                    <a:pt x="1674" y="2091"/>
                  </a:lnTo>
                  <a:lnTo>
                    <a:pt x="1687" y="2090"/>
                  </a:lnTo>
                  <a:lnTo>
                    <a:pt x="1701" y="2087"/>
                  </a:lnTo>
                  <a:lnTo>
                    <a:pt x="1713" y="2085"/>
                  </a:lnTo>
                  <a:lnTo>
                    <a:pt x="1725" y="2081"/>
                  </a:lnTo>
                  <a:lnTo>
                    <a:pt x="1737" y="2075"/>
                  </a:lnTo>
                  <a:lnTo>
                    <a:pt x="1747" y="2070"/>
                  </a:lnTo>
                  <a:lnTo>
                    <a:pt x="1756" y="2062"/>
                  </a:lnTo>
                  <a:lnTo>
                    <a:pt x="1756" y="2062"/>
                  </a:lnTo>
                  <a:close/>
                  <a:moveTo>
                    <a:pt x="1803" y="2072"/>
                  </a:moveTo>
                  <a:lnTo>
                    <a:pt x="1803" y="2072"/>
                  </a:lnTo>
                  <a:lnTo>
                    <a:pt x="1792" y="2079"/>
                  </a:lnTo>
                  <a:lnTo>
                    <a:pt x="1779" y="2089"/>
                  </a:lnTo>
                  <a:lnTo>
                    <a:pt x="1763" y="2098"/>
                  </a:lnTo>
                  <a:lnTo>
                    <a:pt x="1744" y="2107"/>
                  </a:lnTo>
                  <a:lnTo>
                    <a:pt x="1721" y="2117"/>
                  </a:lnTo>
                  <a:lnTo>
                    <a:pt x="1696" y="2124"/>
                  </a:lnTo>
                  <a:lnTo>
                    <a:pt x="1682" y="2126"/>
                  </a:lnTo>
                  <a:lnTo>
                    <a:pt x="1667" y="2128"/>
                  </a:lnTo>
                  <a:lnTo>
                    <a:pt x="1651" y="2129"/>
                  </a:lnTo>
                  <a:lnTo>
                    <a:pt x="1635" y="2130"/>
                  </a:lnTo>
                  <a:lnTo>
                    <a:pt x="1635" y="2130"/>
                  </a:lnTo>
                  <a:lnTo>
                    <a:pt x="1617" y="2129"/>
                  </a:lnTo>
                  <a:lnTo>
                    <a:pt x="1603" y="2128"/>
                  </a:lnTo>
                  <a:lnTo>
                    <a:pt x="1590" y="2125"/>
                  </a:lnTo>
                  <a:lnTo>
                    <a:pt x="1581" y="2122"/>
                  </a:lnTo>
                  <a:lnTo>
                    <a:pt x="1566" y="2117"/>
                  </a:lnTo>
                  <a:lnTo>
                    <a:pt x="1558" y="2116"/>
                  </a:lnTo>
                  <a:lnTo>
                    <a:pt x="1558" y="2116"/>
                  </a:lnTo>
                  <a:lnTo>
                    <a:pt x="1550" y="2117"/>
                  </a:lnTo>
                  <a:lnTo>
                    <a:pt x="1543" y="2121"/>
                  </a:lnTo>
                  <a:lnTo>
                    <a:pt x="1537" y="2128"/>
                  </a:lnTo>
                  <a:lnTo>
                    <a:pt x="1529" y="2136"/>
                  </a:lnTo>
                  <a:lnTo>
                    <a:pt x="1529" y="2136"/>
                  </a:lnTo>
                  <a:lnTo>
                    <a:pt x="1520" y="2145"/>
                  </a:lnTo>
                  <a:lnTo>
                    <a:pt x="1512" y="2157"/>
                  </a:lnTo>
                  <a:lnTo>
                    <a:pt x="1504" y="2172"/>
                  </a:lnTo>
                  <a:lnTo>
                    <a:pt x="1496" y="2187"/>
                  </a:lnTo>
                  <a:lnTo>
                    <a:pt x="1489" y="2203"/>
                  </a:lnTo>
                  <a:lnTo>
                    <a:pt x="1484" y="2221"/>
                  </a:lnTo>
                  <a:lnTo>
                    <a:pt x="1481" y="2238"/>
                  </a:lnTo>
                  <a:lnTo>
                    <a:pt x="1480" y="2257"/>
                  </a:lnTo>
                  <a:lnTo>
                    <a:pt x="1480" y="2257"/>
                  </a:lnTo>
                  <a:lnTo>
                    <a:pt x="1481" y="2270"/>
                  </a:lnTo>
                  <a:lnTo>
                    <a:pt x="1485" y="2284"/>
                  </a:lnTo>
                  <a:lnTo>
                    <a:pt x="1491" y="2296"/>
                  </a:lnTo>
                  <a:lnTo>
                    <a:pt x="1500" y="2307"/>
                  </a:lnTo>
                  <a:lnTo>
                    <a:pt x="1511" y="2316"/>
                  </a:lnTo>
                  <a:lnTo>
                    <a:pt x="1524" y="2323"/>
                  </a:lnTo>
                  <a:lnTo>
                    <a:pt x="1533" y="2326"/>
                  </a:lnTo>
                  <a:lnTo>
                    <a:pt x="1541" y="2327"/>
                  </a:lnTo>
                  <a:lnTo>
                    <a:pt x="1550" y="2328"/>
                  </a:lnTo>
                  <a:lnTo>
                    <a:pt x="1559" y="2328"/>
                  </a:lnTo>
                  <a:lnTo>
                    <a:pt x="1559" y="2328"/>
                  </a:lnTo>
                  <a:lnTo>
                    <a:pt x="1590" y="2328"/>
                  </a:lnTo>
                  <a:lnTo>
                    <a:pt x="1620" y="2324"/>
                  </a:lnTo>
                  <a:lnTo>
                    <a:pt x="1648" y="2319"/>
                  </a:lnTo>
                  <a:lnTo>
                    <a:pt x="1675" y="2311"/>
                  </a:lnTo>
                  <a:lnTo>
                    <a:pt x="1701" y="2303"/>
                  </a:lnTo>
                  <a:lnTo>
                    <a:pt x="1725" y="2292"/>
                  </a:lnTo>
                  <a:lnTo>
                    <a:pt x="1748" y="2280"/>
                  </a:lnTo>
                  <a:lnTo>
                    <a:pt x="1768" y="2266"/>
                  </a:lnTo>
                  <a:lnTo>
                    <a:pt x="1787" y="2252"/>
                  </a:lnTo>
                  <a:lnTo>
                    <a:pt x="1803" y="2237"/>
                  </a:lnTo>
                  <a:lnTo>
                    <a:pt x="1818" y="2221"/>
                  </a:lnTo>
                  <a:lnTo>
                    <a:pt x="1830" y="2206"/>
                  </a:lnTo>
                  <a:lnTo>
                    <a:pt x="1840" y="2188"/>
                  </a:lnTo>
                  <a:lnTo>
                    <a:pt x="1846" y="2172"/>
                  </a:lnTo>
                  <a:lnTo>
                    <a:pt x="1850" y="2156"/>
                  </a:lnTo>
                  <a:lnTo>
                    <a:pt x="1852" y="2140"/>
                  </a:lnTo>
                  <a:lnTo>
                    <a:pt x="1852" y="2140"/>
                  </a:lnTo>
                  <a:lnTo>
                    <a:pt x="1850" y="2124"/>
                  </a:lnTo>
                  <a:lnTo>
                    <a:pt x="1848" y="2109"/>
                  </a:lnTo>
                  <a:lnTo>
                    <a:pt x="1842" y="2097"/>
                  </a:lnTo>
                  <a:lnTo>
                    <a:pt x="1836" y="2087"/>
                  </a:lnTo>
                  <a:lnTo>
                    <a:pt x="1827" y="2081"/>
                  </a:lnTo>
                  <a:lnTo>
                    <a:pt x="1819" y="2077"/>
                  </a:lnTo>
                  <a:lnTo>
                    <a:pt x="1811" y="2072"/>
                  </a:lnTo>
                  <a:lnTo>
                    <a:pt x="1803" y="2072"/>
                  </a:lnTo>
                  <a:lnTo>
                    <a:pt x="1803" y="2072"/>
                  </a:lnTo>
                  <a:close/>
                  <a:moveTo>
                    <a:pt x="1834" y="1322"/>
                  </a:moveTo>
                  <a:lnTo>
                    <a:pt x="1834" y="1322"/>
                  </a:lnTo>
                  <a:lnTo>
                    <a:pt x="1836" y="1339"/>
                  </a:lnTo>
                  <a:lnTo>
                    <a:pt x="1837" y="1347"/>
                  </a:lnTo>
                  <a:lnTo>
                    <a:pt x="1841" y="1355"/>
                  </a:lnTo>
                  <a:lnTo>
                    <a:pt x="1845" y="1361"/>
                  </a:lnTo>
                  <a:lnTo>
                    <a:pt x="1849" y="1365"/>
                  </a:lnTo>
                  <a:lnTo>
                    <a:pt x="1856" y="1370"/>
                  </a:lnTo>
                  <a:lnTo>
                    <a:pt x="1864" y="1371"/>
                  </a:lnTo>
                  <a:lnTo>
                    <a:pt x="1864" y="1371"/>
                  </a:lnTo>
                  <a:lnTo>
                    <a:pt x="1871" y="1370"/>
                  </a:lnTo>
                  <a:lnTo>
                    <a:pt x="1877" y="1365"/>
                  </a:lnTo>
                  <a:lnTo>
                    <a:pt x="1883" y="1360"/>
                  </a:lnTo>
                  <a:lnTo>
                    <a:pt x="1888" y="1352"/>
                  </a:lnTo>
                  <a:lnTo>
                    <a:pt x="1892" y="1343"/>
                  </a:lnTo>
                  <a:lnTo>
                    <a:pt x="1896" y="1333"/>
                  </a:lnTo>
                  <a:lnTo>
                    <a:pt x="1898" y="1322"/>
                  </a:lnTo>
                  <a:lnTo>
                    <a:pt x="1899" y="1310"/>
                  </a:lnTo>
                  <a:lnTo>
                    <a:pt x="1899" y="1310"/>
                  </a:lnTo>
                  <a:lnTo>
                    <a:pt x="1898" y="1286"/>
                  </a:lnTo>
                  <a:lnTo>
                    <a:pt x="1895" y="1263"/>
                  </a:lnTo>
                  <a:lnTo>
                    <a:pt x="1893" y="1246"/>
                  </a:lnTo>
                  <a:lnTo>
                    <a:pt x="1892" y="1234"/>
                  </a:lnTo>
                  <a:lnTo>
                    <a:pt x="1892" y="1234"/>
                  </a:lnTo>
                  <a:lnTo>
                    <a:pt x="1892" y="1229"/>
                  </a:lnTo>
                  <a:lnTo>
                    <a:pt x="1893" y="1227"/>
                  </a:lnTo>
                  <a:lnTo>
                    <a:pt x="1896" y="1224"/>
                  </a:lnTo>
                  <a:lnTo>
                    <a:pt x="1899" y="1224"/>
                  </a:lnTo>
                  <a:lnTo>
                    <a:pt x="1899" y="1224"/>
                  </a:lnTo>
                  <a:lnTo>
                    <a:pt x="1904" y="1225"/>
                  </a:lnTo>
                  <a:lnTo>
                    <a:pt x="1908" y="1231"/>
                  </a:lnTo>
                  <a:lnTo>
                    <a:pt x="1918" y="1243"/>
                  </a:lnTo>
                  <a:lnTo>
                    <a:pt x="1929" y="1256"/>
                  </a:lnTo>
                  <a:lnTo>
                    <a:pt x="1934" y="1260"/>
                  </a:lnTo>
                  <a:lnTo>
                    <a:pt x="1939" y="1262"/>
                  </a:lnTo>
                  <a:lnTo>
                    <a:pt x="1939" y="1262"/>
                  </a:lnTo>
                  <a:lnTo>
                    <a:pt x="1945" y="1260"/>
                  </a:lnTo>
                  <a:lnTo>
                    <a:pt x="1953" y="1256"/>
                  </a:lnTo>
                  <a:lnTo>
                    <a:pt x="1966" y="1247"/>
                  </a:lnTo>
                  <a:lnTo>
                    <a:pt x="1980" y="1236"/>
                  </a:lnTo>
                  <a:lnTo>
                    <a:pt x="1985" y="1234"/>
                  </a:lnTo>
                  <a:lnTo>
                    <a:pt x="1989" y="1232"/>
                  </a:lnTo>
                  <a:lnTo>
                    <a:pt x="1989" y="1232"/>
                  </a:lnTo>
                  <a:lnTo>
                    <a:pt x="1990" y="1232"/>
                  </a:lnTo>
                  <a:lnTo>
                    <a:pt x="1992" y="1234"/>
                  </a:lnTo>
                  <a:lnTo>
                    <a:pt x="1993" y="1236"/>
                  </a:lnTo>
                  <a:lnTo>
                    <a:pt x="1993" y="1236"/>
                  </a:lnTo>
                  <a:lnTo>
                    <a:pt x="1992" y="1242"/>
                  </a:lnTo>
                  <a:lnTo>
                    <a:pt x="1989" y="1250"/>
                  </a:lnTo>
                  <a:lnTo>
                    <a:pt x="1982" y="1264"/>
                  </a:lnTo>
                  <a:lnTo>
                    <a:pt x="1976" y="1279"/>
                  </a:lnTo>
                  <a:lnTo>
                    <a:pt x="1973" y="1286"/>
                  </a:lnTo>
                  <a:lnTo>
                    <a:pt x="1972" y="1291"/>
                  </a:lnTo>
                  <a:lnTo>
                    <a:pt x="1972" y="1291"/>
                  </a:lnTo>
                  <a:lnTo>
                    <a:pt x="1973" y="1293"/>
                  </a:lnTo>
                  <a:lnTo>
                    <a:pt x="1974" y="1294"/>
                  </a:lnTo>
                  <a:lnTo>
                    <a:pt x="1980" y="1297"/>
                  </a:lnTo>
                  <a:lnTo>
                    <a:pt x="1999" y="1302"/>
                  </a:lnTo>
                  <a:lnTo>
                    <a:pt x="2016" y="1306"/>
                  </a:lnTo>
                  <a:lnTo>
                    <a:pt x="2021" y="1309"/>
                  </a:lnTo>
                  <a:lnTo>
                    <a:pt x="2023" y="1310"/>
                  </a:lnTo>
                  <a:lnTo>
                    <a:pt x="2024" y="1312"/>
                  </a:lnTo>
                  <a:lnTo>
                    <a:pt x="2024" y="1312"/>
                  </a:lnTo>
                  <a:lnTo>
                    <a:pt x="2023" y="1314"/>
                  </a:lnTo>
                  <a:lnTo>
                    <a:pt x="2021" y="1316"/>
                  </a:lnTo>
                  <a:lnTo>
                    <a:pt x="2015" y="1320"/>
                  </a:lnTo>
                  <a:lnTo>
                    <a:pt x="2005" y="1322"/>
                  </a:lnTo>
                  <a:lnTo>
                    <a:pt x="1993" y="1325"/>
                  </a:lnTo>
                  <a:lnTo>
                    <a:pt x="1966" y="1329"/>
                  </a:lnTo>
                  <a:lnTo>
                    <a:pt x="1954" y="1333"/>
                  </a:lnTo>
                  <a:lnTo>
                    <a:pt x="1943" y="1336"/>
                  </a:lnTo>
                  <a:lnTo>
                    <a:pt x="1943" y="1336"/>
                  </a:lnTo>
                  <a:lnTo>
                    <a:pt x="1927" y="1345"/>
                  </a:lnTo>
                  <a:lnTo>
                    <a:pt x="1919" y="1349"/>
                  </a:lnTo>
                  <a:lnTo>
                    <a:pt x="1914" y="1355"/>
                  </a:lnTo>
                  <a:lnTo>
                    <a:pt x="1910" y="1360"/>
                  </a:lnTo>
                  <a:lnTo>
                    <a:pt x="1906" y="1365"/>
                  </a:lnTo>
                  <a:lnTo>
                    <a:pt x="1904" y="1372"/>
                  </a:lnTo>
                  <a:lnTo>
                    <a:pt x="1903" y="1379"/>
                  </a:lnTo>
                  <a:lnTo>
                    <a:pt x="1903" y="1379"/>
                  </a:lnTo>
                  <a:lnTo>
                    <a:pt x="1904" y="1384"/>
                  </a:lnTo>
                  <a:lnTo>
                    <a:pt x="1906" y="1390"/>
                  </a:lnTo>
                  <a:lnTo>
                    <a:pt x="1910" y="1392"/>
                  </a:lnTo>
                  <a:lnTo>
                    <a:pt x="1915" y="1395"/>
                  </a:lnTo>
                  <a:lnTo>
                    <a:pt x="1922" y="1398"/>
                  </a:lnTo>
                  <a:lnTo>
                    <a:pt x="1929" y="1399"/>
                  </a:lnTo>
                  <a:lnTo>
                    <a:pt x="1946" y="1399"/>
                  </a:lnTo>
                  <a:lnTo>
                    <a:pt x="1946" y="1399"/>
                  </a:lnTo>
                  <a:lnTo>
                    <a:pt x="1968" y="1398"/>
                  </a:lnTo>
                  <a:lnTo>
                    <a:pt x="1988" y="1395"/>
                  </a:lnTo>
                  <a:lnTo>
                    <a:pt x="2005" y="1390"/>
                  </a:lnTo>
                  <a:lnTo>
                    <a:pt x="2021" y="1384"/>
                  </a:lnTo>
                  <a:lnTo>
                    <a:pt x="2046" y="1372"/>
                  </a:lnTo>
                  <a:lnTo>
                    <a:pt x="2055" y="1370"/>
                  </a:lnTo>
                  <a:lnTo>
                    <a:pt x="2062" y="1368"/>
                  </a:lnTo>
                  <a:lnTo>
                    <a:pt x="2062" y="1368"/>
                  </a:lnTo>
                  <a:lnTo>
                    <a:pt x="2065" y="1368"/>
                  </a:lnTo>
                  <a:lnTo>
                    <a:pt x="2066" y="1372"/>
                  </a:lnTo>
                  <a:lnTo>
                    <a:pt x="2066" y="1372"/>
                  </a:lnTo>
                  <a:lnTo>
                    <a:pt x="2065" y="1376"/>
                  </a:lnTo>
                  <a:lnTo>
                    <a:pt x="2062" y="1382"/>
                  </a:lnTo>
                  <a:lnTo>
                    <a:pt x="2051" y="1396"/>
                  </a:lnTo>
                  <a:lnTo>
                    <a:pt x="2040" y="1411"/>
                  </a:lnTo>
                  <a:lnTo>
                    <a:pt x="2036" y="1418"/>
                  </a:lnTo>
                  <a:lnTo>
                    <a:pt x="2035" y="1423"/>
                  </a:lnTo>
                  <a:lnTo>
                    <a:pt x="2035" y="1423"/>
                  </a:lnTo>
                  <a:lnTo>
                    <a:pt x="2036" y="1426"/>
                  </a:lnTo>
                  <a:lnTo>
                    <a:pt x="2038" y="1430"/>
                  </a:lnTo>
                  <a:lnTo>
                    <a:pt x="2044" y="1436"/>
                  </a:lnTo>
                  <a:lnTo>
                    <a:pt x="2052" y="1441"/>
                  </a:lnTo>
                  <a:lnTo>
                    <a:pt x="2063" y="1448"/>
                  </a:lnTo>
                  <a:lnTo>
                    <a:pt x="2082" y="1457"/>
                  </a:lnTo>
                  <a:lnTo>
                    <a:pt x="2087" y="1462"/>
                  </a:lnTo>
                  <a:lnTo>
                    <a:pt x="2090" y="1464"/>
                  </a:lnTo>
                  <a:lnTo>
                    <a:pt x="2090" y="1465"/>
                  </a:lnTo>
                  <a:lnTo>
                    <a:pt x="2090" y="1465"/>
                  </a:lnTo>
                  <a:lnTo>
                    <a:pt x="2089" y="1468"/>
                  </a:lnTo>
                  <a:lnTo>
                    <a:pt x="2087" y="1468"/>
                  </a:lnTo>
                  <a:lnTo>
                    <a:pt x="2079" y="1469"/>
                  </a:lnTo>
                  <a:lnTo>
                    <a:pt x="2079" y="1469"/>
                  </a:lnTo>
                  <a:lnTo>
                    <a:pt x="2062" y="1468"/>
                  </a:lnTo>
                  <a:lnTo>
                    <a:pt x="2043" y="1466"/>
                  </a:lnTo>
                  <a:lnTo>
                    <a:pt x="2043" y="1466"/>
                  </a:lnTo>
                  <a:lnTo>
                    <a:pt x="2034" y="1468"/>
                  </a:lnTo>
                  <a:lnTo>
                    <a:pt x="2030" y="1469"/>
                  </a:lnTo>
                  <a:lnTo>
                    <a:pt x="2027" y="1471"/>
                  </a:lnTo>
                  <a:lnTo>
                    <a:pt x="2027" y="1471"/>
                  </a:lnTo>
                  <a:lnTo>
                    <a:pt x="2025" y="1476"/>
                  </a:lnTo>
                  <a:lnTo>
                    <a:pt x="2024" y="1483"/>
                  </a:lnTo>
                  <a:lnTo>
                    <a:pt x="2024" y="1501"/>
                  </a:lnTo>
                  <a:lnTo>
                    <a:pt x="2023" y="1510"/>
                  </a:lnTo>
                  <a:lnTo>
                    <a:pt x="2021" y="1518"/>
                  </a:lnTo>
                  <a:lnTo>
                    <a:pt x="2020" y="1523"/>
                  </a:lnTo>
                  <a:lnTo>
                    <a:pt x="2017" y="1524"/>
                  </a:lnTo>
                  <a:lnTo>
                    <a:pt x="2016" y="1526"/>
                  </a:lnTo>
                  <a:lnTo>
                    <a:pt x="2016" y="1526"/>
                  </a:lnTo>
                  <a:lnTo>
                    <a:pt x="2013" y="1524"/>
                  </a:lnTo>
                  <a:lnTo>
                    <a:pt x="2011" y="1520"/>
                  </a:lnTo>
                  <a:lnTo>
                    <a:pt x="2003" y="1510"/>
                  </a:lnTo>
                  <a:lnTo>
                    <a:pt x="1993" y="1492"/>
                  </a:lnTo>
                  <a:lnTo>
                    <a:pt x="1982" y="1473"/>
                  </a:lnTo>
                  <a:lnTo>
                    <a:pt x="1974" y="1462"/>
                  </a:lnTo>
                  <a:lnTo>
                    <a:pt x="1968" y="1453"/>
                  </a:lnTo>
                  <a:lnTo>
                    <a:pt x="1958" y="1445"/>
                  </a:lnTo>
                  <a:lnTo>
                    <a:pt x="1950" y="1437"/>
                  </a:lnTo>
                  <a:lnTo>
                    <a:pt x="1939" y="1430"/>
                  </a:lnTo>
                  <a:lnTo>
                    <a:pt x="1929" y="1425"/>
                  </a:lnTo>
                  <a:lnTo>
                    <a:pt x="1918" y="1422"/>
                  </a:lnTo>
                  <a:lnTo>
                    <a:pt x="1904" y="1421"/>
                  </a:lnTo>
                  <a:lnTo>
                    <a:pt x="1904" y="1421"/>
                  </a:lnTo>
                  <a:lnTo>
                    <a:pt x="1898" y="1422"/>
                  </a:lnTo>
                  <a:lnTo>
                    <a:pt x="1892" y="1426"/>
                  </a:lnTo>
                  <a:lnTo>
                    <a:pt x="1889" y="1433"/>
                  </a:lnTo>
                  <a:lnTo>
                    <a:pt x="1888" y="1442"/>
                  </a:lnTo>
                  <a:lnTo>
                    <a:pt x="1888" y="1442"/>
                  </a:lnTo>
                  <a:lnTo>
                    <a:pt x="1889" y="1456"/>
                  </a:lnTo>
                  <a:lnTo>
                    <a:pt x="1893" y="1469"/>
                  </a:lnTo>
                  <a:lnTo>
                    <a:pt x="1900" y="1483"/>
                  </a:lnTo>
                  <a:lnTo>
                    <a:pt x="1910" y="1496"/>
                  </a:lnTo>
                  <a:lnTo>
                    <a:pt x="1920" y="1508"/>
                  </a:lnTo>
                  <a:lnTo>
                    <a:pt x="1931" y="1519"/>
                  </a:lnTo>
                  <a:lnTo>
                    <a:pt x="1943" y="1530"/>
                  </a:lnTo>
                  <a:lnTo>
                    <a:pt x="1955" y="1538"/>
                  </a:lnTo>
                  <a:lnTo>
                    <a:pt x="1955" y="1538"/>
                  </a:lnTo>
                  <a:lnTo>
                    <a:pt x="1969" y="1545"/>
                  </a:lnTo>
                  <a:lnTo>
                    <a:pt x="1981" y="1553"/>
                  </a:lnTo>
                  <a:lnTo>
                    <a:pt x="1992" y="1558"/>
                  </a:lnTo>
                  <a:lnTo>
                    <a:pt x="1994" y="1561"/>
                  </a:lnTo>
                  <a:lnTo>
                    <a:pt x="1996" y="1563"/>
                  </a:lnTo>
                  <a:lnTo>
                    <a:pt x="1996" y="1563"/>
                  </a:lnTo>
                  <a:lnTo>
                    <a:pt x="1996" y="1565"/>
                  </a:lnTo>
                  <a:lnTo>
                    <a:pt x="1993" y="1566"/>
                  </a:lnTo>
                  <a:lnTo>
                    <a:pt x="1988" y="1567"/>
                  </a:lnTo>
                  <a:lnTo>
                    <a:pt x="1968" y="1570"/>
                  </a:lnTo>
                  <a:lnTo>
                    <a:pt x="1957" y="1570"/>
                  </a:lnTo>
                  <a:lnTo>
                    <a:pt x="1947" y="1573"/>
                  </a:lnTo>
                  <a:lnTo>
                    <a:pt x="1945" y="1574"/>
                  </a:lnTo>
                  <a:lnTo>
                    <a:pt x="1942" y="1576"/>
                  </a:lnTo>
                  <a:lnTo>
                    <a:pt x="1939" y="1578"/>
                  </a:lnTo>
                  <a:lnTo>
                    <a:pt x="1939" y="1581"/>
                  </a:lnTo>
                  <a:lnTo>
                    <a:pt x="1939" y="1581"/>
                  </a:lnTo>
                  <a:lnTo>
                    <a:pt x="1941" y="1594"/>
                  </a:lnTo>
                  <a:lnTo>
                    <a:pt x="1942" y="1609"/>
                  </a:lnTo>
                  <a:lnTo>
                    <a:pt x="1945" y="1624"/>
                  </a:lnTo>
                  <a:lnTo>
                    <a:pt x="1946" y="1636"/>
                  </a:lnTo>
                  <a:lnTo>
                    <a:pt x="1946" y="1636"/>
                  </a:lnTo>
                  <a:lnTo>
                    <a:pt x="1946" y="1639"/>
                  </a:lnTo>
                  <a:lnTo>
                    <a:pt x="1945" y="1643"/>
                  </a:lnTo>
                  <a:lnTo>
                    <a:pt x="1943" y="1646"/>
                  </a:lnTo>
                  <a:lnTo>
                    <a:pt x="1939" y="1646"/>
                  </a:lnTo>
                  <a:lnTo>
                    <a:pt x="1939" y="1646"/>
                  </a:lnTo>
                  <a:lnTo>
                    <a:pt x="1938" y="1646"/>
                  </a:lnTo>
                  <a:lnTo>
                    <a:pt x="1935" y="1644"/>
                  </a:lnTo>
                  <a:lnTo>
                    <a:pt x="1930" y="1639"/>
                  </a:lnTo>
                  <a:lnTo>
                    <a:pt x="1916" y="1621"/>
                  </a:lnTo>
                  <a:lnTo>
                    <a:pt x="1902" y="1604"/>
                  </a:lnTo>
                  <a:lnTo>
                    <a:pt x="1896" y="1598"/>
                  </a:lnTo>
                  <a:lnTo>
                    <a:pt x="1893" y="1597"/>
                  </a:lnTo>
                  <a:lnTo>
                    <a:pt x="1891" y="1597"/>
                  </a:lnTo>
                  <a:lnTo>
                    <a:pt x="1891" y="1597"/>
                  </a:lnTo>
                  <a:lnTo>
                    <a:pt x="1885" y="1598"/>
                  </a:lnTo>
                  <a:lnTo>
                    <a:pt x="1880" y="1601"/>
                  </a:lnTo>
                  <a:lnTo>
                    <a:pt x="1868" y="1612"/>
                  </a:lnTo>
                  <a:lnTo>
                    <a:pt x="1856" y="1621"/>
                  </a:lnTo>
                  <a:lnTo>
                    <a:pt x="1850" y="1625"/>
                  </a:lnTo>
                  <a:lnTo>
                    <a:pt x="1846" y="1627"/>
                  </a:lnTo>
                  <a:lnTo>
                    <a:pt x="1846" y="1627"/>
                  </a:lnTo>
                  <a:lnTo>
                    <a:pt x="1845" y="1625"/>
                  </a:lnTo>
                  <a:lnTo>
                    <a:pt x="1844" y="1624"/>
                  </a:lnTo>
                  <a:lnTo>
                    <a:pt x="1842" y="1621"/>
                  </a:lnTo>
                  <a:lnTo>
                    <a:pt x="1842" y="1621"/>
                  </a:lnTo>
                  <a:lnTo>
                    <a:pt x="1844" y="1612"/>
                  </a:lnTo>
                  <a:lnTo>
                    <a:pt x="1848" y="1601"/>
                  </a:lnTo>
                  <a:lnTo>
                    <a:pt x="1858" y="1574"/>
                  </a:lnTo>
                  <a:lnTo>
                    <a:pt x="1865" y="1558"/>
                  </a:lnTo>
                  <a:lnTo>
                    <a:pt x="1871" y="1542"/>
                  </a:lnTo>
                  <a:lnTo>
                    <a:pt x="1873" y="1526"/>
                  </a:lnTo>
                  <a:lnTo>
                    <a:pt x="1876" y="1508"/>
                  </a:lnTo>
                  <a:lnTo>
                    <a:pt x="1876" y="1508"/>
                  </a:lnTo>
                  <a:lnTo>
                    <a:pt x="1875" y="1489"/>
                  </a:lnTo>
                  <a:lnTo>
                    <a:pt x="1873" y="1477"/>
                  </a:lnTo>
                  <a:lnTo>
                    <a:pt x="1871" y="1466"/>
                  </a:lnTo>
                  <a:lnTo>
                    <a:pt x="1867" y="1457"/>
                  </a:lnTo>
                  <a:lnTo>
                    <a:pt x="1863" y="1449"/>
                  </a:lnTo>
                  <a:lnTo>
                    <a:pt x="1858" y="1445"/>
                  </a:lnTo>
                  <a:lnTo>
                    <a:pt x="1856" y="1442"/>
                  </a:lnTo>
                  <a:lnTo>
                    <a:pt x="1852" y="1441"/>
                  </a:lnTo>
                  <a:lnTo>
                    <a:pt x="1846" y="1441"/>
                  </a:lnTo>
                  <a:lnTo>
                    <a:pt x="1846" y="1441"/>
                  </a:lnTo>
                  <a:lnTo>
                    <a:pt x="1838" y="1442"/>
                  </a:lnTo>
                  <a:lnTo>
                    <a:pt x="1830" y="1446"/>
                  </a:lnTo>
                  <a:lnTo>
                    <a:pt x="1822" y="1453"/>
                  </a:lnTo>
                  <a:lnTo>
                    <a:pt x="1814" y="1462"/>
                  </a:lnTo>
                  <a:lnTo>
                    <a:pt x="1807" y="1472"/>
                  </a:lnTo>
                  <a:lnTo>
                    <a:pt x="1801" y="1484"/>
                  </a:lnTo>
                  <a:lnTo>
                    <a:pt x="1795" y="1496"/>
                  </a:lnTo>
                  <a:lnTo>
                    <a:pt x="1790" y="1508"/>
                  </a:lnTo>
                  <a:lnTo>
                    <a:pt x="1790" y="1508"/>
                  </a:lnTo>
                  <a:lnTo>
                    <a:pt x="1788" y="1518"/>
                  </a:lnTo>
                  <a:lnTo>
                    <a:pt x="1787" y="1531"/>
                  </a:lnTo>
                  <a:lnTo>
                    <a:pt x="1786" y="1563"/>
                  </a:lnTo>
                  <a:lnTo>
                    <a:pt x="1784" y="1578"/>
                  </a:lnTo>
                  <a:lnTo>
                    <a:pt x="1782" y="1592"/>
                  </a:lnTo>
                  <a:lnTo>
                    <a:pt x="1779" y="1601"/>
                  </a:lnTo>
                  <a:lnTo>
                    <a:pt x="1776" y="1602"/>
                  </a:lnTo>
                  <a:lnTo>
                    <a:pt x="1774" y="1604"/>
                  </a:lnTo>
                  <a:lnTo>
                    <a:pt x="1774" y="1604"/>
                  </a:lnTo>
                  <a:lnTo>
                    <a:pt x="1772" y="1604"/>
                  </a:lnTo>
                  <a:lnTo>
                    <a:pt x="1770" y="1601"/>
                  </a:lnTo>
                  <a:lnTo>
                    <a:pt x="1767" y="1596"/>
                  </a:lnTo>
                  <a:lnTo>
                    <a:pt x="1762" y="1578"/>
                  </a:lnTo>
                  <a:lnTo>
                    <a:pt x="1760" y="1569"/>
                  </a:lnTo>
                  <a:lnTo>
                    <a:pt x="1756" y="1561"/>
                  </a:lnTo>
                  <a:lnTo>
                    <a:pt x="1752" y="1555"/>
                  </a:lnTo>
                  <a:lnTo>
                    <a:pt x="1749" y="1554"/>
                  </a:lnTo>
                  <a:lnTo>
                    <a:pt x="1747" y="1553"/>
                  </a:lnTo>
                  <a:lnTo>
                    <a:pt x="1747" y="1553"/>
                  </a:lnTo>
                  <a:lnTo>
                    <a:pt x="1741" y="1554"/>
                  </a:lnTo>
                  <a:lnTo>
                    <a:pt x="1735" y="1557"/>
                  </a:lnTo>
                  <a:lnTo>
                    <a:pt x="1720" y="1565"/>
                  </a:lnTo>
                  <a:lnTo>
                    <a:pt x="1705" y="1573"/>
                  </a:lnTo>
                  <a:lnTo>
                    <a:pt x="1700" y="1576"/>
                  </a:lnTo>
                  <a:lnTo>
                    <a:pt x="1694" y="1577"/>
                  </a:lnTo>
                  <a:lnTo>
                    <a:pt x="1694" y="1577"/>
                  </a:lnTo>
                  <a:lnTo>
                    <a:pt x="1691" y="1577"/>
                  </a:lnTo>
                  <a:lnTo>
                    <a:pt x="1691" y="1574"/>
                  </a:lnTo>
                  <a:lnTo>
                    <a:pt x="1691" y="1574"/>
                  </a:lnTo>
                  <a:lnTo>
                    <a:pt x="1691" y="1569"/>
                  </a:lnTo>
                  <a:lnTo>
                    <a:pt x="1696" y="1563"/>
                  </a:lnTo>
                  <a:lnTo>
                    <a:pt x="1704" y="1547"/>
                  </a:lnTo>
                  <a:lnTo>
                    <a:pt x="1713" y="1531"/>
                  </a:lnTo>
                  <a:lnTo>
                    <a:pt x="1716" y="1526"/>
                  </a:lnTo>
                  <a:lnTo>
                    <a:pt x="1717" y="1522"/>
                  </a:lnTo>
                  <a:lnTo>
                    <a:pt x="1717" y="1522"/>
                  </a:lnTo>
                  <a:lnTo>
                    <a:pt x="1716" y="1519"/>
                  </a:lnTo>
                  <a:lnTo>
                    <a:pt x="1714" y="1518"/>
                  </a:lnTo>
                  <a:lnTo>
                    <a:pt x="1708" y="1514"/>
                  </a:lnTo>
                  <a:lnTo>
                    <a:pt x="1698" y="1511"/>
                  </a:lnTo>
                  <a:lnTo>
                    <a:pt x="1687" y="1508"/>
                  </a:lnTo>
                  <a:lnTo>
                    <a:pt x="1667" y="1503"/>
                  </a:lnTo>
                  <a:lnTo>
                    <a:pt x="1660" y="1500"/>
                  </a:lnTo>
                  <a:lnTo>
                    <a:pt x="1658" y="1497"/>
                  </a:lnTo>
                  <a:lnTo>
                    <a:pt x="1658" y="1496"/>
                  </a:lnTo>
                  <a:lnTo>
                    <a:pt x="1658" y="1496"/>
                  </a:lnTo>
                  <a:lnTo>
                    <a:pt x="1659" y="1493"/>
                  </a:lnTo>
                  <a:lnTo>
                    <a:pt x="1662" y="1492"/>
                  </a:lnTo>
                  <a:lnTo>
                    <a:pt x="1673" y="1488"/>
                  </a:lnTo>
                  <a:lnTo>
                    <a:pt x="1686" y="1484"/>
                  </a:lnTo>
                  <a:lnTo>
                    <a:pt x="1702" y="1481"/>
                  </a:lnTo>
                  <a:lnTo>
                    <a:pt x="1702" y="1481"/>
                  </a:lnTo>
                  <a:lnTo>
                    <a:pt x="1721" y="1477"/>
                  </a:lnTo>
                  <a:lnTo>
                    <a:pt x="1740" y="1472"/>
                  </a:lnTo>
                  <a:lnTo>
                    <a:pt x="1759" y="1462"/>
                  </a:lnTo>
                  <a:lnTo>
                    <a:pt x="1776" y="1453"/>
                  </a:lnTo>
                  <a:lnTo>
                    <a:pt x="1791" y="1441"/>
                  </a:lnTo>
                  <a:lnTo>
                    <a:pt x="1798" y="1434"/>
                  </a:lnTo>
                  <a:lnTo>
                    <a:pt x="1805" y="1426"/>
                  </a:lnTo>
                  <a:lnTo>
                    <a:pt x="1809" y="1419"/>
                  </a:lnTo>
                  <a:lnTo>
                    <a:pt x="1813" y="1411"/>
                  </a:lnTo>
                  <a:lnTo>
                    <a:pt x="1814" y="1403"/>
                  </a:lnTo>
                  <a:lnTo>
                    <a:pt x="1815" y="1394"/>
                  </a:lnTo>
                  <a:lnTo>
                    <a:pt x="1815" y="1394"/>
                  </a:lnTo>
                  <a:lnTo>
                    <a:pt x="1815" y="1386"/>
                  </a:lnTo>
                  <a:lnTo>
                    <a:pt x="1813" y="1376"/>
                  </a:lnTo>
                  <a:lnTo>
                    <a:pt x="1810" y="1368"/>
                  </a:lnTo>
                  <a:lnTo>
                    <a:pt x="1807" y="1360"/>
                  </a:lnTo>
                  <a:lnTo>
                    <a:pt x="1803" y="1353"/>
                  </a:lnTo>
                  <a:lnTo>
                    <a:pt x="1798" y="1347"/>
                  </a:lnTo>
                  <a:lnTo>
                    <a:pt x="1786" y="1336"/>
                  </a:lnTo>
                  <a:lnTo>
                    <a:pt x="1774" y="1325"/>
                  </a:lnTo>
                  <a:lnTo>
                    <a:pt x="1759" y="1316"/>
                  </a:lnTo>
                  <a:lnTo>
                    <a:pt x="1732" y="1300"/>
                  </a:lnTo>
                  <a:lnTo>
                    <a:pt x="1732" y="1300"/>
                  </a:lnTo>
                  <a:lnTo>
                    <a:pt x="1708" y="1285"/>
                  </a:lnTo>
                  <a:lnTo>
                    <a:pt x="1700" y="1278"/>
                  </a:lnTo>
                  <a:lnTo>
                    <a:pt x="1697" y="1275"/>
                  </a:lnTo>
                  <a:lnTo>
                    <a:pt x="1697" y="1273"/>
                  </a:lnTo>
                  <a:lnTo>
                    <a:pt x="1697" y="1273"/>
                  </a:lnTo>
                  <a:lnTo>
                    <a:pt x="1697" y="1270"/>
                  </a:lnTo>
                  <a:lnTo>
                    <a:pt x="1700" y="1269"/>
                  </a:lnTo>
                  <a:lnTo>
                    <a:pt x="1708" y="1266"/>
                  </a:lnTo>
                  <a:lnTo>
                    <a:pt x="1718" y="1266"/>
                  </a:lnTo>
                  <a:lnTo>
                    <a:pt x="1726" y="1264"/>
                  </a:lnTo>
                  <a:lnTo>
                    <a:pt x="1726" y="1264"/>
                  </a:lnTo>
                  <a:lnTo>
                    <a:pt x="1736" y="1264"/>
                  </a:lnTo>
                  <a:lnTo>
                    <a:pt x="1745" y="1263"/>
                  </a:lnTo>
                  <a:lnTo>
                    <a:pt x="1748" y="1262"/>
                  </a:lnTo>
                  <a:lnTo>
                    <a:pt x="1751" y="1260"/>
                  </a:lnTo>
                  <a:lnTo>
                    <a:pt x="1753" y="1256"/>
                  </a:lnTo>
                  <a:lnTo>
                    <a:pt x="1753" y="1254"/>
                  </a:lnTo>
                  <a:lnTo>
                    <a:pt x="1753" y="1254"/>
                  </a:lnTo>
                  <a:lnTo>
                    <a:pt x="1752" y="1238"/>
                  </a:lnTo>
                  <a:lnTo>
                    <a:pt x="1752" y="1217"/>
                  </a:lnTo>
                  <a:lnTo>
                    <a:pt x="1752" y="1217"/>
                  </a:lnTo>
                  <a:lnTo>
                    <a:pt x="1752" y="1205"/>
                  </a:lnTo>
                  <a:lnTo>
                    <a:pt x="1753" y="1203"/>
                  </a:lnTo>
                  <a:lnTo>
                    <a:pt x="1756" y="1201"/>
                  </a:lnTo>
                  <a:lnTo>
                    <a:pt x="1756" y="1201"/>
                  </a:lnTo>
                  <a:lnTo>
                    <a:pt x="1759" y="1201"/>
                  </a:lnTo>
                  <a:lnTo>
                    <a:pt x="1762" y="1203"/>
                  </a:lnTo>
                  <a:lnTo>
                    <a:pt x="1767" y="1208"/>
                  </a:lnTo>
                  <a:lnTo>
                    <a:pt x="1779" y="1223"/>
                  </a:lnTo>
                  <a:lnTo>
                    <a:pt x="1788" y="1238"/>
                  </a:lnTo>
                  <a:lnTo>
                    <a:pt x="1794" y="1243"/>
                  </a:lnTo>
                  <a:lnTo>
                    <a:pt x="1798" y="1244"/>
                  </a:lnTo>
                  <a:lnTo>
                    <a:pt x="1798" y="1244"/>
                  </a:lnTo>
                  <a:lnTo>
                    <a:pt x="1803" y="1243"/>
                  </a:lnTo>
                  <a:lnTo>
                    <a:pt x="1809" y="1239"/>
                  </a:lnTo>
                  <a:lnTo>
                    <a:pt x="1822" y="1227"/>
                  </a:lnTo>
                  <a:lnTo>
                    <a:pt x="1834" y="1215"/>
                  </a:lnTo>
                  <a:lnTo>
                    <a:pt x="1840" y="1211"/>
                  </a:lnTo>
                  <a:lnTo>
                    <a:pt x="1845" y="1209"/>
                  </a:lnTo>
                  <a:lnTo>
                    <a:pt x="1845" y="1209"/>
                  </a:lnTo>
                  <a:lnTo>
                    <a:pt x="1848" y="1209"/>
                  </a:lnTo>
                  <a:lnTo>
                    <a:pt x="1849" y="1211"/>
                  </a:lnTo>
                  <a:lnTo>
                    <a:pt x="1850" y="1215"/>
                  </a:lnTo>
                  <a:lnTo>
                    <a:pt x="1852" y="1220"/>
                  </a:lnTo>
                  <a:lnTo>
                    <a:pt x="1852" y="1220"/>
                  </a:lnTo>
                  <a:lnTo>
                    <a:pt x="1850" y="1232"/>
                  </a:lnTo>
                  <a:lnTo>
                    <a:pt x="1849" y="1246"/>
                  </a:lnTo>
                  <a:lnTo>
                    <a:pt x="1842" y="1271"/>
                  </a:lnTo>
                  <a:lnTo>
                    <a:pt x="1837" y="1297"/>
                  </a:lnTo>
                  <a:lnTo>
                    <a:pt x="1834" y="1310"/>
                  </a:lnTo>
                  <a:lnTo>
                    <a:pt x="1834" y="1322"/>
                  </a:lnTo>
                  <a:lnTo>
                    <a:pt x="1834" y="1322"/>
                  </a:lnTo>
                  <a:close/>
                  <a:moveTo>
                    <a:pt x="1407" y="1061"/>
                  </a:moveTo>
                  <a:lnTo>
                    <a:pt x="1407" y="1061"/>
                  </a:lnTo>
                  <a:lnTo>
                    <a:pt x="1410" y="1073"/>
                  </a:lnTo>
                  <a:lnTo>
                    <a:pt x="1415" y="1084"/>
                  </a:lnTo>
                  <a:lnTo>
                    <a:pt x="1421" y="1093"/>
                  </a:lnTo>
                  <a:lnTo>
                    <a:pt x="1429" y="1100"/>
                  </a:lnTo>
                  <a:lnTo>
                    <a:pt x="1437" y="1106"/>
                  </a:lnTo>
                  <a:lnTo>
                    <a:pt x="1446" y="1111"/>
                  </a:lnTo>
                  <a:lnTo>
                    <a:pt x="1467" y="1119"/>
                  </a:lnTo>
                  <a:lnTo>
                    <a:pt x="1477" y="1124"/>
                  </a:lnTo>
                  <a:lnTo>
                    <a:pt x="1487" y="1128"/>
                  </a:lnTo>
                  <a:lnTo>
                    <a:pt x="1495" y="1135"/>
                  </a:lnTo>
                  <a:lnTo>
                    <a:pt x="1503" y="1142"/>
                  </a:lnTo>
                  <a:lnTo>
                    <a:pt x="1510" y="1150"/>
                  </a:lnTo>
                  <a:lnTo>
                    <a:pt x="1515" y="1161"/>
                  </a:lnTo>
                  <a:lnTo>
                    <a:pt x="1518" y="1174"/>
                  </a:lnTo>
                  <a:lnTo>
                    <a:pt x="1519" y="1190"/>
                  </a:lnTo>
                  <a:lnTo>
                    <a:pt x="1519" y="1190"/>
                  </a:lnTo>
                  <a:lnTo>
                    <a:pt x="1518" y="1213"/>
                  </a:lnTo>
                  <a:lnTo>
                    <a:pt x="1516" y="1227"/>
                  </a:lnTo>
                  <a:lnTo>
                    <a:pt x="1515" y="1240"/>
                  </a:lnTo>
                  <a:lnTo>
                    <a:pt x="1515" y="1240"/>
                  </a:lnTo>
                  <a:lnTo>
                    <a:pt x="1516" y="1254"/>
                  </a:lnTo>
                  <a:lnTo>
                    <a:pt x="1518" y="1266"/>
                  </a:lnTo>
                  <a:lnTo>
                    <a:pt x="1520" y="1270"/>
                  </a:lnTo>
                  <a:lnTo>
                    <a:pt x="1523" y="1274"/>
                  </a:lnTo>
                  <a:lnTo>
                    <a:pt x="1527" y="1275"/>
                  </a:lnTo>
                  <a:lnTo>
                    <a:pt x="1533" y="1277"/>
                  </a:lnTo>
                  <a:lnTo>
                    <a:pt x="1533" y="1277"/>
                  </a:lnTo>
                  <a:lnTo>
                    <a:pt x="1538" y="1277"/>
                  </a:lnTo>
                  <a:lnTo>
                    <a:pt x="1542" y="1275"/>
                  </a:lnTo>
                  <a:lnTo>
                    <a:pt x="1545" y="1273"/>
                  </a:lnTo>
                  <a:lnTo>
                    <a:pt x="1547" y="1270"/>
                  </a:lnTo>
                  <a:lnTo>
                    <a:pt x="1549" y="1266"/>
                  </a:lnTo>
                  <a:lnTo>
                    <a:pt x="1550" y="1262"/>
                  </a:lnTo>
                  <a:lnTo>
                    <a:pt x="1551" y="1251"/>
                  </a:lnTo>
                  <a:lnTo>
                    <a:pt x="1551" y="1251"/>
                  </a:lnTo>
                  <a:lnTo>
                    <a:pt x="1551" y="1240"/>
                  </a:lnTo>
                  <a:lnTo>
                    <a:pt x="1550" y="1229"/>
                  </a:lnTo>
                  <a:lnTo>
                    <a:pt x="1547" y="1209"/>
                  </a:lnTo>
                  <a:lnTo>
                    <a:pt x="1547" y="1209"/>
                  </a:lnTo>
                  <a:lnTo>
                    <a:pt x="1549" y="1200"/>
                  </a:lnTo>
                  <a:lnTo>
                    <a:pt x="1551" y="1190"/>
                  </a:lnTo>
                  <a:lnTo>
                    <a:pt x="1555" y="1184"/>
                  </a:lnTo>
                  <a:lnTo>
                    <a:pt x="1561" y="1178"/>
                  </a:lnTo>
                  <a:lnTo>
                    <a:pt x="1566" y="1176"/>
                  </a:lnTo>
                  <a:lnTo>
                    <a:pt x="1572" y="1173"/>
                  </a:lnTo>
                  <a:lnTo>
                    <a:pt x="1578" y="1172"/>
                  </a:lnTo>
                  <a:lnTo>
                    <a:pt x="1584" y="1172"/>
                  </a:lnTo>
                  <a:lnTo>
                    <a:pt x="1584" y="1172"/>
                  </a:lnTo>
                  <a:lnTo>
                    <a:pt x="1596" y="1173"/>
                  </a:lnTo>
                  <a:lnTo>
                    <a:pt x="1608" y="1177"/>
                  </a:lnTo>
                  <a:lnTo>
                    <a:pt x="1620" y="1182"/>
                  </a:lnTo>
                  <a:lnTo>
                    <a:pt x="1632" y="1189"/>
                  </a:lnTo>
                  <a:lnTo>
                    <a:pt x="1646" y="1196"/>
                  </a:lnTo>
                  <a:lnTo>
                    <a:pt x="1660" y="1201"/>
                  </a:lnTo>
                  <a:lnTo>
                    <a:pt x="1677" y="1205"/>
                  </a:lnTo>
                  <a:lnTo>
                    <a:pt x="1694" y="1207"/>
                  </a:lnTo>
                  <a:lnTo>
                    <a:pt x="1694" y="1207"/>
                  </a:lnTo>
                  <a:lnTo>
                    <a:pt x="1691" y="1216"/>
                  </a:lnTo>
                  <a:lnTo>
                    <a:pt x="1686" y="1224"/>
                  </a:lnTo>
                  <a:lnTo>
                    <a:pt x="1678" y="1232"/>
                  </a:lnTo>
                  <a:lnTo>
                    <a:pt x="1670" y="1238"/>
                  </a:lnTo>
                  <a:lnTo>
                    <a:pt x="1659" y="1243"/>
                  </a:lnTo>
                  <a:lnTo>
                    <a:pt x="1648" y="1248"/>
                  </a:lnTo>
                  <a:lnTo>
                    <a:pt x="1625" y="1256"/>
                  </a:lnTo>
                  <a:lnTo>
                    <a:pt x="1603" y="1264"/>
                  </a:lnTo>
                  <a:lnTo>
                    <a:pt x="1592" y="1270"/>
                  </a:lnTo>
                  <a:lnTo>
                    <a:pt x="1584" y="1277"/>
                  </a:lnTo>
                  <a:lnTo>
                    <a:pt x="1576" y="1282"/>
                  </a:lnTo>
                  <a:lnTo>
                    <a:pt x="1570" y="1290"/>
                  </a:lnTo>
                  <a:lnTo>
                    <a:pt x="1566" y="1300"/>
                  </a:lnTo>
                  <a:lnTo>
                    <a:pt x="1565" y="1310"/>
                  </a:lnTo>
                  <a:lnTo>
                    <a:pt x="1565" y="1310"/>
                  </a:lnTo>
                  <a:lnTo>
                    <a:pt x="1566" y="1321"/>
                  </a:lnTo>
                  <a:lnTo>
                    <a:pt x="1570" y="1329"/>
                  </a:lnTo>
                  <a:lnTo>
                    <a:pt x="1576" y="1336"/>
                  </a:lnTo>
                  <a:lnTo>
                    <a:pt x="1582" y="1341"/>
                  </a:lnTo>
                  <a:lnTo>
                    <a:pt x="1592" y="1345"/>
                  </a:lnTo>
                  <a:lnTo>
                    <a:pt x="1600" y="1347"/>
                  </a:lnTo>
                  <a:lnTo>
                    <a:pt x="1608" y="1348"/>
                  </a:lnTo>
                  <a:lnTo>
                    <a:pt x="1616" y="1349"/>
                  </a:lnTo>
                  <a:lnTo>
                    <a:pt x="1616" y="1349"/>
                  </a:lnTo>
                  <a:lnTo>
                    <a:pt x="1628" y="1348"/>
                  </a:lnTo>
                  <a:lnTo>
                    <a:pt x="1632" y="1347"/>
                  </a:lnTo>
                  <a:lnTo>
                    <a:pt x="1636" y="1345"/>
                  </a:lnTo>
                  <a:lnTo>
                    <a:pt x="1639" y="1343"/>
                  </a:lnTo>
                  <a:lnTo>
                    <a:pt x="1640" y="1340"/>
                  </a:lnTo>
                  <a:lnTo>
                    <a:pt x="1642" y="1336"/>
                  </a:lnTo>
                  <a:lnTo>
                    <a:pt x="1642" y="1330"/>
                  </a:lnTo>
                  <a:lnTo>
                    <a:pt x="1642" y="1330"/>
                  </a:lnTo>
                  <a:lnTo>
                    <a:pt x="1640" y="1317"/>
                  </a:lnTo>
                  <a:lnTo>
                    <a:pt x="1640" y="1305"/>
                  </a:lnTo>
                  <a:lnTo>
                    <a:pt x="1640" y="1305"/>
                  </a:lnTo>
                  <a:lnTo>
                    <a:pt x="1640" y="1302"/>
                  </a:lnTo>
                  <a:lnTo>
                    <a:pt x="1642" y="1301"/>
                  </a:lnTo>
                  <a:lnTo>
                    <a:pt x="1644" y="1298"/>
                  </a:lnTo>
                  <a:lnTo>
                    <a:pt x="1647" y="1298"/>
                  </a:lnTo>
                  <a:lnTo>
                    <a:pt x="1647" y="1298"/>
                  </a:lnTo>
                  <a:lnTo>
                    <a:pt x="1651" y="1300"/>
                  </a:lnTo>
                  <a:lnTo>
                    <a:pt x="1658" y="1301"/>
                  </a:lnTo>
                  <a:lnTo>
                    <a:pt x="1674" y="1310"/>
                  </a:lnTo>
                  <a:lnTo>
                    <a:pt x="1693" y="1322"/>
                  </a:lnTo>
                  <a:lnTo>
                    <a:pt x="1713" y="1337"/>
                  </a:lnTo>
                  <a:lnTo>
                    <a:pt x="1732" y="1353"/>
                  </a:lnTo>
                  <a:lnTo>
                    <a:pt x="1748" y="1370"/>
                  </a:lnTo>
                  <a:lnTo>
                    <a:pt x="1759" y="1383"/>
                  </a:lnTo>
                  <a:lnTo>
                    <a:pt x="1763" y="1388"/>
                  </a:lnTo>
                  <a:lnTo>
                    <a:pt x="1763" y="1394"/>
                  </a:lnTo>
                  <a:lnTo>
                    <a:pt x="1763" y="1394"/>
                  </a:lnTo>
                  <a:lnTo>
                    <a:pt x="1763" y="1398"/>
                  </a:lnTo>
                  <a:lnTo>
                    <a:pt x="1759" y="1400"/>
                  </a:lnTo>
                  <a:lnTo>
                    <a:pt x="1753" y="1405"/>
                  </a:lnTo>
                  <a:lnTo>
                    <a:pt x="1747" y="1409"/>
                  </a:lnTo>
                  <a:lnTo>
                    <a:pt x="1729" y="1415"/>
                  </a:lnTo>
                  <a:lnTo>
                    <a:pt x="1709" y="1422"/>
                  </a:lnTo>
                  <a:lnTo>
                    <a:pt x="1686" y="1427"/>
                  </a:lnTo>
                  <a:lnTo>
                    <a:pt x="1665" y="1431"/>
                  </a:lnTo>
                  <a:lnTo>
                    <a:pt x="1646" y="1434"/>
                  </a:lnTo>
                  <a:lnTo>
                    <a:pt x="1632" y="1434"/>
                  </a:lnTo>
                  <a:lnTo>
                    <a:pt x="1632" y="1434"/>
                  </a:lnTo>
                  <a:lnTo>
                    <a:pt x="1627" y="1433"/>
                  </a:lnTo>
                  <a:lnTo>
                    <a:pt x="1623" y="1431"/>
                  </a:lnTo>
                  <a:lnTo>
                    <a:pt x="1621" y="1427"/>
                  </a:lnTo>
                  <a:lnTo>
                    <a:pt x="1621" y="1425"/>
                  </a:lnTo>
                  <a:lnTo>
                    <a:pt x="1621" y="1425"/>
                  </a:lnTo>
                  <a:lnTo>
                    <a:pt x="1624" y="1418"/>
                  </a:lnTo>
                  <a:lnTo>
                    <a:pt x="1628" y="1409"/>
                  </a:lnTo>
                  <a:lnTo>
                    <a:pt x="1634" y="1398"/>
                  </a:lnTo>
                  <a:lnTo>
                    <a:pt x="1636" y="1394"/>
                  </a:lnTo>
                  <a:lnTo>
                    <a:pt x="1636" y="1388"/>
                  </a:lnTo>
                  <a:lnTo>
                    <a:pt x="1636" y="1388"/>
                  </a:lnTo>
                  <a:lnTo>
                    <a:pt x="1636" y="1386"/>
                  </a:lnTo>
                  <a:lnTo>
                    <a:pt x="1634" y="1383"/>
                  </a:lnTo>
                  <a:lnTo>
                    <a:pt x="1630" y="1382"/>
                  </a:lnTo>
                  <a:lnTo>
                    <a:pt x="1625" y="1379"/>
                  </a:lnTo>
                  <a:lnTo>
                    <a:pt x="1609" y="1376"/>
                  </a:lnTo>
                  <a:lnTo>
                    <a:pt x="1586" y="1376"/>
                  </a:lnTo>
                  <a:lnTo>
                    <a:pt x="1586" y="1376"/>
                  </a:lnTo>
                  <a:lnTo>
                    <a:pt x="1576" y="1376"/>
                  </a:lnTo>
                  <a:lnTo>
                    <a:pt x="1566" y="1378"/>
                  </a:lnTo>
                  <a:lnTo>
                    <a:pt x="1562" y="1380"/>
                  </a:lnTo>
                  <a:lnTo>
                    <a:pt x="1559" y="1383"/>
                  </a:lnTo>
                  <a:lnTo>
                    <a:pt x="1558" y="1386"/>
                  </a:lnTo>
                  <a:lnTo>
                    <a:pt x="1558" y="1391"/>
                  </a:lnTo>
                  <a:lnTo>
                    <a:pt x="1558" y="1391"/>
                  </a:lnTo>
                  <a:lnTo>
                    <a:pt x="1558" y="1395"/>
                  </a:lnTo>
                  <a:lnTo>
                    <a:pt x="1559" y="1400"/>
                  </a:lnTo>
                  <a:lnTo>
                    <a:pt x="1564" y="1410"/>
                  </a:lnTo>
                  <a:lnTo>
                    <a:pt x="1570" y="1419"/>
                  </a:lnTo>
                  <a:lnTo>
                    <a:pt x="1577" y="1429"/>
                  </a:lnTo>
                  <a:lnTo>
                    <a:pt x="1585" y="1440"/>
                  </a:lnTo>
                  <a:lnTo>
                    <a:pt x="1590" y="1449"/>
                  </a:lnTo>
                  <a:lnTo>
                    <a:pt x="1596" y="1458"/>
                  </a:lnTo>
                  <a:lnTo>
                    <a:pt x="1597" y="1466"/>
                  </a:lnTo>
                  <a:lnTo>
                    <a:pt x="1597" y="1466"/>
                  </a:lnTo>
                  <a:lnTo>
                    <a:pt x="1596" y="1473"/>
                  </a:lnTo>
                  <a:lnTo>
                    <a:pt x="1595" y="1479"/>
                  </a:lnTo>
                  <a:lnTo>
                    <a:pt x="1592" y="1484"/>
                  </a:lnTo>
                  <a:lnTo>
                    <a:pt x="1588" y="1488"/>
                  </a:lnTo>
                  <a:lnTo>
                    <a:pt x="1582" y="1491"/>
                  </a:lnTo>
                  <a:lnTo>
                    <a:pt x="1576" y="1493"/>
                  </a:lnTo>
                  <a:lnTo>
                    <a:pt x="1568" y="1495"/>
                  </a:lnTo>
                  <a:lnTo>
                    <a:pt x="1558" y="1495"/>
                  </a:lnTo>
                  <a:lnTo>
                    <a:pt x="1558" y="1495"/>
                  </a:lnTo>
                  <a:lnTo>
                    <a:pt x="1547" y="1495"/>
                  </a:lnTo>
                  <a:lnTo>
                    <a:pt x="1538" y="1492"/>
                  </a:lnTo>
                  <a:lnTo>
                    <a:pt x="1527" y="1488"/>
                  </a:lnTo>
                  <a:lnTo>
                    <a:pt x="1518" y="1481"/>
                  </a:lnTo>
                  <a:lnTo>
                    <a:pt x="1510" y="1475"/>
                  </a:lnTo>
                  <a:lnTo>
                    <a:pt x="1503" y="1466"/>
                  </a:lnTo>
                  <a:lnTo>
                    <a:pt x="1499" y="1456"/>
                  </a:lnTo>
                  <a:lnTo>
                    <a:pt x="1498" y="1450"/>
                  </a:lnTo>
                  <a:lnTo>
                    <a:pt x="1496" y="1445"/>
                  </a:lnTo>
                  <a:lnTo>
                    <a:pt x="1496" y="1445"/>
                  </a:lnTo>
                  <a:lnTo>
                    <a:pt x="1498" y="1436"/>
                  </a:lnTo>
                  <a:lnTo>
                    <a:pt x="1500" y="1426"/>
                  </a:lnTo>
                  <a:lnTo>
                    <a:pt x="1504" y="1418"/>
                  </a:lnTo>
                  <a:lnTo>
                    <a:pt x="1510" y="1409"/>
                  </a:lnTo>
                  <a:lnTo>
                    <a:pt x="1519" y="1394"/>
                  </a:lnTo>
                  <a:lnTo>
                    <a:pt x="1522" y="1386"/>
                  </a:lnTo>
                  <a:lnTo>
                    <a:pt x="1523" y="1380"/>
                  </a:lnTo>
                  <a:lnTo>
                    <a:pt x="1523" y="1380"/>
                  </a:lnTo>
                  <a:lnTo>
                    <a:pt x="1522" y="1376"/>
                  </a:lnTo>
                  <a:lnTo>
                    <a:pt x="1519" y="1372"/>
                  </a:lnTo>
                  <a:lnTo>
                    <a:pt x="1515" y="1370"/>
                  </a:lnTo>
                  <a:lnTo>
                    <a:pt x="1508" y="1368"/>
                  </a:lnTo>
                  <a:lnTo>
                    <a:pt x="1508" y="1368"/>
                  </a:lnTo>
                  <a:lnTo>
                    <a:pt x="1503" y="1370"/>
                  </a:lnTo>
                  <a:lnTo>
                    <a:pt x="1496" y="1372"/>
                  </a:lnTo>
                  <a:lnTo>
                    <a:pt x="1491" y="1376"/>
                  </a:lnTo>
                  <a:lnTo>
                    <a:pt x="1485" y="1382"/>
                  </a:lnTo>
                  <a:lnTo>
                    <a:pt x="1475" y="1396"/>
                  </a:lnTo>
                  <a:lnTo>
                    <a:pt x="1460" y="1414"/>
                  </a:lnTo>
                  <a:lnTo>
                    <a:pt x="1452" y="1422"/>
                  </a:lnTo>
                  <a:lnTo>
                    <a:pt x="1442" y="1430"/>
                  </a:lnTo>
                  <a:lnTo>
                    <a:pt x="1432" y="1438"/>
                  </a:lnTo>
                  <a:lnTo>
                    <a:pt x="1418" y="1446"/>
                  </a:lnTo>
                  <a:lnTo>
                    <a:pt x="1405" y="1453"/>
                  </a:lnTo>
                  <a:lnTo>
                    <a:pt x="1388" y="1458"/>
                  </a:lnTo>
                  <a:lnTo>
                    <a:pt x="1370" y="1462"/>
                  </a:lnTo>
                  <a:lnTo>
                    <a:pt x="1349" y="1465"/>
                  </a:lnTo>
                  <a:lnTo>
                    <a:pt x="1349" y="1465"/>
                  </a:lnTo>
                  <a:lnTo>
                    <a:pt x="1363" y="1453"/>
                  </a:lnTo>
                  <a:lnTo>
                    <a:pt x="1368" y="1445"/>
                  </a:lnTo>
                  <a:lnTo>
                    <a:pt x="1374" y="1437"/>
                  </a:lnTo>
                  <a:lnTo>
                    <a:pt x="1378" y="1427"/>
                  </a:lnTo>
                  <a:lnTo>
                    <a:pt x="1382" y="1417"/>
                  </a:lnTo>
                  <a:lnTo>
                    <a:pt x="1383" y="1405"/>
                  </a:lnTo>
                  <a:lnTo>
                    <a:pt x="1384" y="1391"/>
                  </a:lnTo>
                  <a:lnTo>
                    <a:pt x="1384" y="1391"/>
                  </a:lnTo>
                  <a:lnTo>
                    <a:pt x="1383" y="1378"/>
                  </a:lnTo>
                  <a:lnTo>
                    <a:pt x="1382" y="1365"/>
                  </a:lnTo>
                  <a:lnTo>
                    <a:pt x="1380" y="1352"/>
                  </a:lnTo>
                  <a:lnTo>
                    <a:pt x="1379" y="1337"/>
                  </a:lnTo>
                  <a:lnTo>
                    <a:pt x="1379" y="1337"/>
                  </a:lnTo>
                  <a:lnTo>
                    <a:pt x="1380" y="1328"/>
                  </a:lnTo>
                  <a:lnTo>
                    <a:pt x="1382" y="1320"/>
                  </a:lnTo>
                  <a:lnTo>
                    <a:pt x="1384" y="1313"/>
                  </a:lnTo>
                  <a:lnTo>
                    <a:pt x="1388" y="1308"/>
                  </a:lnTo>
                  <a:lnTo>
                    <a:pt x="1392" y="1302"/>
                  </a:lnTo>
                  <a:lnTo>
                    <a:pt x="1398" y="1300"/>
                  </a:lnTo>
                  <a:lnTo>
                    <a:pt x="1403" y="1298"/>
                  </a:lnTo>
                  <a:lnTo>
                    <a:pt x="1410" y="1297"/>
                  </a:lnTo>
                  <a:lnTo>
                    <a:pt x="1410" y="1297"/>
                  </a:lnTo>
                  <a:lnTo>
                    <a:pt x="1415" y="1298"/>
                  </a:lnTo>
                  <a:lnTo>
                    <a:pt x="1422" y="1300"/>
                  </a:lnTo>
                  <a:lnTo>
                    <a:pt x="1432" y="1305"/>
                  </a:lnTo>
                  <a:lnTo>
                    <a:pt x="1441" y="1312"/>
                  </a:lnTo>
                  <a:lnTo>
                    <a:pt x="1449" y="1320"/>
                  </a:lnTo>
                  <a:lnTo>
                    <a:pt x="1457" y="1329"/>
                  </a:lnTo>
                  <a:lnTo>
                    <a:pt x="1465" y="1336"/>
                  </a:lnTo>
                  <a:lnTo>
                    <a:pt x="1473" y="1341"/>
                  </a:lnTo>
                  <a:lnTo>
                    <a:pt x="1476" y="1343"/>
                  </a:lnTo>
                  <a:lnTo>
                    <a:pt x="1480" y="1344"/>
                  </a:lnTo>
                  <a:lnTo>
                    <a:pt x="1480" y="1344"/>
                  </a:lnTo>
                  <a:lnTo>
                    <a:pt x="1485" y="1343"/>
                  </a:lnTo>
                  <a:lnTo>
                    <a:pt x="1489" y="1341"/>
                  </a:lnTo>
                  <a:lnTo>
                    <a:pt x="1493" y="1340"/>
                  </a:lnTo>
                  <a:lnTo>
                    <a:pt x="1498" y="1336"/>
                  </a:lnTo>
                  <a:lnTo>
                    <a:pt x="1500" y="1332"/>
                  </a:lnTo>
                  <a:lnTo>
                    <a:pt x="1503" y="1328"/>
                  </a:lnTo>
                  <a:lnTo>
                    <a:pt x="1504" y="1322"/>
                  </a:lnTo>
                  <a:lnTo>
                    <a:pt x="1504" y="1317"/>
                  </a:lnTo>
                  <a:lnTo>
                    <a:pt x="1504" y="1317"/>
                  </a:lnTo>
                  <a:lnTo>
                    <a:pt x="1503" y="1305"/>
                  </a:lnTo>
                  <a:lnTo>
                    <a:pt x="1499" y="1294"/>
                  </a:lnTo>
                  <a:lnTo>
                    <a:pt x="1492" y="1286"/>
                  </a:lnTo>
                  <a:lnTo>
                    <a:pt x="1484" y="1278"/>
                  </a:lnTo>
                  <a:lnTo>
                    <a:pt x="1475" y="1270"/>
                  </a:lnTo>
                  <a:lnTo>
                    <a:pt x="1464" y="1263"/>
                  </a:lnTo>
                  <a:lnTo>
                    <a:pt x="1440" y="1251"/>
                  </a:lnTo>
                  <a:lnTo>
                    <a:pt x="1428" y="1243"/>
                  </a:lnTo>
                  <a:lnTo>
                    <a:pt x="1415" y="1236"/>
                  </a:lnTo>
                  <a:lnTo>
                    <a:pt x="1405" y="1228"/>
                  </a:lnTo>
                  <a:lnTo>
                    <a:pt x="1394" y="1219"/>
                  </a:lnTo>
                  <a:lnTo>
                    <a:pt x="1386" y="1207"/>
                  </a:lnTo>
                  <a:lnTo>
                    <a:pt x="1379" y="1194"/>
                  </a:lnTo>
                  <a:lnTo>
                    <a:pt x="1375" y="1180"/>
                  </a:lnTo>
                  <a:lnTo>
                    <a:pt x="1374" y="1163"/>
                  </a:lnTo>
                  <a:lnTo>
                    <a:pt x="1374" y="1163"/>
                  </a:lnTo>
                  <a:lnTo>
                    <a:pt x="1375" y="1154"/>
                  </a:lnTo>
                  <a:lnTo>
                    <a:pt x="1376" y="1143"/>
                  </a:lnTo>
                  <a:lnTo>
                    <a:pt x="1378" y="1131"/>
                  </a:lnTo>
                  <a:lnTo>
                    <a:pt x="1382" y="1119"/>
                  </a:lnTo>
                  <a:lnTo>
                    <a:pt x="1391" y="1092"/>
                  </a:lnTo>
                  <a:lnTo>
                    <a:pt x="1407" y="1061"/>
                  </a:lnTo>
                  <a:lnTo>
                    <a:pt x="1407" y="1061"/>
                  </a:lnTo>
                  <a:close/>
                  <a:moveTo>
                    <a:pt x="1577" y="1640"/>
                  </a:moveTo>
                  <a:lnTo>
                    <a:pt x="1577" y="1640"/>
                  </a:lnTo>
                  <a:lnTo>
                    <a:pt x="1577" y="1646"/>
                  </a:lnTo>
                  <a:lnTo>
                    <a:pt x="1578" y="1650"/>
                  </a:lnTo>
                  <a:lnTo>
                    <a:pt x="1581" y="1654"/>
                  </a:lnTo>
                  <a:lnTo>
                    <a:pt x="1584" y="1656"/>
                  </a:lnTo>
                  <a:lnTo>
                    <a:pt x="1586" y="1659"/>
                  </a:lnTo>
                  <a:lnTo>
                    <a:pt x="1590" y="1662"/>
                  </a:lnTo>
                  <a:lnTo>
                    <a:pt x="1595" y="1662"/>
                  </a:lnTo>
                  <a:lnTo>
                    <a:pt x="1599" y="1663"/>
                  </a:lnTo>
                  <a:lnTo>
                    <a:pt x="1599" y="1663"/>
                  </a:lnTo>
                  <a:lnTo>
                    <a:pt x="1604" y="1662"/>
                  </a:lnTo>
                  <a:lnTo>
                    <a:pt x="1608" y="1660"/>
                  </a:lnTo>
                  <a:lnTo>
                    <a:pt x="1612" y="1658"/>
                  </a:lnTo>
                  <a:lnTo>
                    <a:pt x="1616" y="1655"/>
                  </a:lnTo>
                  <a:lnTo>
                    <a:pt x="1619" y="1651"/>
                  </a:lnTo>
                  <a:lnTo>
                    <a:pt x="1620" y="1646"/>
                  </a:lnTo>
                  <a:lnTo>
                    <a:pt x="1621" y="1642"/>
                  </a:lnTo>
                  <a:lnTo>
                    <a:pt x="1621" y="1636"/>
                  </a:lnTo>
                  <a:lnTo>
                    <a:pt x="1621" y="1636"/>
                  </a:lnTo>
                  <a:lnTo>
                    <a:pt x="1621" y="1629"/>
                  </a:lnTo>
                  <a:lnTo>
                    <a:pt x="1619" y="1621"/>
                  </a:lnTo>
                  <a:lnTo>
                    <a:pt x="1616" y="1613"/>
                  </a:lnTo>
                  <a:lnTo>
                    <a:pt x="1612" y="1607"/>
                  </a:lnTo>
                  <a:lnTo>
                    <a:pt x="1607" y="1601"/>
                  </a:lnTo>
                  <a:lnTo>
                    <a:pt x="1601" y="1596"/>
                  </a:lnTo>
                  <a:lnTo>
                    <a:pt x="1595" y="1593"/>
                  </a:lnTo>
                  <a:lnTo>
                    <a:pt x="1589" y="1592"/>
                  </a:lnTo>
                  <a:lnTo>
                    <a:pt x="1589" y="1592"/>
                  </a:lnTo>
                  <a:lnTo>
                    <a:pt x="1586" y="1592"/>
                  </a:lnTo>
                  <a:lnTo>
                    <a:pt x="1585" y="1593"/>
                  </a:lnTo>
                  <a:lnTo>
                    <a:pt x="1584" y="1598"/>
                  </a:lnTo>
                  <a:lnTo>
                    <a:pt x="1582" y="1613"/>
                  </a:lnTo>
                  <a:lnTo>
                    <a:pt x="1582" y="1613"/>
                  </a:lnTo>
                  <a:lnTo>
                    <a:pt x="1580" y="1628"/>
                  </a:lnTo>
                  <a:lnTo>
                    <a:pt x="1578" y="1635"/>
                  </a:lnTo>
                  <a:lnTo>
                    <a:pt x="1577" y="1640"/>
                  </a:lnTo>
                  <a:lnTo>
                    <a:pt x="1577" y="1640"/>
                  </a:lnTo>
                  <a:close/>
                  <a:moveTo>
                    <a:pt x="1531" y="1522"/>
                  </a:moveTo>
                  <a:lnTo>
                    <a:pt x="1531" y="1522"/>
                  </a:lnTo>
                  <a:lnTo>
                    <a:pt x="1547" y="1526"/>
                  </a:lnTo>
                  <a:lnTo>
                    <a:pt x="1564" y="1531"/>
                  </a:lnTo>
                  <a:lnTo>
                    <a:pt x="1578" y="1537"/>
                  </a:lnTo>
                  <a:lnTo>
                    <a:pt x="1593" y="1545"/>
                  </a:lnTo>
                  <a:lnTo>
                    <a:pt x="1607" y="1553"/>
                  </a:lnTo>
                  <a:lnTo>
                    <a:pt x="1617" y="1561"/>
                  </a:lnTo>
                  <a:lnTo>
                    <a:pt x="1628" y="1570"/>
                  </a:lnTo>
                  <a:lnTo>
                    <a:pt x="1639" y="1581"/>
                  </a:lnTo>
                  <a:lnTo>
                    <a:pt x="1647" y="1592"/>
                  </a:lnTo>
                  <a:lnTo>
                    <a:pt x="1655" y="1602"/>
                  </a:lnTo>
                  <a:lnTo>
                    <a:pt x="1660" y="1615"/>
                  </a:lnTo>
                  <a:lnTo>
                    <a:pt x="1666" y="1627"/>
                  </a:lnTo>
                  <a:lnTo>
                    <a:pt x="1670" y="1639"/>
                  </a:lnTo>
                  <a:lnTo>
                    <a:pt x="1674" y="1651"/>
                  </a:lnTo>
                  <a:lnTo>
                    <a:pt x="1675" y="1664"/>
                  </a:lnTo>
                  <a:lnTo>
                    <a:pt x="1675" y="1677"/>
                  </a:lnTo>
                  <a:lnTo>
                    <a:pt x="1675" y="1677"/>
                  </a:lnTo>
                  <a:lnTo>
                    <a:pt x="1674" y="1693"/>
                  </a:lnTo>
                  <a:lnTo>
                    <a:pt x="1670" y="1709"/>
                  </a:lnTo>
                  <a:lnTo>
                    <a:pt x="1665" y="1724"/>
                  </a:lnTo>
                  <a:lnTo>
                    <a:pt x="1655" y="1737"/>
                  </a:lnTo>
                  <a:lnTo>
                    <a:pt x="1650" y="1743"/>
                  </a:lnTo>
                  <a:lnTo>
                    <a:pt x="1644" y="1748"/>
                  </a:lnTo>
                  <a:lnTo>
                    <a:pt x="1638" y="1752"/>
                  </a:lnTo>
                  <a:lnTo>
                    <a:pt x="1631" y="1756"/>
                  </a:lnTo>
                  <a:lnTo>
                    <a:pt x="1623" y="1759"/>
                  </a:lnTo>
                  <a:lnTo>
                    <a:pt x="1615" y="1761"/>
                  </a:lnTo>
                  <a:lnTo>
                    <a:pt x="1607" y="1763"/>
                  </a:lnTo>
                  <a:lnTo>
                    <a:pt x="1597" y="1764"/>
                  </a:lnTo>
                  <a:lnTo>
                    <a:pt x="1597" y="1764"/>
                  </a:lnTo>
                  <a:lnTo>
                    <a:pt x="1581" y="1763"/>
                  </a:lnTo>
                  <a:lnTo>
                    <a:pt x="1565" y="1757"/>
                  </a:lnTo>
                  <a:lnTo>
                    <a:pt x="1551" y="1751"/>
                  </a:lnTo>
                  <a:lnTo>
                    <a:pt x="1541" y="1741"/>
                  </a:lnTo>
                  <a:lnTo>
                    <a:pt x="1531" y="1730"/>
                  </a:lnTo>
                  <a:lnTo>
                    <a:pt x="1524" y="1716"/>
                  </a:lnTo>
                  <a:lnTo>
                    <a:pt x="1519" y="1701"/>
                  </a:lnTo>
                  <a:lnTo>
                    <a:pt x="1518" y="1682"/>
                  </a:lnTo>
                  <a:lnTo>
                    <a:pt x="1518" y="1682"/>
                  </a:lnTo>
                  <a:lnTo>
                    <a:pt x="1519" y="1668"/>
                  </a:lnTo>
                  <a:lnTo>
                    <a:pt x="1523" y="1654"/>
                  </a:lnTo>
                  <a:lnTo>
                    <a:pt x="1527" y="1640"/>
                  </a:lnTo>
                  <a:lnTo>
                    <a:pt x="1533" y="1625"/>
                  </a:lnTo>
                  <a:lnTo>
                    <a:pt x="1538" y="1611"/>
                  </a:lnTo>
                  <a:lnTo>
                    <a:pt x="1543" y="1596"/>
                  </a:lnTo>
                  <a:lnTo>
                    <a:pt x="1546" y="1582"/>
                  </a:lnTo>
                  <a:lnTo>
                    <a:pt x="1547" y="1567"/>
                  </a:lnTo>
                  <a:lnTo>
                    <a:pt x="1547" y="1567"/>
                  </a:lnTo>
                  <a:lnTo>
                    <a:pt x="1547" y="1555"/>
                  </a:lnTo>
                  <a:lnTo>
                    <a:pt x="1543" y="1545"/>
                  </a:lnTo>
                  <a:lnTo>
                    <a:pt x="1539" y="1534"/>
                  </a:lnTo>
                  <a:lnTo>
                    <a:pt x="1531" y="1522"/>
                  </a:lnTo>
                  <a:lnTo>
                    <a:pt x="1531" y="1522"/>
                  </a:lnTo>
                  <a:close/>
                  <a:moveTo>
                    <a:pt x="1411" y="1674"/>
                  </a:moveTo>
                  <a:lnTo>
                    <a:pt x="1411" y="1674"/>
                  </a:lnTo>
                  <a:lnTo>
                    <a:pt x="1417" y="1681"/>
                  </a:lnTo>
                  <a:lnTo>
                    <a:pt x="1421" y="1687"/>
                  </a:lnTo>
                  <a:lnTo>
                    <a:pt x="1422" y="1694"/>
                  </a:lnTo>
                  <a:lnTo>
                    <a:pt x="1423" y="1701"/>
                  </a:lnTo>
                  <a:lnTo>
                    <a:pt x="1423" y="1701"/>
                  </a:lnTo>
                  <a:lnTo>
                    <a:pt x="1422" y="1710"/>
                  </a:lnTo>
                  <a:lnTo>
                    <a:pt x="1421" y="1721"/>
                  </a:lnTo>
                  <a:lnTo>
                    <a:pt x="1418" y="1732"/>
                  </a:lnTo>
                  <a:lnTo>
                    <a:pt x="1417" y="1743"/>
                  </a:lnTo>
                  <a:lnTo>
                    <a:pt x="1417" y="1743"/>
                  </a:lnTo>
                  <a:lnTo>
                    <a:pt x="1418" y="1751"/>
                  </a:lnTo>
                  <a:lnTo>
                    <a:pt x="1419" y="1759"/>
                  </a:lnTo>
                  <a:lnTo>
                    <a:pt x="1423" y="1765"/>
                  </a:lnTo>
                  <a:lnTo>
                    <a:pt x="1428" y="1771"/>
                  </a:lnTo>
                  <a:lnTo>
                    <a:pt x="1434" y="1776"/>
                  </a:lnTo>
                  <a:lnTo>
                    <a:pt x="1441" y="1780"/>
                  </a:lnTo>
                  <a:lnTo>
                    <a:pt x="1448" y="1783"/>
                  </a:lnTo>
                  <a:lnTo>
                    <a:pt x="1456" y="1783"/>
                  </a:lnTo>
                  <a:lnTo>
                    <a:pt x="1456" y="1783"/>
                  </a:lnTo>
                  <a:lnTo>
                    <a:pt x="1465" y="1782"/>
                  </a:lnTo>
                  <a:lnTo>
                    <a:pt x="1473" y="1780"/>
                  </a:lnTo>
                  <a:lnTo>
                    <a:pt x="1481" y="1776"/>
                  </a:lnTo>
                  <a:lnTo>
                    <a:pt x="1487" y="1771"/>
                  </a:lnTo>
                  <a:lnTo>
                    <a:pt x="1492" y="1764"/>
                  </a:lnTo>
                  <a:lnTo>
                    <a:pt x="1495" y="1757"/>
                  </a:lnTo>
                  <a:lnTo>
                    <a:pt x="1498" y="1749"/>
                  </a:lnTo>
                  <a:lnTo>
                    <a:pt x="1499" y="1740"/>
                  </a:lnTo>
                  <a:lnTo>
                    <a:pt x="1499" y="1740"/>
                  </a:lnTo>
                  <a:lnTo>
                    <a:pt x="1498" y="1728"/>
                  </a:lnTo>
                  <a:lnTo>
                    <a:pt x="1492" y="1716"/>
                  </a:lnTo>
                  <a:lnTo>
                    <a:pt x="1484" y="1705"/>
                  </a:lnTo>
                  <a:lnTo>
                    <a:pt x="1475" y="1694"/>
                  </a:lnTo>
                  <a:lnTo>
                    <a:pt x="1463" y="1686"/>
                  </a:lnTo>
                  <a:lnTo>
                    <a:pt x="1448" y="1679"/>
                  </a:lnTo>
                  <a:lnTo>
                    <a:pt x="1430" y="1675"/>
                  </a:lnTo>
                  <a:lnTo>
                    <a:pt x="1411" y="1674"/>
                  </a:lnTo>
                  <a:lnTo>
                    <a:pt x="1411" y="1674"/>
                  </a:lnTo>
                  <a:close/>
                  <a:moveTo>
                    <a:pt x="1708" y="1616"/>
                  </a:moveTo>
                  <a:lnTo>
                    <a:pt x="1708" y="1616"/>
                  </a:lnTo>
                  <a:lnTo>
                    <a:pt x="1712" y="1624"/>
                  </a:lnTo>
                  <a:lnTo>
                    <a:pt x="1714" y="1631"/>
                  </a:lnTo>
                  <a:lnTo>
                    <a:pt x="1716" y="1638"/>
                  </a:lnTo>
                  <a:lnTo>
                    <a:pt x="1717" y="1646"/>
                  </a:lnTo>
                  <a:lnTo>
                    <a:pt x="1717" y="1646"/>
                  </a:lnTo>
                  <a:lnTo>
                    <a:pt x="1716" y="1654"/>
                  </a:lnTo>
                  <a:lnTo>
                    <a:pt x="1714" y="1663"/>
                  </a:lnTo>
                  <a:lnTo>
                    <a:pt x="1709" y="1682"/>
                  </a:lnTo>
                  <a:lnTo>
                    <a:pt x="1702" y="1699"/>
                  </a:lnTo>
                  <a:lnTo>
                    <a:pt x="1701" y="1709"/>
                  </a:lnTo>
                  <a:lnTo>
                    <a:pt x="1700" y="1720"/>
                  </a:lnTo>
                  <a:lnTo>
                    <a:pt x="1700" y="1720"/>
                  </a:lnTo>
                  <a:lnTo>
                    <a:pt x="1701" y="1729"/>
                  </a:lnTo>
                  <a:lnTo>
                    <a:pt x="1704" y="1740"/>
                  </a:lnTo>
                  <a:lnTo>
                    <a:pt x="1709" y="1749"/>
                  </a:lnTo>
                  <a:lnTo>
                    <a:pt x="1716" y="1757"/>
                  </a:lnTo>
                  <a:lnTo>
                    <a:pt x="1724" y="1763"/>
                  </a:lnTo>
                  <a:lnTo>
                    <a:pt x="1733" y="1768"/>
                  </a:lnTo>
                  <a:lnTo>
                    <a:pt x="1744" y="1771"/>
                  </a:lnTo>
                  <a:lnTo>
                    <a:pt x="1756" y="1772"/>
                  </a:lnTo>
                  <a:lnTo>
                    <a:pt x="1756" y="1772"/>
                  </a:lnTo>
                  <a:lnTo>
                    <a:pt x="1770" y="1771"/>
                  </a:lnTo>
                  <a:lnTo>
                    <a:pt x="1782" y="1767"/>
                  </a:lnTo>
                  <a:lnTo>
                    <a:pt x="1792" y="1761"/>
                  </a:lnTo>
                  <a:lnTo>
                    <a:pt x="1801" y="1753"/>
                  </a:lnTo>
                  <a:lnTo>
                    <a:pt x="1809" y="1744"/>
                  </a:lnTo>
                  <a:lnTo>
                    <a:pt x="1814" y="1733"/>
                  </a:lnTo>
                  <a:lnTo>
                    <a:pt x="1817" y="1721"/>
                  </a:lnTo>
                  <a:lnTo>
                    <a:pt x="1818" y="1709"/>
                  </a:lnTo>
                  <a:lnTo>
                    <a:pt x="1818" y="1709"/>
                  </a:lnTo>
                  <a:lnTo>
                    <a:pt x="1818" y="1699"/>
                  </a:lnTo>
                  <a:lnTo>
                    <a:pt x="1815" y="1691"/>
                  </a:lnTo>
                  <a:lnTo>
                    <a:pt x="1814" y="1683"/>
                  </a:lnTo>
                  <a:lnTo>
                    <a:pt x="1810" y="1675"/>
                  </a:lnTo>
                  <a:lnTo>
                    <a:pt x="1806" y="1667"/>
                  </a:lnTo>
                  <a:lnTo>
                    <a:pt x="1801" y="1659"/>
                  </a:lnTo>
                  <a:lnTo>
                    <a:pt x="1795" y="1652"/>
                  </a:lnTo>
                  <a:lnTo>
                    <a:pt x="1788" y="1647"/>
                  </a:lnTo>
                  <a:lnTo>
                    <a:pt x="1780" y="1640"/>
                  </a:lnTo>
                  <a:lnTo>
                    <a:pt x="1772" y="1635"/>
                  </a:lnTo>
                  <a:lnTo>
                    <a:pt x="1763" y="1631"/>
                  </a:lnTo>
                  <a:lnTo>
                    <a:pt x="1753" y="1625"/>
                  </a:lnTo>
                  <a:lnTo>
                    <a:pt x="1743" y="1623"/>
                  </a:lnTo>
                  <a:lnTo>
                    <a:pt x="1732" y="1620"/>
                  </a:lnTo>
                  <a:lnTo>
                    <a:pt x="1720" y="1617"/>
                  </a:lnTo>
                  <a:lnTo>
                    <a:pt x="1708" y="1616"/>
                  </a:lnTo>
                  <a:lnTo>
                    <a:pt x="1708" y="1616"/>
                  </a:lnTo>
                  <a:close/>
                  <a:moveTo>
                    <a:pt x="1433" y="1569"/>
                  </a:moveTo>
                  <a:lnTo>
                    <a:pt x="1433" y="1569"/>
                  </a:lnTo>
                  <a:lnTo>
                    <a:pt x="1448" y="1572"/>
                  </a:lnTo>
                  <a:lnTo>
                    <a:pt x="1458" y="1574"/>
                  </a:lnTo>
                  <a:lnTo>
                    <a:pt x="1468" y="1578"/>
                  </a:lnTo>
                  <a:lnTo>
                    <a:pt x="1475" y="1582"/>
                  </a:lnTo>
                  <a:lnTo>
                    <a:pt x="1479" y="1586"/>
                  </a:lnTo>
                  <a:lnTo>
                    <a:pt x="1481" y="1592"/>
                  </a:lnTo>
                  <a:lnTo>
                    <a:pt x="1484" y="1596"/>
                  </a:lnTo>
                  <a:lnTo>
                    <a:pt x="1484" y="1600"/>
                  </a:lnTo>
                  <a:lnTo>
                    <a:pt x="1484" y="1600"/>
                  </a:lnTo>
                  <a:lnTo>
                    <a:pt x="1483" y="1607"/>
                  </a:lnTo>
                  <a:lnTo>
                    <a:pt x="1481" y="1613"/>
                  </a:lnTo>
                  <a:lnTo>
                    <a:pt x="1477" y="1617"/>
                  </a:lnTo>
                  <a:lnTo>
                    <a:pt x="1473" y="1620"/>
                  </a:lnTo>
                  <a:lnTo>
                    <a:pt x="1468" y="1623"/>
                  </a:lnTo>
                  <a:lnTo>
                    <a:pt x="1463" y="1625"/>
                  </a:lnTo>
                  <a:lnTo>
                    <a:pt x="1449" y="1627"/>
                  </a:lnTo>
                  <a:lnTo>
                    <a:pt x="1449" y="1627"/>
                  </a:lnTo>
                  <a:lnTo>
                    <a:pt x="1429" y="1625"/>
                  </a:lnTo>
                  <a:lnTo>
                    <a:pt x="1407" y="1624"/>
                  </a:lnTo>
                  <a:lnTo>
                    <a:pt x="1407" y="1624"/>
                  </a:lnTo>
                  <a:lnTo>
                    <a:pt x="1392" y="1624"/>
                  </a:lnTo>
                  <a:lnTo>
                    <a:pt x="1386" y="1625"/>
                  </a:lnTo>
                  <a:lnTo>
                    <a:pt x="1378" y="1628"/>
                  </a:lnTo>
                  <a:lnTo>
                    <a:pt x="1371" y="1631"/>
                  </a:lnTo>
                  <a:lnTo>
                    <a:pt x="1364" y="1635"/>
                  </a:lnTo>
                  <a:lnTo>
                    <a:pt x="1357" y="1640"/>
                  </a:lnTo>
                  <a:lnTo>
                    <a:pt x="1352" y="1647"/>
                  </a:lnTo>
                  <a:lnTo>
                    <a:pt x="1352" y="1647"/>
                  </a:lnTo>
                  <a:lnTo>
                    <a:pt x="1362" y="1650"/>
                  </a:lnTo>
                  <a:lnTo>
                    <a:pt x="1366" y="1651"/>
                  </a:lnTo>
                  <a:lnTo>
                    <a:pt x="1371" y="1655"/>
                  </a:lnTo>
                  <a:lnTo>
                    <a:pt x="1375" y="1658"/>
                  </a:lnTo>
                  <a:lnTo>
                    <a:pt x="1378" y="1663"/>
                  </a:lnTo>
                  <a:lnTo>
                    <a:pt x="1379" y="1668"/>
                  </a:lnTo>
                  <a:lnTo>
                    <a:pt x="1380" y="1674"/>
                  </a:lnTo>
                  <a:lnTo>
                    <a:pt x="1380" y="1674"/>
                  </a:lnTo>
                  <a:lnTo>
                    <a:pt x="1380" y="1679"/>
                  </a:lnTo>
                  <a:lnTo>
                    <a:pt x="1379" y="1683"/>
                  </a:lnTo>
                  <a:lnTo>
                    <a:pt x="1376" y="1687"/>
                  </a:lnTo>
                  <a:lnTo>
                    <a:pt x="1374" y="1690"/>
                  </a:lnTo>
                  <a:lnTo>
                    <a:pt x="1367" y="1695"/>
                  </a:lnTo>
                  <a:lnTo>
                    <a:pt x="1357" y="1699"/>
                  </a:lnTo>
                  <a:lnTo>
                    <a:pt x="1335" y="1708"/>
                  </a:lnTo>
                  <a:lnTo>
                    <a:pt x="1308" y="1714"/>
                  </a:lnTo>
                  <a:lnTo>
                    <a:pt x="1294" y="1720"/>
                  </a:lnTo>
                  <a:lnTo>
                    <a:pt x="1282" y="1726"/>
                  </a:lnTo>
                  <a:lnTo>
                    <a:pt x="1270" y="1734"/>
                  </a:lnTo>
                  <a:lnTo>
                    <a:pt x="1259" y="1745"/>
                  </a:lnTo>
                  <a:lnTo>
                    <a:pt x="1250" y="1759"/>
                  </a:lnTo>
                  <a:lnTo>
                    <a:pt x="1246" y="1765"/>
                  </a:lnTo>
                  <a:lnTo>
                    <a:pt x="1243" y="1774"/>
                  </a:lnTo>
                  <a:lnTo>
                    <a:pt x="1240" y="1783"/>
                  </a:lnTo>
                  <a:lnTo>
                    <a:pt x="1238" y="1794"/>
                  </a:lnTo>
                  <a:lnTo>
                    <a:pt x="1236" y="1804"/>
                  </a:lnTo>
                  <a:lnTo>
                    <a:pt x="1236" y="1817"/>
                  </a:lnTo>
                  <a:lnTo>
                    <a:pt x="1236" y="1817"/>
                  </a:lnTo>
                  <a:lnTo>
                    <a:pt x="1238" y="1830"/>
                  </a:lnTo>
                  <a:lnTo>
                    <a:pt x="1239" y="1842"/>
                  </a:lnTo>
                  <a:lnTo>
                    <a:pt x="1244" y="1856"/>
                  </a:lnTo>
                  <a:lnTo>
                    <a:pt x="1250" y="1869"/>
                  </a:lnTo>
                  <a:lnTo>
                    <a:pt x="1256" y="1881"/>
                  </a:lnTo>
                  <a:lnTo>
                    <a:pt x="1266" y="1893"/>
                  </a:lnTo>
                  <a:lnTo>
                    <a:pt x="1275" y="1905"/>
                  </a:lnTo>
                  <a:lnTo>
                    <a:pt x="1287" y="1916"/>
                  </a:lnTo>
                  <a:lnTo>
                    <a:pt x="1300" y="1926"/>
                  </a:lnTo>
                  <a:lnTo>
                    <a:pt x="1313" y="1935"/>
                  </a:lnTo>
                  <a:lnTo>
                    <a:pt x="1329" y="1943"/>
                  </a:lnTo>
                  <a:lnTo>
                    <a:pt x="1345" y="1950"/>
                  </a:lnTo>
                  <a:lnTo>
                    <a:pt x="1363" y="1955"/>
                  </a:lnTo>
                  <a:lnTo>
                    <a:pt x="1380" y="1959"/>
                  </a:lnTo>
                  <a:lnTo>
                    <a:pt x="1401" y="1962"/>
                  </a:lnTo>
                  <a:lnTo>
                    <a:pt x="1421" y="1963"/>
                  </a:lnTo>
                  <a:lnTo>
                    <a:pt x="1421" y="1963"/>
                  </a:lnTo>
                  <a:lnTo>
                    <a:pt x="1441" y="1962"/>
                  </a:lnTo>
                  <a:lnTo>
                    <a:pt x="1460" y="1959"/>
                  </a:lnTo>
                  <a:lnTo>
                    <a:pt x="1476" y="1957"/>
                  </a:lnTo>
                  <a:lnTo>
                    <a:pt x="1489" y="1951"/>
                  </a:lnTo>
                  <a:lnTo>
                    <a:pt x="1500" y="1946"/>
                  </a:lnTo>
                  <a:lnTo>
                    <a:pt x="1508" y="1939"/>
                  </a:lnTo>
                  <a:lnTo>
                    <a:pt x="1512" y="1931"/>
                  </a:lnTo>
                  <a:lnTo>
                    <a:pt x="1514" y="1927"/>
                  </a:lnTo>
                  <a:lnTo>
                    <a:pt x="1515" y="1923"/>
                  </a:lnTo>
                  <a:lnTo>
                    <a:pt x="1515" y="1923"/>
                  </a:lnTo>
                  <a:lnTo>
                    <a:pt x="1514" y="1918"/>
                  </a:lnTo>
                  <a:lnTo>
                    <a:pt x="1510" y="1915"/>
                  </a:lnTo>
                  <a:lnTo>
                    <a:pt x="1504" y="1914"/>
                  </a:lnTo>
                  <a:lnTo>
                    <a:pt x="1499" y="1912"/>
                  </a:lnTo>
                  <a:lnTo>
                    <a:pt x="1493" y="1912"/>
                  </a:lnTo>
                  <a:lnTo>
                    <a:pt x="1489" y="1911"/>
                  </a:lnTo>
                  <a:lnTo>
                    <a:pt x="1485" y="1908"/>
                  </a:lnTo>
                  <a:lnTo>
                    <a:pt x="1484" y="1904"/>
                  </a:lnTo>
                  <a:lnTo>
                    <a:pt x="1484" y="1904"/>
                  </a:lnTo>
                  <a:lnTo>
                    <a:pt x="1485" y="1897"/>
                  </a:lnTo>
                  <a:lnTo>
                    <a:pt x="1489" y="1891"/>
                  </a:lnTo>
                  <a:lnTo>
                    <a:pt x="1493" y="1884"/>
                  </a:lnTo>
                  <a:lnTo>
                    <a:pt x="1495" y="1876"/>
                  </a:lnTo>
                  <a:lnTo>
                    <a:pt x="1495" y="1876"/>
                  </a:lnTo>
                  <a:lnTo>
                    <a:pt x="1495" y="1872"/>
                  </a:lnTo>
                  <a:lnTo>
                    <a:pt x="1492" y="1868"/>
                  </a:lnTo>
                  <a:lnTo>
                    <a:pt x="1489" y="1865"/>
                  </a:lnTo>
                  <a:lnTo>
                    <a:pt x="1484" y="1864"/>
                  </a:lnTo>
                  <a:lnTo>
                    <a:pt x="1484" y="1864"/>
                  </a:lnTo>
                  <a:lnTo>
                    <a:pt x="1477" y="1865"/>
                  </a:lnTo>
                  <a:lnTo>
                    <a:pt x="1469" y="1868"/>
                  </a:lnTo>
                  <a:lnTo>
                    <a:pt x="1448" y="1876"/>
                  </a:lnTo>
                  <a:lnTo>
                    <a:pt x="1433" y="1881"/>
                  </a:lnTo>
                  <a:lnTo>
                    <a:pt x="1417" y="1885"/>
                  </a:lnTo>
                  <a:lnTo>
                    <a:pt x="1398" y="1888"/>
                  </a:lnTo>
                  <a:lnTo>
                    <a:pt x="1376" y="1889"/>
                  </a:lnTo>
                  <a:lnTo>
                    <a:pt x="1376" y="1889"/>
                  </a:lnTo>
                  <a:lnTo>
                    <a:pt x="1357" y="1888"/>
                  </a:lnTo>
                  <a:lnTo>
                    <a:pt x="1340" y="1884"/>
                  </a:lnTo>
                  <a:lnTo>
                    <a:pt x="1324" y="1879"/>
                  </a:lnTo>
                  <a:lnTo>
                    <a:pt x="1310" y="1870"/>
                  </a:lnTo>
                  <a:lnTo>
                    <a:pt x="1298" y="1861"/>
                  </a:lnTo>
                  <a:lnTo>
                    <a:pt x="1293" y="1856"/>
                  </a:lnTo>
                  <a:lnTo>
                    <a:pt x="1289" y="1850"/>
                  </a:lnTo>
                  <a:lnTo>
                    <a:pt x="1285" y="1844"/>
                  </a:lnTo>
                  <a:lnTo>
                    <a:pt x="1282" y="1838"/>
                  </a:lnTo>
                  <a:lnTo>
                    <a:pt x="1281" y="1831"/>
                  </a:lnTo>
                  <a:lnTo>
                    <a:pt x="1281" y="1825"/>
                  </a:lnTo>
                  <a:lnTo>
                    <a:pt x="1281" y="1825"/>
                  </a:lnTo>
                  <a:lnTo>
                    <a:pt x="1281" y="1819"/>
                  </a:lnTo>
                  <a:lnTo>
                    <a:pt x="1282" y="1815"/>
                  </a:lnTo>
                  <a:lnTo>
                    <a:pt x="1285" y="1813"/>
                  </a:lnTo>
                  <a:lnTo>
                    <a:pt x="1289" y="1811"/>
                  </a:lnTo>
                  <a:lnTo>
                    <a:pt x="1289" y="1811"/>
                  </a:lnTo>
                  <a:lnTo>
                    <a:pt x="1298" y="1814"/>
                  </a:lnTo>
                  <a:lnTo>
                    <a:pt x="1304" y="1815"/>
                  </a:lnTo>
                  <a:lnTo>
                    <a:pt x="1308" y="1815"/>
                  </a:lnTo>
                  <a:lnTo>
                    <a:pt x="1308" y="1815"/>
                  </a:lnTo>
                  <a:lnTo>
                    <a:pt x="1312" y="1814"/>
                  </a:lnTo>
                  <a:lnTo>
                    <a:pt x="1313" y="1813"/>
                  </a:lnTo>
                  <a:lnTo>
                    <a:pt x="1314" y="1809"/>
                  </a:lnTo>
                  <a:lnTo>
                    <a:pt x="1314" y="1802"/>
                  </a:lnTo>
                  <a:lnTo>
                    <a:pt x="1314" y="1802"/>
                  </a:lnTo>
                  <a:lnTo>
                    <a:pt x="1314" y="1792"/>
                  </a:lnTo>
                  <a:lnTo>
                    <a:pt x="1316" y="1779"/>
                  </a:lnTo>
                  <a:lnTo>
                    <a:pt x="1318" y="1774"/>
                  </a:lnTo>
                  <a:lnTo>
                    <a:pt x="1321" y="1769"/>
                  </a:lnTo>
                  <a:lnTo>
                    <a:pt x="1325" y="1765"/>
                  </a:lnTo>
                  <a:lnTo>
                    <a:pt x="1331" y="1764"/>
                  </a:lnTo>
                  <a:lnTo>
                    <a:pt x="1331" y="1764"/>
                  </a:lnTo>
                  <a:lnTo>
                    <a:pt x="1335" y="1765"/>
                  </a:lnTo>
                  <a:lnTo>
                    <a:pt x="1339" y="1767"/>
                  </a:lnTo>
                  <a:lnTo>
                    <a:pt x="1348" y="1774"/>
                  </a:lnTo>
                  <a:lnTo>
                    <a:pt x="1360" y="1784"/>
                  </a:lnTo>
                  <a:lnTo>
                    <a:pt x="1378" y="1795"/>
                  </a:lnTo>
                  <a:lnTo>
                    <a:pt x="1387" y="1802"/>
                  </a:lnTo>
                  <a:lnTo>
                    <a:pt x="1399" y="1807"/>
                  </a:lnTo>
                  <a:lnTo>
                    <a:pt x="1413" y="1813"/>
                  </a:lnTo>
                  <a:lnTo>
                    <a:pt x="1428" y="1817"/>
                  </a:lnTo>
                  <a:lnTo>
                    <a:pt x="1444" y="1821"/>
                  </a:lnTo>
                  <a:lnTo>
                    <a:pt x="1461" y="1825"/>
                  </a:lnTo>
                  <a:lnTo>
                    <a:pt x="1481" y="1826"/>
                  </a:lnTo>
                  <a:lnTo>
                    <a:pt x="1504" y="1827"/>
                  </a:lnTo>
                  <a:lnTo>
                    <a:pt x="1504" y="1827"/>
                  </a:lnTo>
                  <a:lnTo>
                    <a:pt x="1520" y="1826"/>
                  </a:lnTo>
                  <a:lnTo>
                    <a:pt x="1541" y="1825"/>
                  </a:lnTo>
                  <a:lnTo>
                    <a:pt x="1562" y="1823"/>
                  </a:lnTo>
                  <a:lnTo>
                    <a:pt x="1584" y="1819"/>
                  </a:lnTo>
                  <a:lnTo>
                    <a:pt x="1604" y="1815"/>
                  </a:lnTo>
                  <a:lnTo>
                    <a:pt x="1624" y="1809"/>
                  </a:lnTo>
                  <a:lnTo>
                    <a:pt x="1642" y="1802"/>
                  </a:lnTo>
                  <a:lnTo>
                    <a:pt x="1648" y="1796"/>
                  </a:lnTo>
                  <a:lnTo>
                    <a:pt x="1654" y="1792"/>
                  </a:lnTo>
                  <a:lnTo>
                    <a:pt x="1654" y="1792"/>
                  </a:lnTo>
                  <a:lnTo>
                    <a:pt x="1654" y="1811"/>
                  </a:lnTo>
                  <a:lnTo>
                    <a:pt x="1650" y="1830"/>
                  </a:lnTo>
                  <a:lnTo>
                    <a:pt x="1646" y="1849"/>
                  </a:lnTo>
                  <a:lnTo>
                    <a:pt x="1639" y="1869"/>
                  </a:lnTo>
                  <a:lnTo>
                    <a:pt x="1631" y="1888"/>
                  </a:lnTo>
                  <a:lnTo>
                    <a:pt x="1620" y="1907"/>
                  </a:lnTo>
                  <a:lnTo>
                    <a:pt x="1609" y="1926"/>
                  </a:lnTo>
                  <a:lnTo>
                    <a:pt x="1595" y="1943"/>
                  </a:lnTo>
                  <a:lnTo>
                    <a:pt x="1580" y="1958"/>
                  </a:lnTo>
                  <a:lnTo>
                    <a:pt x="1561" y="1973"/>
                  </a:lnTo>
                  <a:lnTo>
                    <a:pt x="1542" y="1986"/>
                  </a:lnTo>
                  <a:lnTo>
                    <a:pt x="1520" y="1997"/>
                  </a:lnTo>
                  <a:lnTo>
                    <a:pt x="1498" y="2006"/>
                  </a:lnTo>
                  <a:lnTo>
                    <a:pt x="1472" y="2013"/>
                  </a:lnTo>
                  <a:lnTo>
                    <a:pt x="1445" y="2019"/>
                  </a:lnTo>
                  <a:lnTo>
                    <a:pt x="1415" y="2020"/>
                  </a:lnTo>
                  <a:lnTo>
                    <a:pt x="1415" y="2020"/>
                  </a:lnTo>
                  <a:lnTo>
                    <a:pt x="1384" y="2017"/>
                  </a:lnTo>
                  <a:lnTo>
                    <a:pt x="1356" y="2013"/>
                  </a:lnTo>
                  <a:lnTo>
                    <a:pt x="1329" y="2006"/>
                  </a:lnTo>
                  <a:lnTo>
                    <a:pt x="1305" y="1997"/>
                  </a:lnTo>
                  <a:lnTo>
                    <a:pt x="1282" y="1985"/>
                  </a:lnTo>
                  <a:lnTo>
                    <a:pt x="1261" y="1970"/>
                  </a:lnTo>
                  <a:lnTo>
                    <a:pt x="1242" y="1955"/>
                  </a:lnTo>
                  <a:lnTo>
                    <a:pt x="1224" y="1938"/>
                  </a:lnTo>
                  <a:lnTo>
                    <a:pt x="1209" y="1918"/>
                  </a:lnTo>
                  <a:lnTo>
                    <a:pt x="1196" y="1897"/>
                  </a:lnTo>
                  <a:lnTo>
                    <a:pt x="1184" y="1877"/>
                  </a:lnTo>
                  <a:lnTo>
                    <a:pt x="1174" y="1854"/>
                  </a:lnTo>
                  <a:lnTo>
                    <a:pt x="1168" y="1831"/>
                  </a:lnTo>
                  <a:lnTo>
                    <a:pt x="1162" y="1809"/>
                  </a:lnTo>
                  <a:lnTo>
                    <a:pt x="1159" y="1786"/>
                  </a:lnTo>
                  <a:lnTo>
                    <a:pt x="1158" y="1763"/>
                  </a:lnTo>
                  <a:lnTo>
                    <a:pt x="1158" y="1763"/>
                  </a:lnTo>
                  <a:lnTo>
                    <a:pt x="1159" y="1737"/>
                  </a:lnTo>
                  <a:lnTo>
                    <a:pt x="1164" y="1713"/>
                  </a:lnTo>
                  <a:lnTo>
                    <a:pt x="1170" y="1687"/>
                  </a:lnTo>
                  <a:lnTo>
                    <a:pt x="1178" y="1664"/>
                  </a:lnTo>
                  <a:lnTo>
                    <a:pt x="1189" y="1642"/>
                  </a:lnTo>
                  <a:lnTo>
                    <a:pt x="1201" y="1620"/>
                  </a:lnTo>
                  <a:lnTo>
                    <a:pt x="1216" y="1600"/>
                  </a:lnTo>
                  <a:lnTo>
                    <a:pt x="1234" y="1581"/>
                  </a:lnTo>
                  <a:lnTo>
                    <a:pt x="1252" y="1563"/>
                  </a:lnTo>
                  <a:lnTo>
                    <a:pt x="1273" y="1549"/>
                  </a:lnTo>
                  <a:lnTo>
                    <a:pt x="1294" y="1535"/>
                  </a:lnTo>
                  <a:lnTo>
                    <a:pt x="1317" y="1524"/>
                  </a:lnTo>
                  <a:lnTo>
                    <a:pt x="1343" y="1515"/>
                  </a:lnTo>
                  <a:lnTo>
                    <a:pt x="1368" y="1508"/>
                  </a:lnTo>
                  <a:lnTo>
                    <a:pt x="1395" y="1504"/>
                  </a:lnTo>
                  <a:lnTo>
                    <a:pt x="1423" y="1503"/>
                  </a:lnTo>
                  <a:lnTo>
                    <a:pt x="1423" y="1503"/>
                  </a:lnTo>
                  <a:lnTo>
                    <a:pt x="1438" y="1503"/>
                  </a:lnTo>
                  <a:lnTo>
                    <a:pt x="1452" y="1504"/>
                  </a:lnTo>
                  <a:lnTo>
                    <a:pt x="1464" y="1507"/>
                  </a:lnTo>
                  <a:lnTo>
                    <a:pt x="1475" y="1511"/>
                  </a:lnTo>
                  <a:lnTo>
                    <a:pt x="1483" y="1515"/>
                  </a:lnTo>
                  <a:lnTo>
                    <a:pt x="1489" y="1520"/>
                  </a:lnTo>
                  <a:lnTo>
                    <a:pt x="1495" y="1527"/>
                  </a:lnTo>
                  <a:lnTo>
                    <a:pt x="1496" y="1532"/>
                  </a:lnTo>
                  <a:lnTo>
                    <a:pt x="1496" y="1532"/>
                  </a:lnTo>
                  <a:lnTo>
                    <a:pt x="1495" y="1537"/>
                  </a:lnTo>
                  <a:lnTo>
                    <a:pt x="1493" y="1539"/>
                  </a:lnTo>
                  <a:lnTo>
                    <a:pt x="1491" y="1542"/>
                  </a:lnTo>
                  <a:lnTo>
                    <a:pt x="1487" y="1545"/>
                  </a:lnTo>
                  <a:lnTo>
                    <a:pt x="1477" y="1547"/>
                  </a:lnTo>
                  <a:lnTo>
                    <a:pt x="1467" y="1549"/>
                  </a:lnTo>
                  <a:lnTo>
                    <a:pt x="1454" y="1551"/>
                  </a:lnTo>
                  <a:lnTo>
                    <a:pt x="1445" y="1555"/>
                  </a:lnTo>
                  <a:lnTo>
                    <a:pt x="1441" y="1558"/>
                  </a:lnTo>
                  <a:lnTo>
                    <a:pt x="1437" y="1561"/>
                  </a:lnTo>
                  <a:lnTo>
                    <a:pt x="1434" y="1565"/>
                  </a:lnTo>
                  <a:lnTo>
                    <a:pt x="1433" y="1569"/>
                  </a:lnTo>
                  <a:lnTo>
                    <a:pt x="1433" y="1569"/>
                  </a:lnTo>
                  <a:close/>
                  <a:moveTo>
                    <a:pt x="785" y="656"/>
                  </a:moveTo>
                  <a:lnTo>
                    <a:pt x="785" y="656"/>
                  </a:lnTo>
                  <a:lnTo>
                    <a:pt x="785" y="646"/>
                  </a:lnTo>
                  <a:lnTo>
                    <a:pt x="782" y="641"/>
                  </a:lnTo>
                  <a:lnTo>
                    <a:pt x="781" y="638"/>
                  </a:lnTo>
                  <a:lnTo>
                    <a:pt x="778" y="637"/>
                  </a:lnTo>
                  <a:lnTo>
                    <a:pt x="778" y="637"/>
                  </a:lnTo>
                  <a:lnTo>
                    <a:pt x="774" y="638"/>
                  </a:lnTo>
                  <a:lnTo>
                    <a:pt x="772" y="640"/>
                  </a:lnTo>
                  <a:lnTo>
                    <a:pt x="764" y="646"/>
                  </a:lnTo>
                  <a:lnTo>
                    <a:pt x="755" y="657"/>
                  </a:lnTo>
                  <a:lnTo>
                    <a:pt x="745" y="672"/>
                  </a:lnTo>
                  <a:lnTo>
                    <a:pt x="745" y="672"/>
                  </a:lnTo>
                  <a:lnTo>
                    <a:pt x="747" y="694"/>
                  </a:lnTo>
                  <a:lnTo>
                    <a:pt x="750" y="707"/>
                  </a:lnTo>
                  <a:lnTo>
                    <a:pt x="753" y="712"/>
                  </a:lnTo>
                  <a:lnTo>
                    <a:pt x="755" y="716"/>
                  </a:lnTo>
                  <a:lnTo>
                    <a:pt x="758" y="718"/>
                  </a:lnTo>
                  <a:lnTo>
                    <a:pt x="761" y="719"/>
                  </a:lnTo>
                  <a:lnTo>
                    <a:pt x="761" y="719"/>
                  </a:lnTo>
                  <a:lnTo>
                    <a:pt x="765" y="718"/>
                  </a:lnTo>
                  <a:lnTo>
                    <a:pt x="769" y="714"/>
                  </a:lnTo>
                  <a:lnTo>
                    <a:pt x="773" y="707"/>
                  </a:lnTo>
                  <a:lnTo>
                    <a:pt x="777" y="699"/>
                  </a:lnTo>
                  <a:lnTo>
                    <a:pt x="780" y="689"/>
                  </a:lnTo>
                  <a:lnTo>
                    <a:pt x="782" y="679"/>
                  </a:lnTo>
                  <a:lnTo>
                    <a:pt x="785" y="668"/>
                  </a:lnTo>
                  <a:lnTo>
                    <a:pt x="785" y="656"/>
                  </a:lnTo>
                  <a:lnTo>
                    <a:pt x="785" y="656"/>
                  </a:lnTo>
                  <a:close/>
                  <a:moveTo>
                    <a:pt x="663" y="692"/>
                  </a:moveTo>
                  <a:lnTo>
                    <a:pt x="663" y="692"/>
                  </a:lnTo>
                  <a:lnTo>
                    <a:pt x="667" y="692"/>
                  </a:lnTo>
                  <a:lnTo>
                    <a:pt x="671" y="691"/>
                  </a:lnTo>
                  <a:lnTo>
                    <a:pt x="680" y="684"/>
                  </a:lnTo>
                  <a:lnTo>
                    <a:pt x="692" y="673"/>
                  </a:lnTo>
                  <a:lnTo>
                    <a:pt x="708" y="656"/>
                  </a:lnTo>
                  <a:lnTo>
                    <a:pt x="708" y="656"/>
                  </a:lnTo>
                  <a:lnTo>
                    <a:pt x="710" y="638"/>
                  </a:lnTo>
                  <a:lnTo>
                    <a:pt x="710" y="621"/>
                  </a:lnTo>
                  <a:lnTo>
                    <a:pt x="710" y="621"/>
                  </a:lnTo>
                  <a:lnTo>
                    <a:pt x="708" y="607"/>
                  </a:lnTo>
                  <a:lnTo>
                    <a:pt x="706" y="595"/>
                  </a:lnTo>
                  <a:lnTo>
                    <a:pt x="703" y="590"/>
                  </a:lnTo>
                  <a:lnTo>
                    <a:pt x="699" y="586"/>
                  </a:lnTo>
                  <a:lnTo>
                    <a:pt x="696" y="584"/>
                  </a:lnTo>
                  <a:lnTo>
                    <a:pt x="692" y="583"/>
                  </a:lnTo>
                  <a:lnTo>
                    <a:pt x="692" y="583"/>
                  </a:lnTo>
                  <a:lnTo>
                    <a:pt x="687" y="583"/>
                  </a:lnTo>
                  <a:lnTo>
                    <a:pt x="683" y="586"/>
                  </a:lnTo>
                  <a:lnTo>
                    <a:pt x="679" y="590"/>
                  </a:lnTo>
                  <a:lnTo>
                    <a:pt x="675" y="594"/>
                  </a:lnTo>
                  <a:lnTo>
                    <a:pt x="668" y="606"/>
                  </a:lnTo>
                  <a:lnTo>
                    <a:pt x="661" y="621"/>
                  </a:lnTo>
                  <a:lnTo>
                    <a:pt x="657" y="636"/>
                  </a:lnTo>
                  <a:lnTo>
                    <a:pt x="654" y="650"/>
                  </a:lnTo>
                  <a:lnTo>
                    <a:pt x="652" y="664"/>
                  </a:lnTo>
                  <a:lnTo>
                    <a:pt x="652" y="673"/>
                  </a:lnTo>
                  <a:lnTo>
                    <a:pt x="652" y="673"/>
                  </a:lnTo>
                  <a:lnTo>
                    <a:pt x="653" y="680"/>
                  </a:lnTo>
                  <a:lnTo>
                    <a:pt x="656" y="687"/>
                  </a:lnTo>
                  <a:lnTo>
                    <a:pt x="658" y="691"/>
                  </a:lnTo>
                  <a:lnTo>
                    <a:pt x="663" y="692"/>
                  </a:lnTo>
                  <a:lnTo>
                    <a:pt x="663" y="692"/>
                  </a:lnTo>
                  <a:close/>
                  <a:moveTo>
                    <a:pt x="808" y="772"/>
                  </a:moveTo>
                  <a:lnTo>
                    <a:pt x="808" y="772"/>
                  </a:lnTo>
                  <a:lnTo>
                    <a:pt x="812" y="772"/>
                  </a:lnTo>
                  <a:lnTo>
                    <a:pt x="817" y="768"/>
                  </a:lnTo>
                  <a:lnTo>
                    <a:pt x="821" y="764"/>
                  </a:lnTo>
                  <a:lnTo>
                    <a:pt x="825" y="758"/>
                  </a:lnTo>
                  <a:lnTo>
                    <a:pt x="834" y="742"/>
                  </a:lnTo>
                  <a:lnTo>
                    <a:pt x="840" y="723"/>
                  </a:lnTo>
                  <a:lnTo>
                    <a:pt x="847" y="700"/>
                  </a:lnTo>
                  <a:lnTo>
                    <a:pt x="851" y="677"/>
                  </a:lnTo>
                  <a:lnTo>
                    <a:pt x="855" y="654"/>
                  </a:lnTo>
                  <a:lnTo>
                    <a:pt x="856" y="633"/>
                  </a:lnTo>
                  <a:lnTo>
                    <a:pt x="856" y="633"/>
                  </a:lnTo>
                  <a:lnTo>
                    <a:pt x="855" y="625"/>
                  </a:lnTo>
                  <a:lnTo>
                    <a:pt x="854" y="617"/>
                  </a:lnTo>
                  <a:lnTo>
                    <a:pt x="852" y="611"/>
                  </a:lnTo>
                  <a:lnTo>
                    <a:pt x="851" y="610"/>
                  </a:lnTo>
                  <a:lnTo>
                    <a:pt x="848" y="609"/>
                  </a:lnTo>
                  <a:lnTo>
                    <a:pt x="848" y="609"/>
                  </a:lnTo>
                  <a:lnTo>
                    <a:pt x="846" y="610"/>
                  </a:lnTo>
                  <a:lnTo>
                    <a:pt x="842" y="613"/>
                  </a:lnTo>
                  <a:lnTo>
                    <a:pt x="838" y="617"/>
                  </a:lnTo>
                  <a:lnTo>
                    <a:pt x="834" y="623"/>
                  </a:lnTo>
                  <a:lnTo>
                    <a:pt x="824" y="640"/>
                  </a:lnTo>
                  <a:lnTo>
                    <a:pt x="816" y="659"/>
                  </a:lnTo>
                  <a:lnTo>
                    <a:pt x="809" y="681"/>
                  </a:lnTo>
                  <a:lnTo>
                    <a:pt x="804" y="703"/>
                  </a:lnTo>
                  <a:lnTo>
                    <a:pt x="800" y="726"/>
                  </a:lnTo>
                  <a:lnTo>
                    <a:pt x="799" y="745"/>
                  </a:lnTo>
                  <a:lnTo>
                    <a:pt x="799" y="745"/>
                  </a:lnTo>
                  <a:lnTo>
                    <a:pt x="800" y="757"/>
                  </a:lnTo>
                  <a:lnTo>
                    <a:pt x="801" y="766"/>
                  </a:lnTo>
                  <a:lnTo>
                    <a:pt x="804" y="770"/>
                  </a:lnTo>
                  <a:lnTo>
                    <a:pt x="808" y="772"/>
                  </a:lnTo>
                  <a:lnTo>
                    <a:pt x="808" y="772"/>
                  </a:lnTo>
                  <a:close/>
                  <a:moveTo>
                    <a:pt x="588" y="723"/>
                  </a:moveTo>
                  <a:lnTo>
                    <a:pt x="588" y="723"/>
                  </a:lnTo>
                  <a:lnTo>
                    <a:pt x="593" y="723"/>
                  </a:lnTo>
                  <a:lnTo>
                    <a:pt x="595" y="720"/>
                  </a:lnTo>
                  <a:lnTo>
                    <a:pt x="601" y="716"/>
                  </a:lnTo>
                  <a:lnTo>
                    <a:pt x="606" y="707"/>
                  </a:lnTo>
                  <a:lnTo>
                    <a:pt x="613" y="698"/>
                  </a:lnTo>
                  <a:lnTo>
                    <a:pt x="618" y="684"/>
                  </a:lnTo>
                  <a:lnTo>
                    <a:pt x="623" y="669"/>
                  </a:lnTo>
                  <a:lnTo>
                    <a:pt x="633" y="637"/>
                  </a:lnTo>
                  <a:lnTo>
                    <a:pt x="642" y="605"/>
                  </a:lnTo>
                  <a:lnTo>
                    <a:pt x="649" y="572"/>
                  </a:lnTo>
                  <a:lnTo>
                    <a:pt x="653" y="548"/>
                  </a:lnTo>
                  <a:lnTo>
                    <a:pt x="654" y="531"/>
                  </a:lnTo>
                  <a:lnTo>
                    <a:pt x="654" y="531"/>
                  </a:lnTo>
                  <a:lnTo>
                    <a:pt x="654" y="527"/>
                  </a:lnTo>
                  <a:lnTo>
                    <a:pt x="652" y="522"/>
                  </a:lnTo>
                  <a:lnTo>
                    <a:pt x="649" y="520"/>
                  </a:lnTo>
                  <a:lnTo>
                    <a:pt x="645" y="518"/>
                  </a:lnTo>
                  <a:lnTo>
                    <a:pt x="645" y="518"/>
                  </a:lnTo>
                  <a:lnTo>
                    <a:pt x="642" y="520"/>
                  </a:lnTo>
                  <a:lnTo>
                    <a:pt x="640" y="521"/>
                  </a:lnTo>
                  <a:lnTo>
                    <a:pt x="634" y="525"/>
                  </a:lnTo>
                  <a:lnTo>
                    <a:pt x="629" y="533"/>
                  </a:lnTo>
                  <a:lnTo>
                    <a:pt x="623" y="544"/>
                  </a:lnTo>
                  <a:lnTo>
                    <a:pt x="613" y="570"/>
                  </a:lnTo>
                  <a:lnTo>
                    <a:pt x="602" y="601"/>
                  </a:lnTo>
                  <a:lnTo>
                    <a:pt x="593" y="634"/>
                  </a:lnTo>
                  <a:lnTo>
                    <a:pt x="586" y="665"/>
                  </a:lnTo>
                  <a:lnTo>
                    <a:pt x="580" y="691"/>
                  </a:lnTo>
                  <a:lnTo>
                    <a:pt x="579" y="710"/>
                  </a:lnTo>
                  <a:lnTo>
                    <a:pt x="579" y="710"/>
                  </a:lnTo>
                  <a:lnTo>
                    <a:pt x="579" y="714"/>
                  </a:lnTo>
                  <a:lnTo>
                    <a:pt x="582" y="719"/>
                  </a:lnTo>
                  <a:lnTo>
                    <a:pt x="584" y="722"/>
                  </a:lnTo>
                  <a:lnTo>
                    <a:pt x="588" y="723"/>
                  </a:lnTo>
                  <a:lnTo>
                    <a:pt x="588" y="723"/>
                  </a:lnTo>
                  <a:close/>
                  <a:moveTo>
                    <a:pt x="687" y="790"/>
                  </a:moveTo>
                  <a:lnTo>
                    <a:pt x="687" y="790"/>
                  </a:lnTo>
                  <a:lnTo>
                    <a:pt x="680" y="792"/>
                  </a:lnTo>
                  <a:lnTo>
                    <a:pt x="673" y="793"/>
                  </a:lnTo>
                  <a:lnTo>
                    <a:pt x="669" y="796"/>
                  </a:lnTo>
                  <a:lnTo>
                    <a:pt x="664" y="800"/>
                  </a:lnTo>
                  <a:lnTo>
                    <a:pt x="660" y="804"/>
                  </a:lnTo>
                  <a:lnTo>
                    <a:pt x="657" y="811"/>
                  </a:lnTo>
                  <a:lnTo>
                    <a:pt x="654" y="817"/>
                  </a:lnTo>
                  <a:lnTo>
                    <a:pt x="652" y="825"/>
                  </a:lnTo>
                  <a:lnTo>
                    <a:pt x="649" y="846"/>
                  </a:lnTo>
                  <a:lnTo>
                    <a:pt x="648" y="870"/>
                  </a:lnTo>
                  <a:lnTo>
                    <a:pt x="646" y="931"/>
                  </a:lnTo>
                  <a:lnTo>
                    <a:pt x="646" y="931"/>
                  </a:lnTo>
                  <a:lnTo>
                    <a:pt x="634" y="908"/>
                  </a:lnTo>
                  <a:lnTo>
                    <a:pt x="622" y="885"/>
                  </a:lnTo>
                  <a:lnTo>
                    <a:pt x="607" y="863"/>
                  </a:lnTo>
                  <a:lnTo>
                    <a:pt x="591" y="844"/>
                  </a:lnTo>
                  <a:lnTo>
                    <a:pt x="582" y="835"/>
                  </a:lnTo>
                  <a:lnTo>
                    <a:pt x="574" y="827"/>
                  </a:lnTo>
                  <a:lnTo>
                    <a:pt x="564" y="820"/>
                  </a:lnTo>
                  <a:lnTo>
                    <a:pt x="555" y="815"/>
                  </a:lnTo>
                  <a:lnTo>
                    <a:pt x="545" y="809"/>
                  </a:lnTo>
                  <a:lnTo>
                    <a:pt x="535" y="807"/>
                  </a:lnTo>
                  <a:lnTo>
                    <a:pt x="525" y="804"/>
                  </a:lnTo>
                  <a:lnTo>
                    <a:pt x="514" y="803"/>
                  </a:lnTo>
                  <a:lnTo>
                    <a:pt x="514" y="803"/>
                  </a:lnTo>
                  <a:lnTo>
                    <a:pt x="502" y="804"/>
                  </a:lnTo>
                  <a:lnTo>
                    <a:pt x="491" y="808"/>
                  </a:lnTo>
                  <a:lnTo>
                    <a:pt x="482" y="813"/>
                  </a:lnTo>
                  <a:lnTo>
                    <a:pt x="475" y="821"/>
                  </a:lnTo>
                  <a:lnTo>
                    <a:pt x="470" y="831"/>
                  </a:lnTo>
                  <a:lnTo>
                    <a:pt x="466" y="843"/>
                  </a:lnTo>
                  <a:lnTo>
                    <a:pt x="463" y="856"/>
                  </a:lnTo>
                  <a:lnTo>
                    <a:pt x="463" y="871"/>
                  </a:lnTo>
                  <a:lnTo>
                    <a:pt x="463" y="871"/>
                  </a:lnTo>
                  <a:lnTo>
                    <a:pt x="463" y="887"/>
                  </a:lnTo>
                  <a:lnTo>
                    <a:pt x="466" y="902"/>
                  </a:lnTo>
                  <a:lnTo>
                    <a:pt x="466" y="902"/>
                  </a:lnTo>
                  <a:lnTo>
                    <a:pt x="467" y="897"/>
                  </a:lnTo>
                  <a:lnTo>
                    <a:pt x="471" y="893"/>
                  </a:lnTo>
                  <a:lnTo>
                    <a:pt x="474" y="889"/>
                  </a:lnTo>
                  <a:lnTo>
                    <a:pt x="479" y="886"/>
                  </a:lnTo>
                  <a:lnTo>
                    <a:pt x="483" y="883"/>
                  </a:lnTo>
                  <a:lnTo>
                    <a:pt x="490" y="882"/>
                  </a:lnTo>
                  <a:lnTo>
                    <a:pt x="502" y="881"/>
                  </a:lnTo>
                  <a:lnTo>
                    <a:pt x="502" y="881"/>
                  </a:lnTo>
                  <a:lnTo>
                    <a:pt x="517" y="882"/>
                  </a:lnTo>
                  <a:lnTo>
                    <a:pt x="532" y="886"/>
                  </a:lnTo>
                  <a:lnTo>
                    <a:pt x="548" y="893"/>
                  </a:lnTo>
                  <a:lnTo>
                    <a:pt x="563" y="901"/>
                  </a:lnTo>
                  <a:lnTo>
                    <a:pt x="578" y="910"/>
                  </a:lnTo>
                  <a:lnTo>
                    <a:pt x="593" y="922"/>
                  </a:lnTo>
                  <a:lnTo>
                    <a:pt x="606" y="936"/>
                  </a:lnTo>
                  <a:lnTo>
                    <a:pt x="618" y="951"/>
                  </a:lnTo>
                  <a:lnTo>
                    <a:pt x="618" y="951"/>
                  </a:lnTo>
                  <a:lnTo>
                    <a:pt x="567" y="941"/>
                  </a:lnTo>
                  <a:lnTo>
                    <a:pt x="543" y="939"/>
                  </a:lnTo>
                  <a:lnTo>
                    <a:pt x="520" y="937"/>
                  </a:lnTo>
                  <a:lnTo>
                    <a:pt x="520" y="937"/>
                  </a:lnTo>
                  <a:lnTo>
                    <a:pt x="508" y="939"/>
                  </a:lnTo>
                  <a:lnTo>
                    <a:pt x="494" y="940"/>
                  </a:lnTo>
                  <a:lnTo>
                    <a:pt x="483" y="943"/>
                  </a:lnTo>
                  <a:lnTo>
                    <a:pt x="473" y="945"/>
                  </a:lnTo>
                  <a:lnTo>
                    <a:pt x="473" y="945"/>
                  </a:lnTo>
                  <a:lnTo>
                    <a:pt x="463" y="952"/>
                  </a:lnTo>
                  <a:lnTo>
                    <a:pt x="452" y="960"/>
                  </a:lnTo>
                  <a:lnTo>
                    <a:pt x="442" y="970"/>
                  </a:lnTo>
                  <a:lnTo>
                    <a:pt x="432" y="983"/>
                  </a:lnTo>
                  <a:lnTo>
                    <a:pt x="424" y="998"/>
                  </a:lnTo>
                  <a:lnTo>
                    <a:pt x="417" y="1014"/>
                  </a:lnTo>
                  <a:lnTo>
                    <a:pt x="413" y="1033"/>
                  </a:lnTo>
                  <a:lnTo>
                    <a:pt x="412" y="1044"/>
                  </a:lnTo>
                  <a:lnTo>
                    <a:pt x="412" y="1054"/>
                  </a:lnTo>
                  <a:lnTo>
                    <a:pt x="412" y="1054"/>
                  </a:lnTo>
                  <a:lnTo>
                    <a:pt x="412" y="1068"/>
                  </a:lnTo>
                  <a:lnTo>
                    <a:pt x="415" y="1083"/>
                  </a:lnTo>
                  <a:lnTo>
                    <a:pt x="415" y="1083"/>
                  </a:lnTo>
                  <a:lnTo>
                    <a:pt x="421" y="1071"/>
                  </a:lnTo>
                  <a:lnTo>
                    <a:pt x="428" y="1058"/>
                  </a:lnTo>
                  <a:lnTo>
                    <a:pt x="438" y="1048"/>
                  </a:lnTo>
                  <a:lnTo>
                    <a:pt x="447" y="1038"/>
                  </a:lnTo>
                  <a:lnTo>
                    <a:pt x="456" y="1029"/>
                  </a:lnTo>
                  <a:lnTo>
                    <a:pt x="467" y="1021"/>
                  </a:lnTo>
                  <a:lnTo>
                    <a:pt x="479" y="1013"/>
                  </a:lnTo>
                  <a:lnTo>
                    <a:pt x="490" y="1007"/>
                  </a:lnTo>
                  <a:lnTo>
                    <a:pt x="502" y="1001"/>
                  </a:lnTo>
                  <a:lnTo>
                    <a:pt x="514" y="997"/>
                  </a:lnTo>
                  <a:lnTo>
                    <a:pt x="539" y="988"/>
                  </a:lnTo>
                  <a:lnTo>
                    <a:pt x="562" y="984"/>
                  </a:lnTo>
                  <a:lnTo>
                    <a:pt x="583" y="983"/>
                  </a:lnTo>
                  <a:lnTo>
                    <a:pt x="583" y="983"/>
                  </a:lnTo>
                  <a:lnTo>
                    <a:pt x="597" y="983"/>
                  </a:lnTo>
                  <a:lnTo>
                    <a:pt x="607" y="984"/>
                  </a:lnTo>
                  <a:lnTo>
                    <a:pt x="607" y="984"/>
                  </a:lnTo>
                  <a:lnTo>
                    <a:pt x="598" y="994"/>
                  </a:lnTo>
                  <a:lnTo>
                    <a:pt x="591" y="1006"/>
                  </a:lnTo>
                  <a:lnTo>
                    <a:pt x="584" y="1018"/>
                  </a:lnTo>
                  <a:lnTo>
                    <a:pt x="580" y="1032"/>
                  </a:lnTo>
                  <a:lnTo>
                    <a:pt x="576" y="1045"/>
                  </a:lnTo>
                  <a:lnTo>
                    <a:pt x="575" y="1058"/>
                  </a:lnTo>
                  <a:lnTo>
                    <a:pt x="572" y="1083"/>
                  </a:lnTo>
                  <a:lnTo>
                    <a:pt x="572" y="1083"/>
                  </a:lnTo>
                  <a:lnTo>
                    <a:pt x="571" y="1091"/>
                  </a:lnTo>
                  <a:lnTo>
                    <a:pt x="570" y="1093"/>
                  </a:lnTo>
                  <a:lnTo>
                    <a:pt x="567" y="1095"/>
                  </a:lnTo>
                  <a:lnTo>
                    <a:pt x="563" y="1098"/>
                  </a:lnTo>
                  <a:lnTo>
                    <a:pt x="556" y="1098"/>
                  </a:lnTo>
                  <a:lnTo>
                    <a:pt x="556" y="1098"/>
                  </a:lnTo>
                  <a:lnTo>
                    <a:pt x="557" y="1110"/>
                  </a:lnTo>
                  <a:lnTo>
                    <a:pt x="560" y="1122"/>
                  </a:lnTo>
                  <a:lnTo>
                    <a:pt x="568" y="1147"/>
                  </a:lnTo>
                  <a:lnTo>
                    <a:pt x="575" y="1173"/>
                  </a:lnTo>
                  <a:lnTo>
                    <a:pt x="578" y="1184"/>
                  </a:lnTo>
                  <a:lnTo>
                    <a:pt x="579" y="1193"/>
                  </a:lnTo>
                  <a:lnTo>
                    <a:pt x="579" y="1193"/>
                  </a:lnTo>
                  <a:lnTo>
                    <a:pt x="579" y="1199"/>
                  </a:lnTo>
                  <a:lnTo>
                    <a:pt x="576" y="1204"/>
                  </a:lnTo>
                  <a:lnTo>
                    <a:pt x="574" y="1208"/>
                  </a:lnTo>
                  <a:lnTo>
                    <a:pt x="571" y="1209"/>
                  </a:lnTo>
                  <a:lnTo>
                    <a:pt x="571" y="1209"/>
                  </a:lnTo>
                  <a:lnTo>
                    <a:pt x="571" y="1217"/>
                  </a:lnTo>
                  <a:lnTo>
                    <a:pt x="572" y="1224"/>
                  </a:lnTo>
                  <a:lnTo>
                    <a:pt x="576" y="1238"/>
                  </a:lnTo>
                  <a:lnTo>
                    <a:pt x="583" y="1250"/>
                  </a:lnTo>
                  <a:lnTo>
                    <a:pt x="590" y="1262"/>
                  </a:lnTo>
                  <a:lnTo>
                    <a:pt x="603" y="1283"/>
                  </a:lnTo>
                  <a:lnTo>
                    <a:pt x="607" y="1293"/>
                  </a:lnTo>
                  <a:lnTo>
                    <a:pt x="609" y="1298"/>
                  </a:lnTo>
                  <a:lnTo>
                    <a:pt x="610" y="1302"/>
                  </a:lnTo>
                  <a:lnTo>
                    <a:pt x="610" y="1302"/>
                  </a:lnTo>
                  <a:lnTo>
                    <a:pt x="609" y="1312"/>
                  </a:lnTo>
                  <a:lnTo>
                    <a:pt x="605" y="1317"/>
                  </a:lnTo>
                  <a:lnTo>
                    <a:pt x="605" y="1317"/>
                  </a:lnTo>
                  <a:lnTo>
                    <a:pt x="607" y="1324"/>
                  </a:lnTo>
                  <a:lnTo>
                    <a:pt x="614" y="1330"/>
                  </a:lnTo>
                  <a:lnTo>
                    <a:pt x="630" y="1347"/>
                  </a:lnTo>
                  <a:lnTo>
                    <a:pt x="646" y="1361"/>
                  </a:lnTo>
                  <a:lnTo>
                    <a:pt x="653" y="1367"/>
                  </a:lnTo>
                  <a:lnTo>
                    <a:pt x="656" y="1372"/>
                  </a:lnTo>
                  <a:lnTo>
                    <a:pt x="656" y="1372"/>
                  </a:lnTo>
                  <a:lnTo>
                    <a:pt x="663" y="1383"/>
                  </a:lnTo>
                  <a:lnTo>
                    <a:pt x="668" y="1390"/>
                  </a:lnTo>
                  <a:lnTo>
                    <a:pt x="672" y="1392"/>
                  </a:lnTo>
                  <a:lnTo>
                    <a:pt x="676" y="1392"/>
                  </a:lnTo>
                  <a:lnTo>
                    <a:pt x="676" y="1392"/>
                  </a:lnTo>
                  <a:lnTo>
                    <a:pt x="681" y="1392"/>
                  </a:lnTo>
                  <a:lnTo>
                    <a:pt x="688" y="1390"/>
                  </a:lnTo>
                  <a:lnTo>
                    <a:pt x="695" y="1386"/>
                  </a:lnTo>
                  <a:lnTo>
                    <a:pt x="702" y="1382"/>
                  </a:lnTo>
                  <a:lnTo>
                    <a:pt x="707" y="1376"/>
                  </a:lnTo>
                  <a:lnTo>
                    <a:pt x="711" y="1371"/>
                  </a:lnTo>
                  <a:lnTo>
                    <a:pt x="714" y="1364"/>
                  </a:lnTo>
                  <a:lnTo>
                    <a:pt x="715" y="1359"/>
                  </a:lnTo>
                  <a:lnTo>
                    <a:pt x="715" y="1359"/>
                  </a:lnTo>
                  <a:lnTo>
                    <a:pt x="715" y="1355"/>
                  </a:lnTo>
                  <a:lnTo>
                    <a:pt x="712" y="1351"/>
                  </a:lnTo>
                  <a:lnTo>
                    <a:pt x="707" y="1344"/>
                  </a:lnTo>
                  <a:lnTo>
                    <a:pt x="707" y="1344"/>
                  </a:lnTo>
                  <a:lnTo>
                    <a:pt x="702" y="1339"/>
                  </a:lnTo>
                  <a:lnTo>
                    <a:pt x="696" y="1333"/>
                  </a:lnTo>
                  <a:lnTo>
                    <a:pt x="687" y="1318"/>
                  </a:lnTo>
                  <a:lnTo>
                    <a:pt x="680" y="1302"/>
                  </a:lnTo>
                  <a:lnTo>
                    <a:pt x="675" y="1287"/>
                  </a:lnTo>
                  <a:lnTo>
                    <a:pt x="675" y="1287"/>
                  </a:lnTo>
                  <a:lnTo>
                    <a:pt x="669" y="1286"/>
                  </a:lnTo>
                  <a:lnTo>
                    <a:pt x="664" y="1285"/>
                  </a:lnTo>
                  <a:lnTo>
                    <a:pt x="660" y="1281"/>
                  </a:lnTo>
                  <a:lnTo>
                    <a:pt x="657" y="1275"/>
                  </a:lnTo>
                  <a:lnTo>
                    <a:pt x="657" y="1275"/>
                  </a:lnTo>
                  <a:lnTo>
                    <a:pt x="654" y="1262"/>
                  </a:lnTo>
                  <a:lnTo>
                    <a:pt x="652" y="1242"/>
                  </a:lnTo>
                  <a:lnTo>
                    <a:pt x="649" y="1220"/>
                  </a:lnTo>
                  <a:lnTo>
                    <a:pt x="645" y="1201"/>
                  </a:lnTo>
                  <a:lnTo>
                    <a:pt x="645" y="1201"/>
                  </a:lnTo>
                  <a:lnTo>
                    <a:pt x="637" y="1199"/>
                  </a:lnTo>
                  <a:lnTo>
                    <a:pt x="634" y="1196"/>
                  </a:lnTo>
                  <a:lnTo>
                    <a:pt x="632" y="1193"/>
                  </a:lnTo>
                  <a:lnTo>
                    <a:pt x="630" y="1189"/>
                  </a:lnTo>
                  <a:lnTo>
                    <a:pt x="629" y="1184"/>
                  </a:lnTo>
                  <a:lnTo>
                    <a:pt x="628" y="1170"/>
                  </a:lnTo>
                  <a:lnTo>
                    <a:pt x="628" y="1170"/>
                  </a:lnTo>
                  <a:lnTo>
                    <a:pt x="629" y="1155"/>
                  </a:lnTo>
                  <a:lnTo>
                    <a:pt x="632" y="1135"/>
                  </a:lnTo>
                  <a:lnTo>
                    <a:pt x="634" y="1114"/>
                  </a:lnTo>
                  <a:lnTo>
                    <a:pt x="634" y="1096"/>
                  </a:lnTo>
                  <a:lnTo>
                    <a:pt x="634" y="1096"/>
                  </a:lnTo>
                  <a:lnTo>
                    <a:pt x="630" y="1096"/>
                  </a:lnTo>
                  <a:lnTo>
                    <a:pt x="626" y="1093"/>
                  </a:lnTo>
                  <a:lnTo>
                    <a:pt x="623" y="1089"/>
                  </a:lnTo>
                  <a:lnTo>
                    <a:pt x="622" y="1083"/>
                  </a:lnTo>
                  <a:lnTo>
                    <a:pt x="622" y="1083"/>
                  </a:lnTo>
                  <a:lnTo>
                    <a:pt x="623" y="1072"/>
                  </a:lnTo>
                  <a:lnTo>
                    <a:pt x="626" y="1061"/>
                  </a:lnTo>
                  <a:lnTo>
                    <a:pt x="632" y="1052"/>
                  </a:lnTo>
                  <a:lnTo>
                    <a:pt x="637" y="1042"/>
                  </a:lnTo>
                  <a:lnTo>
                    <a:pt x="650" y="1019"/>
                  </a:lnTo>
                  <a:lnTo>
                    <a:pt x="654" y="1009"/>
                  </a:lnTo>
                  <a:lnTo>
                    <a:pt x="658" y="995"/>
                  </a:lnTo>
                  <a:lnTo>
                    <a:pt x="658" y="995"/>
                  </a:lnTo>
                  <a:lnTo>
                    <a:pt x="676" y="1009"/>
                  </a:lnTo>
                  <a:lnTo>
                    <a:pt x="691" y="1023"/>
                  </a:lnTo>
                  <a:lnTo>
                    <a:pt x="702" y="1037"/>
                  </a:lnTo>
                  <a:lnTo>
                    <a:pt x="710" y="1052"/>
                  </a:lnTo>
                  <a:lnTo>
                    <a:pt x="716" y="1065"/>
                  </a:lnTo>
                  <a:lnTo>
                    <a:pt x="719" y="1079"/>
                  </a:lnTo>
                  <a:lnTo>
                    <a:pt x="722" y="1092"/>
                  </a:lnTo>
                  <a:lnTo>
                    <a:pt x="723" y="1104"/>
                  </a:lnTo>
                  <a:lnTo>
                    <a:pt x="723" y="1104"/>
                  </a:lnTo>
                  <a:lnTo>
                    <a:pt x="722" y="1118"/>
                  </a:lnTo>
                  <a:lnTo>
                    <a:pt x="720" y="1131"/>
                  </a:lnTo>
                  <a:lnTo>
                    <a:pt x="716" y="1155"/>
                  </a:lnTo>
                  <a:lnTo>
                    <a:pt x="716" y="1155"/>
                  </a:lnTo>
                  <a:lnTo>
                    <a:pt x="747" y="1139"/>
                  </a:lnTo>
                  <a:lnTo>
                    <a:pt x="762" y="1130"/>
                  </a:lnTo>
                  <a:lnTo>
                    <a:pt x="777" y="1118"/>
                  </a:lnTo>
                  <a:lnTo>
                    <a:pt x="790" y="1106"/>
                  </a:lnTo>
                  <a:lnTo>
                    <a:pt x="796" y="1098"/>
                  </a:lnTo>
                  <a:lnTo>
                    <a:pt x="801" y="1089"/>
                  </a:lnTo>
                  <a:lnTo>
                    <a:pt x="805" y="1081"/>
                  </a:lnTo>
                  <a:lnTo>
                    <a:pt x="808" y="1073"/>
                  </a:lnTo>
                  <a:lnTo>
                    <a:pt x="809" y="1062"/>
                  </a:lnTo>
                  <a:lnTo>
                    <a:pt x="811" y="1053"/>
                  </a:lnTo>
                  <a:lnTo>
                    <a:pt x="811" y="1053"/>
                  </a:lnTo>
                  <a:lnTo>
                    <a:pt x="809" y="1041"/>
                  </a:lnTo>
                  <a:lnTo>
                    <a:pt x="807" y="1027"/>
                  </a:lnTo>
                  <a:lnTo>
                    <a:pt x="804" y="1022"/>
                  </a:lnTo>
                  <a:lnTo>
                    <a:pt x="800" y="1015"/>
                  </a:lnTo>
                  <a:lnTo>
                    <a:pt x="796" y="1010"/>
                  </a:lnTo>
                  <a:lnTo>
                    <a:pt x="790" y="1005"/>
                  </a:lnTo>
                  <a:lnTo>
                    <a:pt x="784" y="998"/>
                  </a:lnTo>
                  <a:lnTo>
                    <a:pt x="776" y="994"/>
                  </a:lnTo>
                  <a:lnTo>
                    <a:pt x="766" y="988"/>
                  </a:lnTo>
                  <a:lnTo>
                    <a:pt x="754" y="983"/>
                  </a:lnTo>
                  <a:lnTo>
                    <a:pt x="742" y="979"/>
                  </a:lnTo>
                  <a:lnTo>
                    <a:pt x="729" y="975"/>
                  </a:lnTo>
                  <a:lnTo>
                    <a:pt x="712" y="972"/>
                  </a:lnTo>
                  <a:lnTo>
                    <a:pt x="694" y="970"/>
                  </a:lnTo>
                  <a:lnTo>
                    <a:pt x="694" y="970"/>
                  </a:lnTo>
                  <a:lnTo>
                    <a:pt x="719" y="961"/>
                  </a:lnTo>
                  <a:lnTo>
                    <a:pt x="745" y="956"/>
                  </a:lnTo>
                  <a:lnTo>
                    <a:pt x="772" y="952"/>
                  </a:lnTo>
                  <a:lnTo>
                    <a:pt x="797" y="951"/>
                  </a:lnTo>
                  <a:lnTo>
                    <a:pt x="797" y="951"/>
                  </a:lnTo>
                  <a:lnTo>
                    <a:pt x="817" y="952"/>
                  </a:lnTo>
                  <a:lnTo>
                    <a:pt x="836" y="955"/>
                  </a:lnTo>
                  <a:lnTo>
                    <a:pt x="852" y="959"/>
                  </a:lnTo>
                  <a:lnTo>
                    <a:pt x="866" y="966"/>
                  </a:lnTo>
                  <a:lnTo>
                    <a:pt x="877" y="974"/>
                  </a:lnTo>
                  <a:lnTo>
                    <a:pt x="885" y="983"/>
                  </a:lnTo>
                  <a:lnTo>
                    <a:pt x="891" y="995"/>
                  </a:lnTo>
                  <a:lnTo>
                    <a:pt x="896" y="1009"/>
                  </a:lnTo>
                  <a:lnTo>
                    <a:pt x="896" y="1009"/>
                  </a:lnTo>
                  <a:lnTo>
                    <a:pt x="904" y="995"/>
                  </a:lnTo>
                  <a:lnTo>
                    <a:pt x="910" y="980"/>
                  </a:lnTo>
                  <a:lnTo>
                    <a:pt x="914" y="967"/>
                  </a:lnTo>
                  <a:lnTo>
                    <a:pt x="916" y="952"/>
                  </a:lnTo>
                  <a:lnTo>
                    <a:pt x="916" y="952"/>
                  </a:lnTo>
                  <a:lnTo>
                    <a:pt x="916" y="944"/>
                  </a:lnTo>
                  <a:lnTo>
                    <a:pt x="914" y="936"/>
                  </a:lnTo>
                  <a:lnTo>
                    <a:pt x="912" y="929"/>
                  </a:lnTo>
                  <a:lnTo>
                    <a:pt x="909" y="922"/>
                  </a:lnTo>
                  <a:lnTo>
                    <a:pt x="906" y="916"/>
                  </a:lnTo>
                  <a:lnTo>
                    <a:pt x="902" y="910"/>
                  </a:lnTo>
                  <a:lnTo>
                    <a:pt x="891" y="900"/>
                  </a:lnTo>
                  <a:lnTo>
                    <a:pt x="879" y="891"/>
                  </a:lnTo>
                  <a:lnTo>
                    <a:pt x="866" y="885"/>
                  </a:lnTo>
                  <a:lnTo>
                    <a:pt x="850" y="881"/>
                  </a:lnTo>
                  <a:lnTo>
                    <a:pt x="832" y="879"/>
                  </a:lnTo>
                  <a:lnTo>
                    <a:pt x="832" y="879"/>
                  </a:lnTo>
                  <a:lnTo>
                    <a:pt x="812" y="881"/>
                  </a:lnTo>
                  <a:lnTo>
                    <a:pt x="793" y="885"/>
                  </a:lnTo>
                  <a:lnTo>
                    <a:pt x="773" y="890"/>
                  </a:lnTo>
                  <a:lnTo>
                    <a:pt x="754" y="898"/>
                  </a:lnTo>
                  <a:lnTo>
                    <a:pt x="735" y="908"/>
                  </a:lnTo>
                  <a:lnTo>
                    <a:pt x="716" y="918"/>
                  </a:lnTo>
                  <a:lnTo>
                    <a:pt x="677" y="943"/>
                  </a:lnTo>
                  <a:lnTo>
                    <a:pt x="677" y="943"/>
                  </a:lnTo>
                  <a:lnTo>
                    <a:pt x="694" y="910"/>
                  </a:lnTo>
                  <a:lnTo>
                    <a:pt x="702" y="898"/>
                  </a:lnTo>
                  <a:lnTo>
                    <a:pt x="710" y="887"/>
                  </a:lnTo>
                  <a:lnTo>
                    <a:pt x="718" y="878"/>
                  </a:lnTo>
                  <a:lnTo>
                    <a:pt x="726" y="871"/>
                  </a:lnTo>
                  <a:lnTo>
                    <a:pt x="735" y="867"/>
                  </a:lnTo>
                  <a:lnTo>
                    <a:pt x="746" y="866"/>
                  </a:lnTo>
                  <a:lnTo>
                    <a:pt x="746" y="866"/>
                  </a:lnTo>
                  <a:lnTo>
                    <a:pt x="753" y="867"/>
                  </a:lnTo>
                  <a:lnTo>
                    <a:pt x="760" y="869"/>
                  </a:lnTo>
                  <a:lnTo>
                    <a:pt x="760" y="869"/>
                  </a:lnTo>
                  <a:lnTo>
                    <a:pt x="754" y="854"/>
                  </a:lnTo>
                  <a:lnTo>
                    <a:pt x="746" y="839"/>
                  </a:lnTo>
                  <a:lnTo>
                    <a:pt x="737" y="827"/>
                  </a:lnTo>
                  <a:lnTo>
                    <a:pt x="727" y="815"/>
                  </a:lnTo>
                  <a:lnTo>
                    <a:pt x="716" y="805"/>
                  </a:lnTo>
                  <a:lnTo>
                    <a:pt x="706" y="797"/>
                  </a:lnTo>
                  <a:lnTo>
                    <a:pt x="695" y="792"/>
                  </a:lnTo>
                  <a:lnTo>
                    <a:pt x="687" y="790"/>
                  </a:lnTo>
                  <a:lnTo>
                    <a:pt x="687" y="790"/>
                  </a:lnTo>
                  <a:close/>
                  <a:moveTo>
                    <a:pt x="116" y="236"/>
                  </a:moveTo>
                  <a:lnTo>
                    <a:pt x="116" y="236"/>
                  </a:lnTo>
                  <a:lnTo>
                    <a:pt x="114" y="238"/>
                  </a:lnTo>
                  <a:lnTo>
                    <a:pt x="113" y="244"/>
                  </a:lnTo>
                  <a:lnTo>
                    <a:pt x="105" y="255"/>
                  </a:lnTo>
                  <a:lnTo>
                    <a:pt x="93" y="268"/>
                  </a:lnTo>
                  <a:lnTo>
                    <a:pt x="78" y="280"/>
                  </a:lnTo>
                  <a:lnTo>
                    <a:pt x="63" y="294"/>
                  </a:lnTo>
                  <a:lnTo>
                    <a:pt x="48" y="303"/>
                  </a:lnTo>
                  <a:lnTo>
                    <a:pt x="35" y="310"/>
                  </a:lnTo>
                  <a:lnTo>
                    <a:pt x="28" y="312"/>
                  </a:lnTo>
                  <a:lnTo>
                    <a:pt x="23" y="312"/>
                  </a:lnTo>
                  <a:lnTo>
                    <a:pt x="23" y="312"/>
                  </a:lnTo>
                  <a:lnTo>
                    <a:pt x="20" y="312"/>
                  </a:lnTo>
                  <a:lnTo>
                    <a:pt x="17" y="311"/>
                  </a:lnTo>
                  <a:lnTo>
                    <a:pt x="15" y="306"/>
                  </a:lnTo>
                  <a:lnTo>
                    <a:pt x="12" y="299"/>
                  </a:lnTo>
                  <a:lnTo>
                    <a:pt x="12" y="292"/>
                  </a:lnTo>
                  <a:lnTo>
                    <a:pt x="12" y="292"/>
                  </a:lnTo>
                  <a:lnTo>
                    <a:pt x="13" y="277"/>
                  </a:lnTo>
                  <a:lnTo>
                    <a:pt x="17" y="263"/>
                  </a:lnTo>
                  <a:lnTo>
                    <a:pt x="23" y="250"/>
                  </a:lnTo>
                  <a:lnTo>
                    <a:pt x="26" y="245"/>
                  </a:lnTo>
                  <a:lnTo>
                    <a:pt x="30" y="241"/>
                  </a:lnTo>
                  <a:lnTo>
                    <a:pt x="30" y="241"/>
                  </a:lnTo>
                  <a:lnTo>
                    <a:pt x="35" y="237"/>
                  </a:lnTo>
                  <a:lnTo>
                    <a:pt x="40" y="234"/>
                  </a:lnTo>
                  <a:lnTo>
                    <a:pt x="56" y="229"/>
                  </a:lnTo>
                  <a:lnTo>
                    <a:pt x="73" y="226"/>
                  </a:lnTo>
                  <a:lnTo>
                    <a:pt x="89" y="225"/>
                  </a:lnTo>
                  <a:lnTo>
                    <a:pt x="89" y="225"/>
                  </a:lnTo>
                  <a:lnTo>
                    <a:pt x="98" y="226"/>
                  </a:lnTo>
                  <a:lnTo>
                    <a:pt x="106" y="228"/>
                  </a:lnTo>
                  <a:lnTo>
                    <a:pt x="113" y="230"/>
                  </a:lnTo>
                  <a:lnTo>
                    <a:pt x="114" y="233"/>
                  </a:lnTo>
                  <a:lnTo>
                    <a:pt x="116" y="236"/>
                  </a:lnTo>
                  <a:lnTo>
                    <a:pt x="116" y="236"/>
                  </a:lnTo>
                  <a:close/>
                  <a:moveTo>
                    <a:pt x="2195" y="1434"/>
                  </a:moveTo>
                  <a:lnTo>
                    <a:pt x="2195" y="1434"/>
                  </a:lnTo>
                  <a:lnTo>
                    <a:pt x="2203" y="1434"/>
                  </a:lnTo>
                  <a:lnTo>
                    <a:pt x="2211" y="1437"/>
                  </a:lnTo>
                  <a:lnTo>
                    <a:pt x="2219" y="1440"/>
                  </a:lnTo>
                  <a:lnTo>
                    <a:pt x="2226" y="1444"/>
                  </a:lnTo>
                  <a:lnTo>
                    <a:pt x="2233" y="1449"/>
                  </a:lnTo>
                  <a:lnTo>
                    <a:pt x="2240" y="1456"/>
                  </a:lnTo>
                  <a:lnTo>
                    <a:pt x="2246" y="1462"/>
                  </a:lnTo>
                  <a:lnTo>
                    <a:pt x="2252" y="1471"/>
                  </a:lnTo>
                  <a:lnTo>
                    <a:pt x="2257" y="1480"/>
                  </a:lnTo>
                  <a:lnTo>
                    <a:pt x="2261" y="1489"/>
                  </a:lnTo>
                  <a:lnTo>
                    <a:pt x="2269" y="1511"/>
                  </a:lnTo>
                  <a:lnTo>
                    <a:pt x="2273" y="1535"/>
                  </a:lnTo>
                  <a:lnTo>
                    <a:pt x="2275" y="1547"/>
                  </a:lnTo>
                  <a:lnTo>
                    <a:pt x="2276" y="1559"/>
                  </a:lnTo>
                  <a:lnTo>
                    <a:pt x="2276" y="1559"/>
                  </a:lnTo>
                  <a:lnTo>
                    <a:pt x="2273" y="1586"/>
                  </a:lnTo>
                  <a:lnTo>
                    <a:pt x="2269" y="1615"/>
                  </a:lnTo>
                  <a:lnTo>
                    <a:pt x="2261" y="1642"/>
                  </a:lnTo>
                  <a:lnTo>
                    <a:pt x="2250" y="1668"/>
                  </a:lnTo>
                  <a:lnTo>
                    <a:pt x="2237" y="1694"/>
                  </a:lnTo>
                  <a:lnTo>
                    <a:pt x="2221" y="1720"/>
                  </a:lnTo>
                  <a:lnTo>
                    <a:pt x="2202" y="1743"/>
                  </a:lnTo>
                  <a:lnTo>
                    <a:pt x="2191" y="1753"/>
                  </a:lnTo>
                  <a:lnTo>
                    <a:pt x="2180" y="1764"/>
                  </a:lnTo>
                  <a:lnTo>
                    <a:pt x="2180" y="1764"/>
                  </a:lnTo>
                  <a:lnTo>
                    <a:pt x="2180" y="1753"/>
                  </a:lnTo>
                  <a:lnTo>
                    <a:pt x="2179" y="1743"/>
                  </a:lnTo>
                  <a:lnTo>
                    <a:pt x="2176" y="1733"/>
                  </a:lnTo>
                  <a:lnTo>
                    <a:pt x="2174" y="1725"/>
                  </a:lnTo>
                  <a:lnTo>
                    <a:pt x="2171" y="1718"/>
                  </a:lnTo>
                  <a:lnTo>
                    <a:pt x="2167" y="1710"/>
                  </a:lnTo>
                  <a:lnTo>
                    <a:pt x="2157" y="1698"/>
                  </a:lnTo>
                  <a:lnTo>
                    <a:pt x="2145" y="1689"/>
                  </a:lnTo>
                  <a:lnTo>
                    <a:pt x="2133" y="1681"/>
                  </a:lnTo>
                  <a:lnTo>
                    <a:pt x="2120" y="1673"/>
                  </a:lnTo>
                  <a:lnTo>
                    <a:pt x="2106" y="1667"/>
                  </a:lnTo>
                  <a:lnTo>
                    <a:pt x="2079" y="1655"/>
                  </a:lnTo>
                  <a:lnTo>
                    <a:pt x="2066" y="1648"/>
                  </a:lnTo>
                  <a:lnTo>
                    <a:pt x="2055" y="1640"/>
                  </a:lnTo>
                  <a:lnTo>
                    <a:pt x="2046" y="1632"/>
                  </a:lnTo>
                  <a:lnTo>
                    <a:pt x="2039" y="1621"/>
                  </a:lnTo>
                  <a:lnTo>
                    <a:pt x="2036" y="1616"/>
                  </a:lnTo>
                  <a:lnTo>
                    <a:pt x="2034" y="1609"/>
                  </a:lnTo>
                  <a:lnTo>
                    <a:pt x="2032" y="1602"/>
                  </a:lnTo>
                  <a:lnTo>
                    <a:pt x="2032" y="1594"/>
                  </a:lnTo>
                  <a:lnTo>
                    <a:pt x="2032" y="1594"/>
                  </a:lnTo>
                  <a:lnTo>
                    <a:pt x="2034" y="1581"/>
                  </a:lnTo>
                  <a:lnTo>
                    <a:pt x="2036" y="1569"/>
                  </a:lnTo>
                  <a:lnTo>
                    <a:pt x="2042" y="1558"/>
                  </a:lnTo>
                  <a:lnTo>
                    <a:pt x="2050" y="1549"/>
                  </a:lnTo>
                  <a:lnTo>
                    <a:pt x="2058" y="1542"/>
                  </a:lnTo>
                  <a:lnTo>
                    <a:pt x="2069" y="1537"/>
                  </a:lnTo>
                  <a:lnTo>
                    <a:pt x="2079" y="1532"/>
                  </a:lnTo>
                  <a:lnTo>
                    <a:pt x="2091" y="1531"/>
                  </a:lnTo>
                  <a:lnTo>
                    <a:pt x="2091" y="1531"/>
                  </a:lnTo>
                  <a:lnTo>
                    <a:pt x="2112" y="1534"/>
                  </a:lnTo>
                  <a:lnTo>
                    <a:pt x="2121" y="1535"/>
                  </a:lnTo>
                  <a:lnTo>
                    <a:pt x="2129" y="1538"/>
                  </a:lnTo>
                  <a:lnTo>
                    <a:pt x="2137" y="1541"/>
                  </a:lnTo>
                  <a:lnTo>
                    <a:pt x="2145" y="1545"/>
                  </a:lnTo>
                  <a:lnTo>
                    <a:pt x="2152" y="1550"/>
                  </a:lnTo>
                  <a:lnTo>
                    <a:pt x="2159" y="1555"/>
                  </a:lnTo>
                  <a:lnTo>
                    <a:pt x="2159" y="1555"/>
                  </a:lnTo>
                  <a:lnTo>
                    <a:pt x="2152" y="1550"/>
                  </a:lnTo>
                  <a:lnTo>
                    <a:pt x="2148" y="1543"/>
                  </a:lnTo>
                  <a:lnTo>
                    <a:pt x="2144" y="1537"/>
                  </a:lnTo>
                  <a:lnTo>
                    <a:pt x="2140" y="1530"/>
                  </a:lnTo>
                  <a:lnTo>
                    <a:pt x="2136" y="1514"/>
                  </a:lnTo>
                  <a:lnTo>
                    <a:pt x="2135" y="1499"/>
                  </a:lnTo>
                  <a:lnTo>
                    <a:pt x="2135" y="1499"/>
                  </a:lnTo>
                  <a:lnTo>
                    <a:pt x="2135" y="1487"/>
                  </a:lnTo>
                  <a:lnTo>
                    <a:pt x="2139" y="1475"/>
                  </a:lnTo>
                  <a:lnTo>
                    <a:pt x="2143" y="1464"/>
                  </a:lnTo>
                  <a:lnTo>
                    <a:pt x="2149" y="1453"/>
                  </a:lnTo>
                  <a:lnTo>
                    <a:pt x="2159" y="1445"/>
                  </a:lnTo>
                  <a:lnTo>
                    <a:pt x="2168" y="1440"/>
                  </a:lnTo>
                  <a:lnTo>
                    <a:pt x="2180" y="1436"/>
                  </a:lnTo>
                  <a:lnTo>
                    <a:pt x="2195" y="1434"/>
                  </a:lnTo>
                  <a:lnTo>
                    <a:pt x="2195" y="1434"/>
                  </a:lnTo>
                  <a:close/>
                  <a:moveTo>
                    <a:pt x="1531" y="521"/>
                  </a:moveTo>
                  <a:lnTo>
                    <a:pt x="1531" y="521"/>
                  </a:lnTo>
                  <a:lnTo>
                    <a:pt x="1527" y="517"/>
                  </a:lnTo>
                  <a:lnTo>
                    <a:pt x="1522" y="514"/>
                  </a:lnTo>
                  <a:lnTo>
                    <a:pt x="1510" y="508"/>
                  </a:lnTo>
                  <a:lnTo>
                    <a:pt x="1496" y="505"/>
                  </a:lnTo>
                  <a:lnTo>
                    <a:pt x="1484" y="504"/>
                  </a:lnTo>
                  <a:lnTo>
                    <a:pt x="1484" y="504"/>
                  </a:lnTo>
                  <a:lnTo>
                    <a:pt x="1471" y="505"/>
                  </a:lnTo>
                  <a:lnTo>
                    <a:pt x="1457" y="508"/>
                  </a:lnTo>
                  <a:lnTo>
                    <a:pt x="1445" y="513"/>
                  </a:lnTo>
                  <a:lnTo>
                    <a:pt x="1436" y="521"/>
                  </a:lnTo>
                  <a:lnTo>
                    <a:pt x="1428" y="529"/>
                  </a:lnTo>
                  <a:lnTo>
                    <a:pt x="1421" y="537"/>
                  </a:lnTo>
                  <a:lnTo>
                    <a:pt x="1415" y="547"/>
                  </a:lnTo>
                  <a:lnTo>
                    <a:pt x="1413" y="556"/>
                  </a:lnTo>
                  <a:lnTo>
                    <a:pt x="1413" y="556"/>
                  </a:lnTo>
                  <a:lnTo>
                    <a:pt x="1409" y="541"/>
                  </a:lnTo>
                  <a:lnTo>
                    <a:pt x="1407" y="533"/>
                  </a:lnTo>
                  <a:lnTo>
                    <a:pt x="1406" y="527"/>
                  </a:lnTo>
                  <a:lnTo>
                    <a:pt x="1406" y="527"/>
                  </a:lnTo>
                  <a:lnTo>
                    <a:pt x="1407" y="510"/>
                  </a:lnTo>
                  <a:lnTo>
                    <a:pt x="1411" y="496"/>
                  </a:lnTo>
                  <a:lnTo>
                    <a:pt x="1418" y="481"/>
                  </a:lnTo>
                  <a:lnTo>
                    <a:pt x="1422" y="474"/>
                  </a:lnTo>
                  <a:lnTo>
                    <a:pt x="1428" y="467"/>
                  </a:lnTo>
                  <a:lnTo>
                    <a:pt x="1434" y="462"/>
                  </a:lnTo>
                  <a:lnTo>
                    <a:pt x="1441" y="455"/>
                  </a:lnTo>
                  <a:lnTo>
                    <a:pt x="1448" y="451"/>
                  </a:lnTo>
                  <a:lnTo>
                    <a:pt x="1457" y="447"/>
                  </a:lnTo>
                  <a:lnTo>
                    <a:pt x="1465" y="443"/>
                  </a:lnTo>
                  <a:lnTo>
                    <a:pt x="1476" y="440"/>
                  </a:lnTo>
                  <a:lnTo>
                    <a:pt x="1487" y="439"/>
                  </a:lnTo>
                  <a:lnTo>
                    <a:pt x="1499" y="439"/>
                  </a:lnTo>
                  <a:lnTo>
                    <a:pt x="1499" y="439"/>
                  </a:lnTo>
                  <a:lnTo>
                    <a:pt x="1518" y="440"/>
                  </a:lnTo>
                  <a:lnTo>
                    <a:pt x="1535" y="443"/>
                  </a:lnTo>
                  <a:lnTo>
                    <a:pt x="1549" y="448"/>
                  </a:lnTo>
                  <a:lnTo>
                    <a:pt x="1561" y="454"/>
                  </a:lnTo>
                  <a:lnTo>
                    <a:pt x="1577" y="465"/>
                  </a:lnTo>
                  <a:lnTo>
                    <a:pt x="1582" y="467"/>
                  </a:lnTo>
                  <a:lnTo>
                    <a:pt x="1586" y="469"/>
                  </a:lnTo>
                  <a:lnTo>
                    <a:pt x="1586" y="469"/>
                  </a:lnTo>
                  <a:lnTo>
                    <a:pt x="1593" y="467"/>
                  </a:lnTo>
                  <a:lnTo>
                    <a:pt x="1600" y="465"/>
                  </a:lnTo>
                  <a:lnTo>
                    <a:pt x="1605" y="462"/>
                  </a:lnTo>
                  <a:lnTo>
                    <a:pt x="1611" y="461"/>
                  </a:lnTo>
                  <a:lnTo>
                    <a:pt x="1611" y="461"/>
                  </a:lnTo>
                  <a:lnTo>
                    <a:pt x="1615" y="461"/>
                  </a:lnTo>
                  <a:lnTo>
                    <a:pt x="1617" y="462"/>
                  </a:lnTo>
                  <a:lnTo>
                    <a:pt x="1619" y="465"/>
                  </a:lnTo>
                  <a:lnTo>
                    <a:pt x="1620" y="469"/>
                  </a:lnTo>
                  <a:lnTo>
                    <a:pt x="1621" y="477"/>
                  </a:lnTo>
                  <a:lnTo>
                    <a:pt x="1621" y="486"/>
                  </a:lnTo>
                  <a:lnTo>
                    <a:pt x="1621" y="486"/>
                  </a:lnTo>
                  <a:lnTo>
                    <a:pt x="1620" y="500"/>
                  </a:lnTo>
                  <a:lnTo>
                    <a:pt x="1617" y="516"/>
                  </a:lnTo>
                  <a:lnTo>
                    <a:pt x="1613" y="533"/>
                  </a:lnTo>
                  <a:lnTo>
                    <a:pt x="1608" y="551"/>
                  </a:lnTo>
                  <a:lnTo>
                    <a:pt x="1600" y="567"/>
                  </a:lnTo>
                  <a:lnTo>
                    <a:pt x="1590" y="582"/>
                  </a:lnTo>
                  <a:lnTo>
                    <a:pt x="1585" y="588"/>
                  </a:lnTo>
                  <a:lnTo>
                    <a:pt x="1578" y="595"/>
                  </a:lnTo>
                  <a:lnTo>
                    <a:pt x="1572" y="601"/>
                  </a:lnTo>
                  <a:lnTo>
                    <a:pt x="1565" y="605"/>
                  </a:lnTo>
                  <a:lnTo>
                    <a:pt x="1565" y="605"/>
                  </a:lnTo>
                  <a:lnTo>
                    <a:pt x="1558" y="594"/>
                  </a:lnTo>
                  <a:lnTo>
                    <a:pt x="1549" y="582"/>
                  </a:lnTo>
                  <a:lnTo>
                    <a:pt x="1535" y="571"/>
                  </a:lnTo>
                  <a:lnTo>
                    <a:pt x="1529" y="567"/>
                  </a:lnTo>
                  <a:lnTo>
                    <a:pt x="1520" y="563"/>
                  </a:lnTo>
                  <a:lnTo>
                    <a:pt x="1520" y="563"/>
                  </a:lnTo>
                  <a:lnTo>
                    <a:pt x="1516" y="560"/>
                  </a:lnTo>
                  <a:lnTo>
                    <a:pt x="1514" y="556"/>
                  </a:lnTo>
                  <a:lnTo>
                    <a:pt x="1511" y="553"/>
                  </a:lnTo>
                  <a:lnTo>
                    <a:pt x="1511" y="549"/>
                  </a:lnTo>
                  <a:lnTo>
                    <a:pt x="1511" y="549"/>
                  </a:lnTo>
                  <a:lnTo>
                    <a:pt x="1512" y="541"/>
                  </a:lnTo>
                  <a:lnTo>
                    <a:pt x="1516" y="533"/>
                  </a:lnTo>
                  <a:lnTo>
                    <a:pt x="1523" y="527"/>
                  </a:lnTo>
                  <a:lnTo>
                    <a:pt x="1531" y="521"/>
                  </a:lnTo>
                  <a:lnTo>
                    <a:pt x="1531" y="521"/>
                  </a:lnTo>
                  <a:close/>
                  <a:moveTo>
                    <a:pt x="1395" y="587"/>
                  </a:moveTo>
                  <a:lnTo>
                    <a:pt x="1395" y="587"/>
                  </a:lnTo>
                  <a:lnTo>
                    <a:pt x="1413" y="601"/>
                  </a:lnTo>
                  <a:lnTo>
                    <a:pt x="1421" y="606"/>
                  </a:lnTo>
                  <a:lnTo>
                    <a:pt x="1429" y="611"/>
                  </a:lnTo>
                  <a:lnTo>
                    <a:pt x="1438" y="614"/>
                  </a:lnTo>
                  <a:lnTo>
                    <a:pt x="1446" y="617"/>
                  </a:lnTo>
                  <a:lnTo>
                    <a:pt x="1456" y="618"/>
                  </a:lnTo>
                  <a:lnTo>
                    <a:pt x="1464" y="618"/>
                  </a:lnTo>
                  <a:lnTo>
                    <a:pt x="1464" y="618"/>
                  </a:lnTo>
                  <a:lnTo>
                    <a:pt x="1480" y="617"/>
                  </a:lnTo>
                  <a:lnTo>
                    <a:pt x="1492" y="615"/>
                  </a:lnTo>
                  <a:lnTo>
                    <a:pt x="1492" y="615"/>
                  </a:lnTo>
                  <a:lnTo>
                    <a:pt x="1498" y="617"/>
                  </a:lnTo>
                  <a:lnTo>
                    <a:pt x="1502" y="618"/>
                  </a:lnTo>
                  <a:lnTo>
                    <a:pt x="1504" y="622"/>
                  </a:lnTo>
                  <a:lnTo>
                    <a:pt x="1506" y="626"/>
                  </a:lnTo>
                  <a:lnTo>
                    <a:pt x="1506" y="626"/>
                  </a:lnTo>
                  <a:lnTo>
                    <a:pt x="1504" y="634"/>
                  </a:lnTo>
                  <a:lnTo>
                    <a:pt x="1500" y="644"/>
                  </a:lnTo>
                  <a:lnTo>
                    <a:pt x="1493" y="653"/>
                  </a:lnTo>
                  <a:lnTo>
                    <a:pt x="1485" y="661"/>
                  </a:lnTo>
                  <a:lnTo>
                    <a:pt x="1485" y="661"/>
                  </a:lnTo>
                  <a:lnTo>
                    <a:pt x="1493" y="664"/>
                  </a:lnTo>
                  <a:lnTo>
                    <a:pt x="1503" y="665"/>
                  </a:lnTo>
                  <a:lnTo>
                    <a:pt x="1520" y="667"/>
                  </a:lnTo>
                  <a:lnTo>
                    <a:pt x="1520" y="667"/>
                  </a:lnTo>
                  <a:lnTo>
                    <a:pt x="1541" y="665"/>
                  </a:lnTo>
                  <a:lnTo>
                    <a:pt x="1550" y="664"/>
                  </a:lnTo>
                  <a:lnTo>
                    <a:pt x="1559" y="660"/>
                  </a:lnTo>
                  <a:lnTo>
                    <a:pt x="1569" y="657"/>
                  </a:lnTo>
                  <a:lnTo>
                    <a:pt x="1578" y="652"/>
                  </a:lnTo>
                  <a:lnTo>
                    <a:pt x="1586" y="646"/>
                  </a:lnTo>
                  <a:lnTo>
                    <a:pt x="1595" y="641"/>
                  </a:lnTo>
                  <a:lnTo>
                    <a:pt x="1603" y="633"/>
                  </a:lnTo>
                  <a:lnTo>
                    <a:pt x="1609" y="625"/>
                  </a:lnTo>
                  <a:lnTo>
                    <a:pt x="1615" y="615"/>
                  </a:lnTo>
                  <a:lnTo>
                    <a:pt x="1620" y="606"/>
                  </a:lnTo>
                  <a:lnTo>
                    <a:pt x="1624" y="595"/>
                  </a:lnTo>
                  <a:lnTo>
                    <a:pt x="1627" y="582"/>
                  </a:lnTo>
                  <a:lnTo>
                    <a:pt x="1630" y="568"/>
                  </a:lnTo>
                  <a:lnTo>
                    <a:pt x="1630" y="555"/>
                  </a:lnTo>
                  <a:lnTo>
                    <a:pt x="1630" y="555"/>
                  </a:lnTo>
                  <a:lnTo>
                    <a:pt x="1634" y="560"/>
                  </a:lnTo>
                  <a:lnTo>
                    <a:pt x="1638" y="567"/>
                  </a:lnTo>
                  <a:lnTo>
                    <a:pt x="1643" y="583"/>
                  </a:lnTo>
                  <a:lnTo>
                    <a:pt x="1646" y="599"/>
                  </a:lnTo>
                  <a:lnTo>
                    <a:pt x="1647" y="611"/>
                  </a:lnTo>
                  <a:lnTo>
                    <a:pt x="1647" y="611"/>
                  </a:lnTo>
                  <a:lnTo>
                    <a:pt x="1646" y="629"/>
                  </a:lnTo>
                  <a:lnTo>
                    <a:pt x="1644" y="645"/>
                  </a:lnTo>
                  <a:lnTo>
                    <a:pt x="1640" y="660"/>
                  </a:lnTo>
                  <a:lnTo>
                    <a:pt x="1635" y="673"/>
                  </a:lnTo>
                  <a:lnTo>
                    <a:pt x="1628" y="685"/>
                  </a:lnTo>
                  <a:lnTo>
                    <a:pt x="1621" y="696"/>
                  </a:lnTo>
                  <a:lnTo>
                    <a:pt x="1612" y="707"/>
                  </a:lnTo>
                  <a:lnTo>
                    <a:pt x="1603" y="715"/>
                  </a:lnTo>
                  <a:lnTo>
                    <a:pt x="1593" y="723"/>
                  </a:lnTo>
                  <a:lnTo>
                    <a:pt x="1582" y="729"/>
                  </a:lnTo>
                  <a:lnTo>
                    <a:pt x="1570" y="734"/>
                  </a:lnTo>
                  <a:lnTo>
                    <a:pt x="1558" y="739"/>
                  </a:lnTo>
                  <a:lnTo>
                    <a:pt x="1546" y="742"/>
                  </a:lnTo>
                  <a:lnTo>
                    <a:pt x="1534" y="745"/>
                  </a:lnTo>
                  <a:lnTo>
                    <a:pt x="1522" y="746"/>
                  </a:lnTo>
                  <a:lnTo>
                    <a:pt x="1510" y="746"/>
                  </a:lnTo>
                  <a:lnTo>
                    <a:pt x="1510" y="746"/>
                  </a:lnTo>
                  <a:lnTo>
                    <a:pt x="1493" y="746"/>
                  </a:lnTo>
                  <a:lnTo>
                    <a:pt x="1481" y="743"/>
                  </a:lnTo>
                  <a:lnTo>
                    <a:pt x="1469" y="742"/>
                  </a:lnTo>
                  <a:lnTo>
                    <a:pt x="1460" y="739"/>
                  </a:lnTo>
                  <a:lnTo>
                    <a:pt x="1446" y="734"/>
                  </a:lnTo>
                  <a:lnTo>
                    <a:pt x="1440" y="731"/>
                  </a:lnTo>
                  <a:lnTo>
                    <a:pt x="1440" y="731"/>
                  </a:lnTo>
                  <a:lnTo>
                    <a:pt x="1434" y="734"/>
                  </a:lnTo>
                  <a:lnTo>
                    <a:pt x="1430" y="737"/>
                  </a:lnTo>
                  <a:lnTo>
                    <a:pt x="1426" y="742"/>
                  </a:lnTo>
                  <a:lnTo>
                    <a:pt x="1423" y="749"/>
                  </a:lnTo>
                  <a:lnTo>
                    <a:pt x="1418" y="760"/>
                  </a:lnTo>
                  <a:lnTo>
                    <a:pt x="1415" y="764"/>
                  </a:lnTo>
                  <a:lnTo>
                    <a:pt x="1411" y="765"/>
                  </a:lnTo>
                  <a:lnTo>
                    <a:pt x="1411" y="765"/>
                  </a:lnTo>
                  <a:lnTo>
                    <a:pt x="1407" y="764"/>
                  </a:lnTo>
                  <a:lnTo>
                    <a:pt x="1405" y="762"/>
                  </a:lnTo>
                  <a:lnTo>
                    <a:pt x="1397" y="755"/>
                  </a:lnTo>
                  <a:lnTo>
                    <a:pt x="1390" y="745"/>
                  </a:lnTo>
                  <a:lnTo>
                    <a:pt x="1384" y="733"/>
                  </a:lnTo>
                  <a:lnTo>
                    <a:pt x="1379" y="719"/>
                  </a:lnTo>
                  <a:lnTo>
                    <a:pt x="1375" y="703"/>
                  </a:lnTo>
                  <a:lnTo>
                    <a:pt x="1374" y="685"/>
                  </a:lnTo>
                  <a:lnTo>
                    <a:pt x="1372" y="668"/>
                  </a:lnTo>
                  <a:lnTo>
                    <a:pt x="1372" y="668"/>
                  </a:lnTo>
                  <a:lnTo>
                    <a:pt x="1374" y="646"/>
                  </a:lnTo>
                  <a:lnTo>
                    <a:pt x="1378" y="625"/>
                  </a:lnTo>
                  <a:lnTo>
                    <a:pt x="1382" y="614"/>
                  </a:lnTo>
                  <a:lnTo>
                    <a:pt x="1386" y="605"/>
                  </a:lnTo>
                  <a:lnTo>
                    <a:pt x="1390" y="595"/>
                  </a:lnTo>
                  <a:lnTo>
                    <a:pt x="1395" y="587"/>
                  </a:lnTo>
                  <a:lnTo>
                    <a:pt x="1395" y="587"/>
                  </a:lnTo>
                  <a:close/>
                  <a:moveTo>
                    <a:pt x="773" y="327"/>
                  </a:moveTo>
                  <a:lnTo>
                    <a:pt x="773" y="327"/>
                  </a:lnTo>
                  <a:lnTo>
                    <a:pt x="774" y="334"/>
                  </a:lnTo>
                  <a:lnTo>
                    <a:pt x="778" y="343"/>
                  </a:lnTo>
                  <a:lnTo>
                    <a:pt x="784" y="356"/>
                  </a:lnTo>
                  <a:lnTo>
                    <a:pt x="792" y="369"/>
                  </a:lnTo>
                  <a:lnTo>
                    <a:pt x="811" y="399"/>
                  </a:lnTo>
                  <a:lnTo>
                    <a:pt x="832" y="431"/>
                  </a:lnTo>
                  <a:lnTo>
                    <a:pt x="855" y="461"/>
                  </a:lnTo>
                  <a:lnTo>
                    <a:pt x="877" y="486"/>
                  </a:lnTo>
                  <a:lnTo>
                    <a:pt x="886" y="497"/>
                  </a:lnTo>
                  <a:lnTo>
                    <a:pt x="896" y="504"/>
                  </a:lnTo>
                  <a:lnTo>
                    <a:pt x="902" y="509"/>
                  </a:lnTo>
                  <a:lnTo>
                    <a:pt x="906" y="510"/>
                  </a:lnTo>
                  <a:lnTo>
                    <a:pt x="906" y="510"/>
                  </a:lnTo>
                  <a:lnTo>
                    <a:pt x="913" y="509"/>
                  </a:lnTo>
                  <a:lnTo>
                    <a:pt x="920" y="505"/>
                  </a:lnTo>
                  <a:lnTo>
                    <a:pt x="925" y="500"/>
                  </a:lnTo>
                  <a:lnTo>
                    <a:pt x="929" y="492"/>
                  </a:lnTo>
                  <a:lnTo>
                    <a:pt x="933" y="483"/>
                  </a:lnTo>
                  <a:lnTo>
                    <a:pt x="936" y="473"/>
                  </a:lnTo>
                  <a:lnTo>
                    <a:pt x="937" y="463"/>
                  </a:lnTo>
                  <a:lnTo>
                    <a:pt x="939" y="452"/>
                  </a:lnTo>
                  <a:lnTo>
                    <a:pt x="939" y="452"/>
                  </a:lnTo>
                  <a:lnTo>
                    <a:pt x="937" y="442"/>
                  </a:lnTo>
                  <a:lnTo>
                    <a:pt x="935" y="438"/>
                  </a:lnTo>
                  <a:lnTo>
                    <a:pt x="933" y="434"/>
                  </a:lnTo>
                  <a:lnTo>
                    <a:pt x="933" y="434"/>
                  </a:lnTo>
                  <a:lnTo>
                    <a:pt x="922" y="421"/>
                  </a:lnTo>
                  <a:lnTo>
                    <a:pt x="905" y="407"/>
                  </a:lnTo>
                  <a:lnTo>
                    <a:pt x="883" y="388"/>
                  </a:lnTo>
                  <a:lnTo>
                    <a:pt x="859" y="369"/>
                  </a:lnTo>
                  <a:lnTo>
                    <a:pt x="834" y="351"/>
                  </a:lnTo>
                  <a:lnTo>
                    <a:pt x="811" y="335"/>
                  </a:lnTo>
                  <a:lnTo>
                    <a:pt x="792" y="326"/>
                  </a:lnTo>
                  <a:lnTo>
                    <a:pt x="784" y="323"/>
                  </a:lnTo>
                  <a:lnTo>
                    <a:pt x="778" y="322"/>
                  </a:lnTo>
                  <a:lnTo>
                    <a:pt x="778" y="322"/>
                  </a:lnTo>
                  <a:lnTo>
                    <a:pt x="776" y="322"/>
                  </a:lnTo>
                  <a:lnTo>
                    <a:pt x="774" y="323"/>
                  </a:lnTo>
                  <a:lnTo>
                    <a:pt x="773" y="327"/>
                  </a:lnTo>
                  <a:lnTo>
                    <a:pt x="773" y="327"/>
                  </a:lnTo>
                  <a:close/>
                  <a:moveTo>
                    <a:pt x="2065" y="255"/>
                  </a:moveTo>
                  <a:lnTo>
                    <a:pt x="2065" y="255"/>
                  </a:lnTo>
                  <a:lnTo>
                    <a:pt x="2065" y="248"/>
                  </a:lnTo>
                  <a:lnTo>
                    <a:pt x="2063" y="242"/>
                  </a:lnTo>
                  <a:lnTo>
                    <a:pt x="2059" y="232"/>
                  </a:lnTo>
                  <a:lnTo>
                    <a:pt x="2051" y="224"/>
                  </a:lnTo>
                  <a:lnTo>
                    <a:pt x="2042" y="214"/>
                  </a:lnTo>
                  <a:lnTo>
                    <a:pt x="2030" y="207"/>
                  </a:lnTo>
                  <a:lnTo>
                    <a:pt x="2017" y="201"/>
                  </a:lnTo>
                  <a:lnTo>
                    <a:pt x="2003" y="194"/>
                  </a:lnTo>
                  <a:lnTo>
                    <a:pt x="1989" y="189"/>
                  </a:lnTo>
                  <a:lnTo>
                    <a:pt x="1961" y="179"/>
                  </a:lnTo>
                  <a:lnTo>
                    <a:pt x="1937" y="172"/>
                  </a:lnTo>
                  <a:lnTo>
                    <a:pt x="1919" y="166"/>
                  </a:lnTo>
                  <a:lnTo>
                    <a:pt x="1915" y="163"/>
                  </a:lnTo>
                  <a:lnTo>
                    <a:pt x="1912" y="160"/>
                  </a:lnTo>
                  <a:lnTo>
                    <a:pt x="1912" y="160"/>
                  </a:lnTo>
                  <a:lnTo>
                    <a:pt x="1914" y="158"/>
                  </a:lnTo>
                  <a:lnTo>
                    <a:pt x="1916" y="156"/>
                  </a:lnTo>
                  <a:lnTo>
                    <a:pt x="1927" y="151"/>
                  </a:lnTo>
                  <a:lnTo>
                    <a:pt x="1942" y="145"/>
                  </a:lnTo>
                  <a:lnTo>
                    <a:pt x="1961" y="140"/>
                  </a:lnTo>
                  <a:lnTo>
                    <a:pt x="1982" y="136"/>
                  </a:lnTo>
                  <a:lnTo>
                    <a:pt x="2003" y="132"/>
                  </a:lnTo>
                  <a:lnTo>
                    <a:pt x="2024" y="129"/>
                  </a:lnTo>
                  <a:lnTo>
                    <a:pt x="2042" y="128"/>
                  </a:lnTo>
                  <a:lnTo>
                    <a:pt x="2042" y="128"/>
                  </a:lnTo>
                  <a:lnTo>
                    <a:pt x="2030" y="113"/>
                  </a:lnTo>
                  <a:lnTo>
                    <a:pt x="2016" y="100"/>
                  </a:lnTo>
                  <a:lnTo>
                    <a:pt x="2001" y="89"/>
                  </a:lnTo>
                  <a:lnTo>
                    <a:pt x="1988" y="79"/>
                  </a:lnTo>
                  <a:lnTo>
                    <a:pt x="1974" y="71"/>
                  </a:lnTo>
                  <a:lnTo>
                    <a:pt x="1961" y="66"/>
                  </a:lnTo>
                  <a:lnTo>
                    <a:pt x="1935" y="55"/>
                  </a:lnTo>
                  <a:lnTo>
                    <a:pt x="1912" y="50"/>
                  </a:lnTo>
                  <a:lnTo>
                    <a:pt x="1895" y="44"/>
                  </a:lnTo>
                  <a:lnTo>
                    <a:pt x="1883" y="42"/>
                  </a:lnTo>
                  <a:lnTo>
                    <a:pt x="1880" y="39"/>
                  </a:lnTo>
                  <a:lnTo>
                    <a:pt x="1879" y="36"/>
                  </a:lnTo>
                  <a:lnTo>
                    <a:pt x="1879" y="36"/>
                  </a:lnTo>
                  <a:lnTo>
                    <a:pt x="1880" y="35"/>
                  </a:lnTo>
                  <a:lnTo>
                    <a:pt x="1883" y="32"/>
                  </a:lnTo>
                  <a:lnTo>
                    <a:pt x="1891" y="28"/>
                  </a:lnTo>
                  <a:lnTo>
                    <a:pt x="1906" y="24"/>
                  </a:lnTo>
                  <a:lnTo>
                    <a:pt x="1923" y="20"/>
                  </a:lnTo>
                  <a:lnTo>
                    <a:pt x="1945" y="16"/>
                  </a:lnTo>
                  <a:lnTo>
                    <a:pt x="1968" y="12"/>
                  </a:lnTo>
                  <a:lnTo>
                    <a:pt x="1992" y="11"/>
                  </a:lnTo>
                  <a:lnTo>
                    <a:pt x="2017" y="9"/>
                  </a:lnTo>
                  <a:lnTo>
                    <a:pt x="2017" y="9"/>
                  </a:lnTo>
                  <a:lnTo>
                    <a:pt x="2038" y="11"/>
                  </a:lnTo>
                  <a:lnTo>
                    <a:pt x="2056" y="12"/>
                  </a:lnTo>
                  <a:lnTo>
                    <a:pt x="2075" y="16"/>
                  </a:lnTo>
                  <a:lnTo>
                    <a:pt x="2091" y="22"/>
                  </a:lnTo>
                  <a:lnTo>
                    <a:pt x="2098" y="24"/>
                  </a:lnTo>
                  <a:lnTo>
                    <a:pt x="2105" y="28"/>
                  </a:lnTo>
                  <a:lnTo>
                    <a:pt x="2110" y="32"/>
                  </a:lnTo>
                  <a:lnTo>
                    <a:pt x="2116" y="38"/>
                  </a:lnTo>
                  <a:lnTo>
                    <a:pt x="2118" y="43"/>
                  </a:lnTo>
                  <a:lnTo>
                    <a:pt x="2122" y="50"/>
                  </a:lnTo>
                  <a:lnTo>
                    <a:pt x="2124" y="57"/>
                  </a:lnTo>
                  <a:lnTo>
                    <a:pt x="2124" y="65"/>
                  </a:lnTo>
                  <a:lnTo>
                    <a:pt x="2124" y="65"/>
                  </a:lnTo>
                  <a:lnTo>
                    <a:pt x="2124" y="73"/>
                  </a:lnTo>
                  <a:lnTo>
                    <a:pt x="2121" y="82"/>
                  </a:lnTo>
                  <a:lnTo>
                    <a:pt x="2114" y="101"/>
                  </a:lnTo>
                  <a:lnTo>
                    <a:pt x="2108" y="123"/>
                  </a:lnTo>
                  <a:lnTo>
                    <a:pt x="2106" y="135"/>
                  </a:lnTo>
                  <a:lnTo>
                    <a:pt x="2105" y="147"/>
                  </a:lnTo>
                  <a:lnTo>
                    <a:pt x="2105" y="147"/>
                  </a:lnTo>
                  <a:lnTo>
                    <a:pt x="2106" y="154"/>
                  </a:lnTo>
                  <a:lnTo>
                    <a:pt x="2108" y="160"/>
                  </a:lnTo>
                  <a:lnTo>
                    <a:pt x="2110" y="167"/>
                  </a:lnTo>
                  <a:lnTo>
                    <a:pt x="2113" y="172"/>
                  </a:lnTo>
                  <a:lnTo>
                    <a:pt x="2118" y="176"/>
                  </a:lnTo>
                  <a:lnTo>
                    <a:pt x="2125" y="180"/>
                  </a:lnTo>
                  <a:lnTo>
                    <a:pt x="2132" y="183"/>
                  </a:lnTo>
                  <a:lnTo>
                    <a:pt x="2141" y="183"/>
                  </a:lnTo>
                  <a:lnTo>
                    <a:pt x="2141" y="183"/>
                  </a:lnTo>
                  <a:lnTo>
                    <a:pt x="2151" y="182"/>
                  </a:lnTo>
                  <a:lnTo>
                    <a:pt x="2159" y="178"/>
                  </a:lnTo>
                  <a:lnTo>
                    <a:pt x="2164" y="172"/>
                  </a:lnTo>
                  <a:lnTo>
                    <a:pt x="2168" y="164"/>
                  </a:lnTo>
                  <a:lnTo>
                    <a:pt x="2172" y="156"/>
                  </a:lnTo>
                  <a:lnTo>
                    <a:pt x="2174" y="145"/>
                  </a:lnTo>
                  <a:lnTo>
                    <a:pt x="2175" y="135"/>
                  </a:lnTo>
                  <a:lnTo>
                    <a:pt x="2175" y="123"/>
                  </a:lnTo>
                  <a:lnTo>
                    <a:pt x="2175" y="123"/>
                  </a:lnTo>
                  <a:lnTo>
                    <a:pt x="2175" y="105"/>
                  </a:lnTo>
                  <a:lnTo>
                    <a:pt x="2174" y="89"/>
                  </a:lnTo>
                  <a:lnTo>
                    <a:pt x="2171" y="75"/>
                  </a:lnTo>
                  <a:lnTo>
                    <a:pt x="2171" y="65"/>
                  </a:lnTo>
                  <a:lnTo>
                    <a:pt x="2171" y="65"/>
                  </a:lnTo>
                  <a:lnTo>
                    <a:pt x="2172" y="51"/>
                  </a:lnTo>
                  <a:lnTo>
                    <a:pt x="2175" y="39"/>
                  </a:lnTo>
                  <a:lnTo>
                    <a:pt x="2180" y="28"/>
                  </a:lnTo>
                  <a:lnTo>
                    <a:pt x="2188" y="20"/>
                  </a:lnTo>
                  <a:lnTo>
                    <a:pt x="2198" y="12"/>
                  </a:lnTo>
                  <a:lnTo>
                    <a:pt x="2209" y="7"/>
                  </a:lnTo>
                  <a:lnTo>
                    <a:pt x="2221" y="4"/>
                  </a:lnTo>
                  <a:lnTo>
                    <a:pt x="2233" y="3"/>
                  </a:lnTo>
                  <a:lnTo>
                    <a:pt x="2233" y="3"/>
                  </a:lnTo>
                  <a:lnTo>
                    <a:pt x="2244" y="3"/>
                  </a:lnTo>
                  <a:lnTo>
                    <a:pt x="2253" y="4"/>
                  </a:lnTo>
                  <a:lnTo>
                    <a:pt x="2269" y="9"/>
                  </a:lnTo>
                  <a:lnTo>
                    <a:pt x="2288" y="13"/>
                  </a:lnTo>
                  <a:lnTo>
                    <a:pt x="2300" y="15"/>
                  </a:lnTo>
                  <a:lnTo>
                    <a:pt x="2315" y="16"/>
                  </a:lnTo>
                  <a:lnTo>
                    <a:pt x="2315" y="16"/>
                  </a:lnTo>
                  <a:lnTo>
                    <a:pt x="2307" y="22"/>
                  </a:lnTo>
                  <a:lnTo>
                    <a:pt x="2300" y="28"/>
                  </a:lnTo>
                  <a:lnTo>
                    <a:pt x="2295" y="35"/>
                  </a:lnTo>
                  <a:lnTo>
                    <a:pt x="2289" y="43"/>
                  </a:lnTo>
                  <a:lnTo>
                    <a:pt x="2287" y="50"/>
                  </a:lnTo>
                  <a:lnTo>
                    <a:pt x="2284" y="57"/>
                  </a:lnTo>
                  <a:lnTo>
                    <a:pt x="2283" y="69"/>
                  </a:lnTo>
                  <a:lnTo>
                    <a:pt x="2283" y="69"/>
                  </a:lnTo>
                  <a:lnTo>
                    <a:pt x="2284" y="82"/>
                  </a:lnTo>
                  <a:lnTo>
                    <a:pt x="2287" y="96"/>
                  </a:lnTo>
                  <a:lnTo>
                    <a:pt x="2295" y="124"/>
                  </a:lnTo>
                  <a:lnTo>
                    <a:pt x="2299" y="140"/>
                  </a:lnTo>
                  <a:lnTo>
                    <a:pt x="2303" y="159"/>
                  </a:lnTo>
                  <a:lnTo>
                    <a:pt x="2306" y="182"/>
                  </a:lnTo>
                  <a:lnTo>
                    <a:pt x="2307" y="209"/>
                  </a:lnTo>
                  <a:lnTo>
                    <a:pt x="2307" y="209"/>
                  </a:lnTo>
                  <a:lnTo>
                    <a:pt x="2306" y="234"/>
                  </a:lnTo>
                  <a:lnTo>
                    <a:pt x="2303" y="245"/>
                  </a:lnTo>
                  <a:lnTo>
                    <a:pt x="2300" y="257"/>
                  </a:lnTo>
                  <a:lnTo>
                    <a:pt x="2298" y="268"/>
                  </a:lnTo>
                  <a:lnTo>
                    <a:pt x="2293" y="279"/>
                  </a:lnTo>
                  <a:lnTo>
                    <a:pt x="2284" y="298"/>
                  </a:lnTo>
                  <a:lnTo>
                    <a:pt x="2271" y="315"/>
                  </a:lnTo>
                  <a:lnTo>
                    <a:pt x="2256" y="331"/>
                  </a:lnTo>
                  <a:lnTo>
                    <a:pt x="2240" y="345"/>
                  </a:lnTo>
                  <a:lnTo>
                    <a:pt x="2221" y="357"/>
                  </a:lnTo>
                  <a:lnTo>
                    <a:pt x="2199" y="368"/>
                  </a:lnTo>
                  <a:lnTo>
                    <a:pt x="2176" y="376"/>
                  </a:lnTo>
                  <a:lnTo>
                    <a:pt x="2152" y="384"/>
                  </a:lnTo>
                  <a:lnTo>
                    <a:pt x="2126" y="389"/>
                  </a:lnTo>
                  <a:lnTo>
                    <a:pt x="2100" y="393"/>
                  </a:lnTo>
                  <a:lnTo>
                    <a:pt x="2071" y="397"/>
                  </a:lnTo>
                  <a:lnTo>
                    <a:pt x="2042" y="399"/>
                  </a:lnTo>
                  <a:lnTo>
                    <a:pt x="2012" y="399"/>
                  </a:lnTo>
                  <a:lnTo>
                    <a:pt x="2012" y="399"/>
                  </a:lnTo>
                  <a:lnTo>
                    <a:pt x="1978" y="399"/>
                  </a:lnTo>
                  <a:lnTo>
                    <a:pt x="1943" y="396"/>
                  </a:lnTo>
                  <a:lnTo>
                    <a:pt x="1908" y="393"/>
                  </a:lnTo>
                  <a:lnTo>
                    <a:pt x="1873" y="389"/>
                  </a:lnTo>
                  <a:lnTo>
                    <a:pt x="1873" y="389"/>
                  </a:lnTo>
                  <a:lnTo>
                    <a:pt x="1869" y="388"/>
                  </a:lnTo>
                  <a:lnTo>
                    <a:pt x="1867" y="386"/>
                  </a:lnTo>
                  <a:lnTo>
                    <a:pt x="1865" y="384"/>
                  </a:lnTo>
                  <a:lnTo>
                    <a:pt x="1865" y="381"/>
                  </a:lnTo>
                  <a:lnTo>
                    <a:pt x="1865" y="381"/>
                  </a:lnTo>
                  <a:lnTo>
                    <a:pt x="1865" y="380"/>
                  </a:lnTo>
                  <a:lnTo>
                    <a:pt x="1868" y="377"/>
                  </a:lnTo>
                  <a:lnTo>
                    <a:pt x="1875" y="373"/>
                  </a:lnTo>
                  <a:lnTo>
                    <a:pt x="1884" y="368"/>
                  </a:lnTo>
                  <a:lnTo>
                    <a:pt x="1896" y="361"/>
                  </a:lnTo>
                  <a:lnTo>
                    <a:pt x="1908" y="353"/>
                  </a:lnTo>
                  <a:lnTo>
                    <a:pt x="1914" y="347"/>
                  </a:lnTo>
                  <a:lnTo>
                    <a:pt x="1918" y="341"/>
                  </a:lnTo>
                  <a:lnTo>
                    <a:pt x="1922" y="334"/>
                  </a:lnTo>
                  <a:lnTo>
                    <a:pt x="1926" y="326"/>
                  </a:lnTo>
                  <a:lnTo>
                    <a:pt x="1927" y="316"/>
                  </a:lnTo>
                  <a:lnTo>
                    <a:pt x="1929" y="307"/>
                  </a:lnTo>
                  <a:lnTo>
                    <a:pt x="1929" y="307"/>
                  </a:lnTo>
                  <a:lnTo>
                    <a:pt x="1927" y="290"/>
                  </a:lnTo>
                  <a:lnTo>
                    <a:pt x="1924" y="275"/>
                  </a:lnTo>
                  <a:lnTo>
                    <a:pt x="1922" y="263"/>
                  </a:lnTo>
                  <a:lnTo>
                    <a:pt x="1920" y="255"/>
                  </a:lnTo>
                  <a:lnTo>
                    <a:pt x="1920" y="255"/>
                  </a:lnTo>
                  <a:lnTo>
                    <a:pt x="1922" y="252"/>
                  </a:lnTo>
                  <a:lnTo>
                    <a:pt x="1923" y="249"/>
                  </a:lnTo>
                  <a:lnTo>
                    <a:pt x="1926" y="248"/>
                  </a:lnTo>
                  <a:lnTo>
                    <a:pt x="1929" y="248"/>
                  </a:lnTo>
                  <a:lnTo>
                    <a:pt x="1929" y="248"/>
                  </a:lnTo>
                  <a:lnTo>
                    <a:pt x="1931" y="248"/>
                  </a:lnTo>
                  <a:lnTo>
                    <a:pt x="1934" y="250"/>
                  </a:lnTo>
                  <a:lnTo>
                    <a:pt x="1941" y="256"/>
                  </a:lnTo>
                  <a:lnTo>
                    <a:pt x="1959" y="273"/>
                  </a:lnTo>
                  <a:lnTo>
                    <a:pt x="1972" y="283"/>
                  </a:lnTo>
                  <a:lnTo>
                    <a:pt x="1985" y="291"/>
                  </a:lnTo>
                  <a:lnTo>
                    <a:pt x="1993" y="295"/>
                  </a:lnTo>
                  <a:lnTo>
                    <a:pt x="2001" y="298"/>
                  </a:lnTo>
                  <a:lnTo>
                    <a:pt x="2009" y="299"/>
                  </a:lnTo>
                  <a:lnTo>
                    <a:pt x="2019" y="299"/>
                  </a:lnTo>
                  <a:lnTo>
                    <a:pt x="2019" y="299"/>
                  </a:lnTo>
                  <a:lnTo>
                    <a:pt x="2024" y="299"/>
                  </a:lnTo>
                  <a:lnTo>
                    <a:pt x="2031" y="298"/>
                  </a:lnTo>
                  <a:lnTo>
                    <a:pt x="2039" y="296"/>
                  </a:lnTo>
                  <a:lnTo>
                    <a:pt x="2047" y="292"/>
                  </a:lnTo>
                  <a:lnTo>
                    <a:pt x="2054" y="287"/>
                  </a:lnTo>
                  <a:lnTo>
                    <a:pt x="2059" y="279"/>
                  </a:lnTo>
                  <a:lnTo>
                    <a:pt x="2063" y="268"/>
                  </a:lnTo>
                  <a:lnTo>
                    <a:pt x="2065" y="255"/>
                  </a:lnTo>
                  <a:lnTo>
                    <a:pt x="2065" y="255"/>
                  </a:lnTo>
                  <a:close/>
                  <a:moveTo>
                    <a:pt x="2217" y="164"/>
                  </a:moveTo>
                  <a:lnTo>
                    <a:pt x="2217" y="164"/>
                  </a:lnTo>
                  <a:lnTo>
                    <a:pt x="2215" y="179"/>
                  </a:lnTo>
                  <a:lnTo>
                    <a:pt x="2214" y="193"/>
                  </a:lnTo>
                  <a:lnTo>
                    <a:pt x="2210" y="206"/>
                  </a:lnTo>
                  <a:lnTo>
                    <a:pt x="2206" y="220"/>
                  </a:lnTo>
                  <a:lnTo>
                    <a:pt x="2199" y="232"/>
                  </a:lnTo>
                  <a:lnTo>
                    <a:pt x="2192" y="244"/>
                  </a:lnTo>
                  <a:lnTo>
                    <a:pt x="2184" y="255"/>
                  </a:lnTo>
                  <a:lnTo>
                    <a:pt x="2174" y="265"/>
                  </a:lnTo>
                  <a:lnTo>
                    <a:pt x="2163" y="276"/>
                  </a:lnTo>
                  <a:lnTo>
                    <a:pt x="2151" y="284"/>
                  </a:lnTo>
                  <a:lnTo>
                    <a:pt x="2137" y="292"/>
                  </a:lnTo>
                  <a:lnTo>
                    <a:pt x="2122" y="300"/>
                  </a:lnTo>
                  <a:lnTo>
                    <a:pt x="2108" y="307"/>
                  </a:lnTo>
                  <a:lnTo>
                    <a:pt x="2090" y="312"/>
                  </a:lnTo>
                  <a:lnTo>
                    <a:pt x="2073" y="316"/>
                  </a:lnTo>
                  <a:lnTo>
                    <a:pt x="2054" y="320"/>
                  </a:lnTo>
                  <a:lnTo>
                    <a:pt x="2054" y="320"/>
                  </a:lnTo>
                  <a:lnTo>
                    <a:pt x="2070" y="322"/>
                  </a:lnTo>
                  <a:lnTo>
                    <a:pt x="2086" y="322"/>
                  </a:lnTo>
                  <a:lnTo>
                    <a:pt x="2086" y="322"/>
                  </a:lnTo>
                  <a:lnTo>
                    <a:pt x="2109" y="320"/>
                  </a:lnTo>
                  <a:lnTo>
                    <a:pt x="2129" y="319"/>
                  </a:lnTo>
                  <a:lnTo>
                    <a:pt x="2148" y="316"/>
                  </a:lnTo>
                  <a:lnTo>
                    <a:pt x="2164" y="312"/>
                  </a:lnTo>
                  <a:lnTo>
                    <a:pt x="2180" y="307"/>
                  </a:lnTo>
                  <a:lnTo>
                    <a:pt x="2194" y="302"/>
                  </a:lnTo>
                  <a:lnTo>
                    <a:pt x="2206" y="295"/>
                  </a:lnTo>
                  <a:lnTo>
                    <a:pt x="2217" y="288"/>
                  </a:lnTo>
                  <a:lnTo>
                    <a:pt x="2225" y="280"/>
                  </a:lnTo>
                  <a:lnTo>
                    <a:pt x="2233" y="272"/>
                  </a:lnTo>
                  <a:lnTo>
                    <a:pt x="2240" y="264"/>
                  </a:lnTo>
                  <a:lnTo>
                    <a:pt x="2245" y="256"/>
                  </a:lnTo>
                  <a:lnTo>
                    <a:pt x="2249" y="246"/>
                  </a:lnTo>
                  <a:lnTo>
                    <a:pt x="2252" y="238"/>
                  </a:lnTo>
                  <a:lnTo>
                    <a:pt x="2253" y="229"/>
                  </a:lnTo>
                  <a:lnTo>
                    <a:pt x="2254" y="220"/>
                  </a:lnTo>
                  <a:lnTo>
                    <a:pt x="2254" y="220"/>
                  </a:lnTo>
                  <a:lnTo>
                    <a:pt x="2253" y="210"/>
                  </a:lnTo>
                  <a:lnTo>
                    <a:pt x="2252" y="202"/>
                  </a:lnTo>
                  <a:lnTo>
                    <a:pt x="2248" y="193"/>
                  </a:lnTo>
                  <a:lnTo>
                    <a:pt x="2244" y="184"/>
                  </a:lnTo>
                  <a:lnTo>
                    <a:pt x="2238" y="178"/>
                  </a:lnTo>
                  <a:lnTo>
                    <a:pt x="2232" y="172"/>
                  </a:lnTo>
                  <a:lnTo>
                    <a:pt x="2225" y="167"/>
                  </a:lnTo>
                  <a:lnTo>
                    <a:pt x="2217" y="164"/>
                  </a:lnTo>
                  <a:lnTo>
                    <a:pt x="2217" y="164"/>
                  </a:lnTo>
                  <a:close/>
                  <a:moveTo>
                    <a:pt x="2132" y="881"/>
                  </a:moveTo>
                  <a:lnTo>
                    <a:pt x="2132" y="881"/>
                  </a:lnTo>
                  <a:lnTo>
                    <a:pt x="2131" y="878"/>
                  </a:lnTo>
                  <a:lnTo>
                    <a:pt x="2129" y="874"/>
                  </a:lnTo>
                  <a:lnTo>
                    <a:pt x="2124" y="869"/>
                  </a:lnTo>
                  <a:lnTo>
                    <a:pt x="2108" y="856"/>
                  </a:lnTo>
                  <a:lnTo>
                    <a:pt x="2098" y="848"/>
                  </a:lnTo>
                  <a:lnTo>
                    <a:pt x="2089" y="839"/>
                  </a:lnTo>
                  <a:lnTo>
                    <a:pt x="2086" y="832"/>
                  </a:lnTo>
                  <a:lnTo>
                    <a:pt x="2083" y="825"/>
                  </a:lnTo>
                  <a:lnTo>
                    <a:pt x="2081" y="817"/>
                  </a:lnTo>
                  <a:lnTo>
                    <a:pt x="2079" y="808"/>
                  </a:lnTo>
                  <a:lnTo>
                    <a:pt x="2079" y="808"/>
                  </a:lnTo>
                  <a:lnTo>
                    <a:pt x="2078" y="801"/>
                  </a:lnTo>
                  <a:lnTo>
                    <a:pt x="2077" y="793"/>
                  </a:lnTo>
                  <a:lnTo>
                    <a:pt x="2074" y="790"/>
                  </a:lnTo>
                  <a:lnTo>
                    <a:pt x="2073" y="788"/>
                  </a:lnTo>
                  <a:lnTo>
                    <a:pt x="2070" y="786"/>
                  </a:lnTo>
                  <a:lnTo>
                    <a:pt x="2066" y="785"/>
                  </a:lnTo>
                  <a:lnTo>
                    <a:pt x="2066" y="785"/>
                  </a:lnTo>
                  <a:lnTo>
                    <a:pt x="2063" y="786"/>
                  </a:lnTo>
                  <a:lnTo>
                    <a:pt x="2060" y="788"/>
                  </a:lnTo>
                  <a:lnTo>
                    <a:pt x="2058" y="793"/>
                  </a:lnTo>
                  <a:lnTo>
                    <a:pt x="2056" y="801"/>
                  </a:lnTo>
                  <a:lnTo>
                    <a:pt x="2056" y="809"/>
                  </a:lnTo>
                  <a:lnTo>
                    <a:pt x="2055" y="819"/>
                  </a:lnTo>
                  <a:lnTo>
                    <a:pt x="2054" y="827"/>
                  </a:lnTo>
                  <a:lnTo>
                    <a:pt x="2050" y="832"/>
                  </a:lnTo>
                  <a:lnTo>
                    <a:pt x="2047" y="834"/>
                  </a:lnTo>
                  <a:lnTo>
                    <a:pt x="2044" y="835"/>
                  </a:lnTo>
                  <a:lnTo>
                    <a:pt x="2044" y="835"/>
                  </a:lnTo>
                  <a:lnTo>
                    <a:pt x="2038" y="834"/>
                  </a:lnTo>
                  <a:lnTo>
                    <a:pt x="2031" y="831"/>
                  </a:lnTo>
                  <a:lnTo>
                    <a:pt x="2024" y="827"/>
                  </a:lnTo>
                  <a:lnTo>
                    <a:pt x="2019" y="821"/>
                  </a:lnTo>
                  <a:lnTo>
                    <a:pt x="2013" y="816"/>
                  </a:lnTo>
                  <a:lnTo>
                    <a:pt x="2008" y="809"/>
                  </a:lnTo>
                  <a:lnTo>
                    <a:pt x="2000" y="795"/>
                  </a:lnTo>
                  <a:lnTo>
                    <a:pt x="1986" y="766"/>
                  </a:lnTo>
                  <a:lnTo>
                    <a:pt x="1980" y="758"/>
                  </a:lnTo>
                  <a:lnTo>
                    <a:pt x="1977" y="755"/>
                  </a:lnTo>
                  <a:lnTo>
                    <a:pt x="1974" y="754"/>
                  </a:lnTo>
                  <a:lnTo>
                    <a:pt x="1974" y="754"/>
                  </a:lnTo>
                  <a:lnTo>
                    <a:pt x="1972" y="754"/>
                  </a:lnTo>
                  <a:lnTo>
                    <a:pt x="1969" y="757"/>
                  </a:lnTo>
                  <a:lnTo>
                    <a:pt x="1968" y="761"/>
                  </a:lnTo>
                  <a:lnTo>
                    <a:pt x="1966" y="768"/>
                  </a:lnTo>
                  <a:lnTo>
                    <a:pt x="1966" y="768"/>
                  </a:lnTo>
                  <a:lnTo>
                    <a:pt x="1968" y="781"/>
                  </a:lnTo>
                  <a:lnTo>
                    <a:pt x="1969" y="795"/>
                  </a:lnTo>
                  <a:lnTo>
                    <a:pt x="1969" y="795"/>
                  </a:lnTo>
                  <a:lnTo>
                    <a:pt x="1968" y="803"/>
                  </a:lnTo>
                  <a:lnTo>
                    <a:pt x="1966" y="809"/>
                  </a:lnTo>
                  <a:lnTo>
                    <a:pt x="1964" y="812"/>
                  </a:lnTo>
                  <a:lnTo>
                    <a:pt x="1962" y="813"/>
                  </a:lnTo>
                  <a:lnTo>
                    <a:pt x="1958" y="815"/>
                  </a:lnTo>
                  <a:lnTo>
                    <a:pt x="1955" y="815"/>
                  </a:lnTo>
                  <a:lnTo>
                    <a:pt x="1955" y="815"/>
                  </a:lnTo>
                  <a:lnTo>
                    <a:pt x="1950" y="815"/>
                  </a:lnTo>
                  <a:lnTo>
                    <a:pt x="1946" y="812"/>
                  </a:lnTo>
                  <a:lnTo>
                    <a:pt x="1938" y="807"/>
                  </a:lnTo>
                  <a:lnTo>
                    <a:pt x="1929" y="797"/>
                  </a:lnTo>
                  <a:lnTo>
                    <a:pt x="1920" y="786"/>
                  </a:lnTo>
                  <a:lnTo>
                    <a:pt x="1912" y="777"/>
                  </a:lnTo>
                  <a:lnTo>
                    <a:pt x="1904" y="768"/>
                  </a:lnTo>
                  <a:lnTo>
                    <a:pt x="1896" y="761"/>
                  </a:lnTo>
                  <a:lnTo>
                    <a:pt x="1892" y="760"/>
                  </a:lnTo>
                  <a:lnTo>
                    <a:pt x="1888" y="758"/>
                  </a:lnTo>
                  <a:lnTo>
                    <a:pt x="1888" y="758"/>
                  </a:lnTo>
                  <a:lnTo>
                    <a:pt x="1885" y="760"/>
                  </a:lnTo>
                  <a:lnTo>
                    <a:pt x="1883" y="761"/>
                  </a:lnTo>
                  <a:lnTo>
                    <a:pt x="1880" y="762"/>
                  </a:lnTo>
                  <a:lnTo>
                    <a:pt x="1880" y="766"/>
                  </a:lnTo>
                  <a:lnTo>
                    <a:pt x="1880" y="766"/>
                  </a:lnTo>
                  <a:lnTo>
                    <a:pt x="1880" y="770"/>
                  </a:lnTo>
                  <a:lnTo>
                    <a:pt x="1883" y="776"/>
                  </a:lnTo>
                  <a:lnTo>
                    <a:pt x="1888" y="786"/>
                  </a:lnTo>
                  <a:lnTo>
                    <a:pt x="1895" y="797"/>
                  </a:lnTo>
                  <a:lnTo>
                    <a:pt x="1898" y="801"/>
                  </a:lnTo>
                  <a:lnTo>
                    <a:pt x="1898" y="805"/>
                  </a:lnTo>
                  <a:lnTo>
                    <a:pt x="1898" y="805"/>
                  </a:lnTo>
                  <a:lnTo>
                    <a:pt x="1898" y="809"/>
                  </a:lnTo>
                  <a:lnTo>
                    <a:pt x="1895" y="812"/>
                  </a:lnTo>
                  <a:lnTo>
                    <a:pt x="1892" y="815"/>
                  </a:lnTo>
                  <a:lnTo>
                    <a:pt x="1888" y="816"/>
                  </a:lnTo>
                  <a:lnTo>
                    <a:pt x="1879" y="819"/>
                  </a:lnTo>
                  <a:lnTo>
                    <a:pt x="1869" y="821"/>
                  </a:lnTo>
                  <a:lnTo>
                    <a:pt x="1858" y="823"/>
                  </a:lnTo>
                  <a:lnTo>
                    <a:pt x="1849" y="824"/>
                  </a:lnTo>
                  <a:lnTo>
                    <a:pt x="1845" y="827"/>
                  </a:lnTo>
                  <a:lnTo>
                    <a:pt x="1842" y="828"/>
                  </a:lnTo>
                  <a:lnTo>
                    <a:pt x="1840" y="831"/>
                  </a:lnTo>
                  <a:lnTo>
                    <a:pt x="1840" y="834"/>
                  </a:lnTo>
                  <a:lnTo>
                    <a:pt x="1840" y="834"/>
                  </a:lnTo>
                  <a:lnTo>
                    <a:pt x="1840" y="836"/>
                  </a:lnTo>
                  <a:lnTo>
                    <a:pt x="1841" y="839"/>
                  </a:lnTo>
                  <a:lnTo>
                    <a:pt x="1845" y="842"/>
                  </a:lnTo>
                  <a:lnTo>
                    <a:pt x="1850" y="844"/>
                  </a:lnTo>
                  <a:lnTo>
                    <a:pt x="1858" y="844"/>
                  </a:lnTo>
                  <a:lnTo>
                    <a:pt x="1858" y="844"/>
                  </a:lnTo>
                  <a:lnTo>
                    <a:pt x="1875" y="843"/>
                  </a:lnTo>
                  <a:lnTo>
                    <a:pt x="1891" y="840"/>
                  </a:lnTo>
                  <a:lnTo>
                    <a:pt x="1908" y="838"/>
                  </a:lnTo>
                  <a:lnTo>
                    <a:pt x="1922" y="836"/>
                  </a:lnTo>
                  <a:lnTo>
                    <a:pt x="1922" y="836"/>
                  </a:lnTo>
                  <a:lnTo>
                    <a:pt x="1929" y="836"/>
                  </a:lnTo>
                  <a:lnTo>
                    <a:pt x="1937" y="839"/>
                  </a:lnTo>
                  <a:lnTo>
                    <a:pt x="1939" y="840"/>
                  </a:lnTo>
                  <a:lnTo>
                    <a:pt x="1942" y="843"/>
                  </a:lnTo>
                  <a:lnTo>
                    <a:pt x="1943" y="846"/>
                  </a:lnTo>
                  <a:lnTo>
                    <a:pt x="1945" y="850"/>
                  </a:lnTo>
                  <a:lnTo>
                    <a:pt x="1945" y="850"/>
                  </a:lnTo>
                  <a:lnTo>
                    <a:pt x="1943" y="854"/>
                  </a:lnTo>
                  <a:lnTo>
                    <a:pt x="1939" y="859"/>
                  </a:lnTo>
                  <a:lnTo>
                    <a:pt x="1929" y="870"/>
                  </a:lnTo>
                  <a:lnTo>
                    <a:pt x="1916" y="881"/>
                  </a:lnTo>
                  <a:lnTo>
                    <a:pt x="1914" y="885"/>
                  </a:lnTo>
                  <a:lnTo>
                    <a:pt x="1912" y="890"/>
                  </a:lnTo>
                  <a:lnTo>
                    <a:pt x="1912" y="890"/>
                  </a:lnTo>
                  <a:lnTo>
                    <a:pt x="1912" y="893"/>
                  </a:lnTo>
                  <a:lnTo>
                    <a:pt x="1915" y="896"/>
                  </a:lnTo>
                  <a:lnTo>
                    <a:pt x="1919" y="897"/>
                  </a:lnTo>
                  <a:lnTo>
                    <a:pt x="1922" y="898"/>
                  </a:lnTo>
                  <a:lnTo>
                    <a:pt x="1922" y="898"/>
                  </a:lnTo>
                  <a:lnTo>
                    <a:pt x="1927" y="897"/>
                  </a:lnTo>
                  <a:lnTo>
                    <a:pt x="1931" y="896"/>
                  </a:lnTo>
                  <a:lnTo>
                    <a:pt x="1943" y="891"/>
                  </a:lnTo>
                  <a:lnTo>
                    <a:pt x="1969" y="877"/>
                  </a:lnTo>
                  <a:lnTo>
                    <a:pt x="1981" y="869"/>
                  </a:lnTo>
                  <a:lnTo>
                    <a:pt x="1994" y="862"/>
                  </a:lnTo>
                  <a:lnTo>
                    <a:pt x="2008" y="858"/>
                  </a:lnTo>
                  <a:lnTo>
                    <a:pt x="2013" y="856"/>
                  </a:lnTo>
                  <a:lnTo>
                    <a:pt x="2019" y="856"/>
                  </a:lnTo>
                  <a:lnTo>
                    <a:pt x="2019" y="856"/>
                  </a:lnTo>
                  <a:lnTo>
                    <a:pt x="2024" y="856"/>
                  </a:lnTo>
                  <a:lnTo>
                    <a:pt x="2031" y="858"/>
                  </a:lnTo>
                  <a:lnTo>
                    <a:pt x="2036" y="862"/>
                  </a:lnTo>
                  <a:lnTo>
                    <a:pt x="2038" y="863"/>
                  </a:lnTo>
                  <a:lnTo>
                    <a:pt x="2038" y="866"/>
                  </a:lnTo>
                  <a:lnTo>
                    <a:pt x="2038" y="866"/>
                  </a:lnTo>
                  <a:lnTo>
                    <a:pt x="2036" y="871"/>
                  </a:lnTo>
                  <a:lnTo>
                    <a:pt x="2034" y="877"/>
                  </a:lnTo>
                  <a:lnTo>
                    <a:pt x="2023" y="889"/>
                  </a:lnTo>
                  <a:lnTo>
                    <a:pt x="2012" y="902"/>
                  </a:lnTo>
                  <a:lnTo>
                    <a:pt x="2009" y="909"/>
                  </a:lnTo>
                  <a:lnTo>
                    <a:pt x="2008" y="916"/>
                  </a:lnTo>
                  <a:lnTo>
                    <a:pt x="2008" y="916"/>
                  </a:lnTo>
                  <a:lnTo>
                    <a:pt x="2008" y="918"/>
                  </a:lnTo>
                  <a:lnTo>
                    <a:pt x="2009" y="922"/>
                  </a:lnTo>
                  <a:lnTo>
                    <a:pt x="2012" y="925"/>
                  </a:lnTo>
                  <a:lnTo>
                    <a:pt x="2016" y="925"/>
                  </a:lnTo>
                  <a:lnTo>
                    <a:pt x="2016" y="925"/>
                  </a:lnTo>
                  <a:lnTo>
                    <a:pt x="2019" y="925"/>
                  </a:lnTo>
                  <a:lnTo>
                    <a:pt x="2021" y="924"/>
                  </a:lnTo>
                  <a:lnTo>
                    <a:pt x="2030" y="918"/>
                  </a:lnTo>
                  <a:lnTo>
                    <a:pt x="2044" y="905"/>
                  </a:lnTo>
                  <a:lnTo>
                    <a:pt x="2054" y="897"/>
                  </a:lnTo>
                  <a:lnTo>
                    <a:pt x="2063" y="890"/>
                  </a:lnTo>
                  <a:lnTo>
                    <a:pt x="2073" y="885"/>
                  </a:lnTo>
                  <a:lnTo>
                    <a:pt x="2078" y="883"/>
                  </a:lnTo>
                  <a:lnTo>
                    <a:pt x="2083" y="883"/>
                  </a:lnTo>
                  <a:lnTo>
                    <a:pt x="2083" y="883"/>
                  </a:lnTo>
                  <a:lnTo>
                    <a:pt x="2093" y="885"/>
                  </a:lnTo>
                  <a:lnTo>
                    <a:pt x="2104" y="886"/>
                  </a:lnTo>
                  <a:lnTo>
                    <a:pt x="2113" y="887"/>
                  </a:lnTo>
                  <a:lnTo>
                    <a:pt x="2121" y="887"/>
                  </a:lnTo>
                  <a:lnTo>
                    <a:pt x="2121" y="887"/>
                  </a:lnTo>
                  <a:lnTo>
                    <a:pt x="2126" y="887"/>
                  </a:lnTo>
                  <a:lnTo>
                    <a:pt x="2129" y="885"/>
                  </a:lnTo>
                  <a:lnTo>
                    <a:pt x="2131" y="883"/>
                  </a:lnTo>
                  <a:lnTo>
                    <a:pt x="2132" y="881"/>
                  </a:lnTo>
                  <a:lnTo>
                    <a:pt x="2132" y="881"/>
                  </a:lnTo>
                  <a:close/>
                  <a:moveTo>
                    <a:pt x="1491" y="201"/>
                  </a:moveTo>
                  <a:lnTo>
                    <a:pt x="1491" y="201"/>
                  </a:lnTo>
                  <a:lnTo>
                    <a:pt x="1489" y="197"/>
                  </a:lnTo>
                  <a:lnTo>
                    <a:pt x="1485" y="191"/>
                  </a:lnTo>
                  <a:lnTo>
                    <a:pt x="1473" y="180"/>
                  </a:lnTo>
                  <a:lnTo>
                    <a:pt x="1461" y="171"/>
                  </a:lnTo>
                  <a:lnTo>
                    <a:pt x="1457" y="166"/>
                  </a:lnTo>
                  <a:lnTo>
                    <a:pt x="1456" y="162"/>
                  </a:lnTo>
                  <a:lnTo>
                    <a:pt x="1456" y="162"/>
                  </a:lnTo>
                  <a:lnTo>
                    <a:pt x="1457" y="159"/>
                  </a:lnTo>
                  <a:lnTo>
                    <a:pt x="1460" y="159"/>
                  </a:lnTo>
                  <a:lnTo>
                    <a:pt x="1460" y="159"/>
                  </a:lnTo>
                  <a:lnTo>
                    <a:pt x="1479" y="160"/>
                  </a:lnTo>
                  <a:lnTo>
                    <a:pt x="1489" y="162"/>
                  </a:lnTo>
                  <a:lnTo>
                    <a:pt x="1500" y="162"/>
                  </a:lnTo>
                  <a:lnTo>
                    <a:pt x="1500" y="162"/>
                  </a:lnTo>
                  <a:lnTo>
                    <a:pt x="1503" y="162"/>
                  </a:lnTo>
                  <a:lnTo>
                    <a:pt x="1504" y="160"/>
                  </a:lnTo>
                  <a:lnTo>
                    <a:pt x="1507" y="155"/>
                  </a:lnTo>
                  <a:lnTo>
                    <a:pt x="1510" y="147"/>
                  </a:lnTo>
                  <a:lnTo>
                    <a:pt x="1512" y="137"/>
                  </a:lnTo>
                  <a:lnTo>
                    <a:pt x="1516" y="120"/>
                  </a:lnTo>
                  <a:lnTo>
                    <a:pt x="1519" y="114"/>
                  </a:lnTo>
                  <a:lnTo>
                    <a:pt x="1520" y="113"/>
                  </a:lnTo>
                  <a:lnTo>
                    <a:pt x="1523" y="112"/>
                  </a:lnTo>
                  <a:lnTo>
                    <a:pt x="1523" y="112"/>
                  </a:lnTo>
                  <a:lnTo>
                    <a:pt x="1526" y="114"/>
                  </a:lnTo>
                  <a:lnTo>
                    <a:pt x="1529" y="120"/>
                  </a:lnTo>
                  <a:lnTo>
                    <a:pt x="1535" y="136"/>
                  </a:lnTo>
                  <a:lnTo>
                    <a:pt x="1542" y="152"/>
                  </a:lnTo>
                  <a:lnTo>
                    <a:pt x="1546" y="158"/>
                  </a:lnTo>
                  <a:lnTo>
                    <a:pt x="1547" y="159"/>
                  </a:lnTo>
                  <a:lnTo>
                    <a:pt x="1550" y="159"/>
                  </a:lnTo>
                  <a:lnTo>
                    <a:pt x="1550" y="159"/>
                  </a:lnTo>
                  <a:lnTo>
                    <a:pt x="1554" y="159"/>
                  </a:lnTo>
                  <a:lnTo>
                    <a:pt x="1559" y="158"/>
                  </a:lnTo>
                  <a:lnTo>
                    <a:pt x="1572" y="152"/>
                  </a:lnTo>
                  <a:lnTo>
                    <a:pt x="1582" y="148"/>
                  </a:lnTo>
                  <a:lnTo>
                    <a:pt x="1592" y="145"/>
                  </a:lnTo>
                  <a:lnTo>
                    <a:pt x="1592" y="145"/>
                  </a:lnTo>
                  <a:lnTo>
                    <a:pt x="1595" y="147"/>
                  </a:lnTo>
                  <a:lnTo>
                    <a:pt x="1595" y="148"/>
                  </a:lnTo>
                  <a:lnTo>
                    <a:pt x="1595" y="148"/>
                  </a:lnTo>
                  <a:lnTo>
                    <a:pt x="1595" y="152"/>
                  </a:lnTo>
                  <a:lnTo>
                    <a:pt x="1592" y="156"/>
                  </a:lnTo>
                  <a:lnTo>
                    <a:pt x="1584" y="167"/>
                  </a:lnTo>
                  <a:lnTo>
                    <a:pt x="1576" y="178"/>
                  </a:lnTo>
                  <a:lnTo>
                    <a:pt x="1574" y="183"/>
                  </a:lnTo>
                  <a:lnTo>
                    <a:pt x="1573" y="186"/>
                  </a:lnTo>
                  <a:lnTo>
                    <a:pt x="1573" y="186"/>
                  </a:lnTo>
                  <a:lnTo>
                    <a:pt x="1573" y="187"/>
                  </a:lnTo>
                  <a:lnTo>
                    <a:pt x="1574" y="190"/>
                  </a:lnTo>
                  <a:lnTo>
                    <a:pt x="1581" y="193"/>
                  </a:lnTo>
                  <a:lnTo>
                    <a:pt x="1597" y="199"/>
                  </a:lnTo>
                  <a:lnTo>
                    <a:pt x="1615" y="205"/>
                  </a:lnTo>
                  <a:lnTo>
                    <a:pt x="1620" y="209"/>
                  </a:lnTo>
                  <a:lnTo>
                    <a:pt x="1623" y="210"/>
                  </a:lnTo>
                  <a:lnTo>
                    <a:pt x="1623" y="211"/>
                  </a:lnTo>
                  <a:lnTo>
                    <a:pt x="1623" y="211"/>
                  </a:lnTo>
                  <a:lnTo>
                    <a:pt x="1623" y="213"/>
                  </a:lnTo>
                  <a:lnTo>
                    <a:pt x="1620" y="214"/>
                  </a:lnTo>
                  <a:lnTo>
                    <a:pt x="1615" y="217"/>
                  </a:lnTo>
                  <a:lnTo>
                    <a:pt x="1597" y="220"/>
                  </a:lnTo>
                  <a:lnTo>
                    <a:pt x="1580" y="222"/>
                  </a:lnTo>
                  <a:lnTo>
                    <a:pt x="1574" y="225"/>
                  </a:lnTo>
                  <a:lnTo>
                    <a:pt x="1573" y="226"/>
                  </a:lnTo>
                  <a:lnTo>
                    <a:pt x="1572" y="228"/>
                  </a:lnTo>
                  <a:lnTo>
                    <a:pt x="1572" y="228"/>
                  </a:lnTo>
                  <a:lnTo>
                    <a:pt x="1573" y="230"/>
                  </a:lnTo>
                  <a:lnTo>
                    <a:pt x="1574" y="234"/>
                  </a:lnTo>
                  <a:lnTo>
                    <a:pt x="1581" y="246"/>
                  </a:lnTo>
                  <a:lnTo>
                    <a:pt x="1588" y="257"/>
                  </a:lnTo>
                  <a:lnTo>
                    <a:pt x="1590" y="263"/>
                  </a:lnTo>
                  <a:lnTo>
                    <a:pt x="1590" y="267"/>
                  </a:lnTo>
                  <a:lnTo>
                    <a:pt x="1590" y="267"/>
                  </a:lnTo>
                  <a:lnTo>
                    <a:pt x="1590" y="268"/>
                  </a:lnTo>
                  <a:lnTo>
                    <a:pt x="1588" y="269"/>
                  </a:lnTo>
                  <a:lnTo>
                    <a:pt x="1588" y="269"/>
                  </a:lnTo>
                  <a:lnTo>
                    <a:pt x="1580" y="267"/>
                  </a:lnTo>
                  <a:lnTo>
                    <a:pt x="1566" y="263"/>
                  </a:lnTo>
                  <a:lnTo>
                    <a:pt x="1554" y="259"/>
                  </a:lnTo>
                  <a:lnTo>
                    <a:pt x="1545" y="257"/>
                  </a:lnTo>
                  <a:lnTo>
                    <a:pt x="1545" y="257"/>
                  </a:lnTo>
                  <a:lnTo>
                    <a:pt x="1541" y="259"/>
                  </a:lnTo>
                  <a:lnTo>
                    <a:pt x="1537" y="263"/>
                  </a:lnTo>
                  <a:lnTo>
                    <a:pt x="1527" y="275"/>
                  </a:lnTo>
                  <a:lnTo>
                    <a:pt x="1518" y="287"/>
                  </a:lnTo>
                  <a:lnTo>
                    <a:pt x="1515" y="292"/>
                  </a:lnTo>
                  <a:lnTo>
                    <a:pt x="1511" y="294"/>
                  </a:lnTo>
                  <a:lnTo>
                    <a:pt x="1511" y="294"/>
                  </a:lnTo>
                  <a:lnTo>
                    <a:pt x="1510" y="292"/>
                  </a:lnTo>
                  <a:lnTo>
                    <a:pt x="1508" y="291"/>
                  </a:lnTo>
                  <a:lnTo>
                    <a:pt x="1507" y="285"/>
                  </a:lnTo>
                  <a:lnTo>
                    <a:pt x="1504" y="249"/>
                  </a:lnTo>
                  <a:lnTo>
                    <a:pt x="1504" y="249"/>
                  </a:lnTo>
                  <a:lnTo>
                    <a:pt x="1504" y="246"/>
                  </a:lnTo>
                  <a:lnTo>
                    <a:pt x="1503" y="245"/>
                  </a:lnTo>
                  <a:lnTo>
                    <a:pt x="1502" y="242"/>
                  </a:lnTo>
                  <a:lnTo>
                    <a:pt x="1499" y="242"/>
                  </a:lnTo>
                  <a:lnTo>
                    <a:pt x="1499" y="242"/>
                  </a:lnTo>
                  <a:lnTo>
                    <a:pt x="1461" y="241"/>
                  </a:lnTo>
                  <a:lnTo>
                    <a:pt x="1461" y="241"/>
                  </a:lnTo>
                  <a:lnTo>
                    <a:pt x="1456" y="241"/>
                  </a:lnTo>
                  <a:lnTo>
                    <a:pt x="1454" y="240"/>
                  </a:lnTo>
                  <a:lnTo>
                    <a:pt x="1454" y="238"/>
                  </a:lnTo>
                  <a:lnTo>
                    <a:pt x="1454" y="238"/>
                  </a:lnTo>
                  <a:lnTo>
                    <a:pt x="1456" y="236"/>
                  </a:lnTo>
                  <a:lnTo>
                    <a:pt x="1460" y="230"/>
                  </a:lnTo>
                  <a:lnTo>
                    <a:pt x="1472" y="220"/>
                  </a:lnTo>
                  <a:lnTo>
                    <a:pt x="1485" y="207"/>
                  </a:lnTo>
                  <a:lnTo>
                    <a:pt x="1489" y="203"/>
                  </a:lnTo>
                  <a:lnTo>
                    <a:pt x="1491" y="201"/>
                  </a:lnTo>
                  <a:lnTo>
                    <a:pt x="1491" y="201"/>
                  </a:lnTo>
                  <a:close/>
                  <a:moveTo>
                    <a:pt x="1665" y="370"/>
                  </a:moveTo>
                  <a:lnTo>
                    <a:pt x="1665" y="370"/>
                  </a:lnTo>
                  <a:lnTo>
                    <a:pt x="1643" y="369"/>
                  </a:lnTo>
                  <a:lnTo>
                    <a:pt x="1623" y="365"/>
                  </a:lnTo>
                  <a:lnTo>
                    <a:pt x="1604" y="360"/>
                  </a:lnTo>
                  <a:lnTo>
                    <a:pt x="1589" y="353"/>
                  </a:lnTo>
                  <a:lnTo>
                    <a:pt x="1577" y="345"/>
                  </a:lnTo>
                  <a:lnTo>
                    <a:pt x="1569" y="337"/>
                  </a:lnTo>
                  <a:lnTo>
                    <a:pt x="1564" y="329"/>
                  </a:lnTo>
                  <a:lnTo>
                    <a:pt x="1562" y="326"/>
                  </a:lnTo>
                  <a:lnTo>
                    <a:pt x="1561" y="323"/>
                  </a:lnTo>
                  <a:lnTo>
                    <a:pt x="1561" y="323"/>
                  </a:lnTo>
                  <a:lnTo>
                    <a:pt x="1562" y="316"/>
                  </a:lnTo>
                  <a:lnTo>
                    <a:pt x="1565" y="312"/>
                  </a:lnTo>
                  <a:lnTo>
                    <a:pt x="1569" y="310"/>
                  </a:lnTo>
                  <a:lnTo>
                    <a:pt x="1574" y="310"/>
                  </a:lnTo>
                  <a:lnTo>
                    <a:pt x="1574" y="310"/>
                  </a:lnTo>
                  <a:lnTo>
                    <a:pt x="1582" y="311"/>
                  </a:lnTo>
                  <a:lnTo>
                    <a:pt x="1592" y="314"/>
                  </a:lnTo>
                  <a:lnTo>
                    <a:pt x="1615" y="325"/>
                  </a:lnTo>
                  <a:lnTo>
                    <a:pt x="1635" y="335"/>
                  </a:lnTo>
                  <a:lnTo>
                    <a:pt x="1644" y="338"/>
                  </a:lnTo>
                  <a:lnTo>
                    <a:pt x="1651" y="339"/>
                  </a:lnTo>
                  <a:lnTo>
                    <a:pt x="1651" y="339"/>
                  </a:lnTo>
                  <a:lnTo>
                    <a:pt x="1654" y="339"/>
                  </a:lnTo>
                  <a:lnTo>
                    <a:pt x="1655" y="338"/>
                  </a:lnTo>
                  <a:lnTo>
                    <a:pt x="1656" y="335"/>
                  </a:lnTo>
                  <a:lnTo>
                    <a:pt x="1656" y="333"/>
                  </a:lnTo>
                  <a:lnTo>
                    <a:pt x="1656" y="333"/>
                  </a:lnTo>
                  <a:lnTo>
                    <a:pt x="1656" y="326"/>
                  </a:lnTo>
                  <a:lnTo>
                    <a:pt x="1655" y="319"/>
                  </a:lnTo>
                  <a:lnTo>
                    <a:pt x="1650" y="303"/>
                  </a:lnTo>
                  <a:lnTo>
                    <a:pt x="1644" y="288"/>
                  </a:lnTo>
                  <a:lnTo>
                    <a:pt x="1643" y="281"/>
                  </a:lnTo>
                  <a:lnTo>
                    <a:pt x="1642" y="276"/>
                  </a:lnTo>
                  <a:lnTo>
                    <a:pt x="1642" y="276"/>
                  </a:lnTo>
                  <a:lnTo>
                    <a:pt x="1642" y="273"/>
                  </a:lnTo>
                  <a:lnTo>
                    <a:pt x="1644" y="272"/>
                  </a:lnTo>
                  <a:lnTo>
                    <a:pt x="1646" y="271"/>
                  </a:lnTo>
                  <a:lnTo>
                    <a:pt x="1650" y="269"/>
                  </a:lnTo>
                  <a:lnTo>
                    <a:pt x="1650" y="269"/>
                  </a:lnTo>
                  <a:lnTo>
                    <a:pt x="1670" y="272"/>
                  </a:lnTo>
                  <a:lnTo>
                    <a:pt x="1691" y="275"/>
                  </a:lnTo>
                  <a:lnTo>
                    <a:pt x="1712" y="279"/>
                  </a:lnTo>
                  <a:lnTo>
                    <a:pt x="1729" y="280"/>
                  </a:lnTo>
                  <a:lnTo>
                    <a:pt x="1729" y="280"/>
                  </a:lnTo>
                  <a:lnTo>
                    <a:pt x="1732" y="279"/>
                  </a:lnTo>
                  <a:lnTo>
                    <a:pt x="1735" y="277"/>
                  </a:lnTo>
                  <a:lnTo>
                    <a:pt x="1736" y="275"/>
                  </a:lnTo>
                  <a:lnTo>
                    <a:pt x="1737" y="272"/>
                  </a:lnTo>
                  <a:lnTo>
                    <a:pt x="1737" y="272"/>
                  </a:lnTo>
                  <a:lnTo>
                    <a:pt x="1736" y="269"/>
                  </a:lnTo>
                  <a:lnTo>
                    <a:pt x="1735" y="264"/>
                  </a:lnTo>
                  <a:lnTo>
                    <a:pt x="1728" y="255"/>
                  </a:lnTo>
                  <a:lnTo>
                    <a:pt x="1718" y="245"/>
                  </a:lnTo>
                  <a:lnTo>
                    <a:pt x="1708" y="234"/>
                  </a:lnTo>
                  <a:lnTo>
                    <a:pt x="1687" y="215"/>
                  </a:lnTo>
                  <a:lnTo>
                    <a:pt x="1681" y="209"/>
                  </a:lnTo>
                  <a:lnTo>
                    <a:pt x="1679" y="206"/>
                  </a:lnTo>
                  <a:lnTo>
                    <a:pt x="1678" y="203"/>
                  </a:lnTo>
                  <a:lnTo>
                    <a:pt x="1678" y="203"/>
                  </a:lnTo>
                  <a:lnTo>
                    <a:pt x="1679" y="201"/>
                  </a:lnTo>
                  <a:lnTo>
                    <a:pt x="1682" y="199"/>
                  </a:lnTo>
                  <a:lnTo>
                    <a:pt x="1690" y="194"/>
                  </a:lnTo>
                  <a:lnTo>
                    <a:pt x="1714" y="183"/>
                  </a:lnTo>
                  <a:lnTo>
                    <a:pt x="1728" y="178"/>
                  </a:lnTo>
                  <a:lnTo>
                    <a:pt x="1740" y="172"/>
                  </a:lnTo>
                  <a:lnTo>
                    <a:pt x="1748" y="166"/>
                  </a:lnTo>
                  <a:lnTo>
                    <a:pt x="1749" y="163"/>
                  </a:lnTo>
                  <a:lnTo>
                    <a:pt x="1751" y="159"/>
                  </a:lnTo>
                  <a:lnTo>
                    <a:pt x="1751" y="159"/>
                  </a:lnTo>
                  <a:lnTo>
                    <a:pt x="1749" y="156"/>
                  </a:lnTo>
                  <a:lnTo>
                    <a:pt x="1747" y="154"/>
                  </a:lnTo>
                  <a:lnTo>
                    <a:pt x="1741" y="152"/>
                  </a:lnTo>
                  <a:lnTo>
                    <a:pt x="1736" y="151"/>
                  </a:lnTo>
                  <a:lnTo>
                    <a:pt x="1720" y="149"/>
                  </a:lnTo>
                  <a:lnTo>
                    <a:pt x="1702" y="148"/>
                  </a:lnTo>
                  <a:lnTo>
                    <a:pt x="1683" y="147"/>
                  </a:lnTo>
                  <a:lnTo>
                    <a:pt x="1667" y="145"/>
                  </a:lnTo>
                  <a:lnTo>
                    <a:pt x="1662" y="144"/>
                  </a:lnTo>
                  <a:lnTo>
                    <a:pt x="1656" y="143"/>
                  </a:lnTo>
                  <a:lnTo>
                    <a:pt x="1654" y="140"/>
                  </a:lnTo>
                  <a:lnTo>
                    <a:pt x="1652" y="137"/>
                  </a:lnTo>
                  <a:lnTo>
                    <a:pt x="1652" y="137"/>
                  </a:lnTo>
                  <a:lnTo>
                    <a:pt x="1654" y="132"/>
                  </a:lnTo>
                  <a:lnTo>
                    <a:pt x="1655" y="127"/>
                  </a:lnTo>
                  <a:lnTo>
                    <a:pt x="1662" y="114"/>
                  </a:lnTo>
                  <a:lnTo>
                    <a:pt x="1669" y="102"/>
                  </a:lnTo>
                  <a:lnTo>
                    <a:pt x="1670" y="97"/>
                  </a:lnTo>
                  <a:lnTo>
                    <a:pt x="1671" y="93"/>
                  </a:lnTo>
                  <a:lnTo>
                    <a:pt x="1671" y="93"/>
                  </a:lnTo>
                  <a:lnTo>
                    <a:pt x="1670" y="90"/>
                  </a:lnTo>
                  <a:lnTo>
                    <a:pt x="1669" y="89"/>
                  </a:lnTo>
                  <a:lnTo>
                    <a:pt x="1666" y="88"/>
                  </a:lnTo>
                  <a:lnTo>
                    <a:pt x="1662" y="88"/>
                  </a:lnTo>
                  <a:lnTo>
                    <a:pt x="1662" y="88"/>
                  </a:lnTo>
                  <a:lnTo>
                    <a:pt x="1650" y="90"/>
                  </a:lnTo>
                  <a:lnTo>
                    <a:pt x="1631" y="96"/>
                  </a:lnTo>
                  <a:lnTo>
                    <a:pt x="1609" y="101"/>
                  </a:lnTo>
                  <a:lnTo>
                    <a:pt x="1600" y="104"/>
                  </a:lnTo>
                  <a:lnTo>
                    <a:pt x="1592" y="104"/>
                  </a:lnTo>
                  <a:lnTo>
                    <a:pt x="1592" y="104"/>
                  </a:lnTo>
                  <a:lnTo>
                    <a:pt x="1585" y="104"/>
                  </a:lnTo>
                  <a:lnTo>
                    <a:pt x="1580" y="101"/>
                  </a:lnTo>
                  <a:lnTo>
                    <a:pt x="1577" y="100"/>
                  </a:lnTo>
                  <a:lnTo>
                    <a:pt x="1574" y="97"/>
                  </a:lnTo>
                  <a:lnTo>
                    <a:pt x="1573" y="94"/>
                  </a:lnTo>
                  <a:lnTo>
                    <a:pt x="1573" y="90"/>
                  </a:lnTo>
                  <a:lnTo>
                    <a:pt x="1573" y="90"/>
                  </a:lnTo>
                  <a:lnTo>
                    <a:pt x="1574" y="82"/>
                  </a:lnTo>
                  <a:lnTo>
                    <a:pt x="1580" y="74"/>
                  </a:lnTo>
                  <a:lnTo>
                    <a:pt x="1586" y="67"/>
                  </a:lnTo>
                  <a:lnTo>
                    <a:pt x="1597" y="61"/>
                  </a:lnTo>
                  <a:lnTo>
                    <a:pt x="1609" y="55"/>
                  </a:lnTo>
                  <a:lnTo>
                    <a:pt x="1625" y="51"/>
                  </a:lnTo>
                  <a:lnTo>
                    <a:pt x="1643" y="48"/>
                  </a:lnTo>
                  <a:lnTo>
                    <a:pt x="1662" y="47"/>
                  </a:lnTo>
                  <a:lnTo>
                    <a:pt x="1662" y="47"/>
                  </a:lnTo>
                  <a:lnTo>
                    <a:pt x="1678" y="47"/>
                  </a:lnTo>
                  <a:lnTo>
                    <a:pt x="1694" y="50"/>
                  </a:lnTo>
                  <a:lnTo>
                    <a:pt x="1708" y="54"/>
                  </a:lnTo>
                  <a:lnTo>
                    <a:pt x="1721" y="58"/>
                  </a:lnTo>
                  <a:lnTo>
                    <a:pt x="1735" y="65"/>
                  </a:lnTo>
                  <a:lnTo>
                    <a:pt x="1745" y="71"/>
                  </a:lnTo>
                  <a:lnTo>
                    <a:pt x="1756" y="81"/>
                  </a:lnTo>
                  <a:lnTo>
                    <a:pt x="1766" y="90"/>
                  </a:lnTo>
                  <a:lnTo>
                    <a:pt x="1775" y="101"/>
                  </a:lnTo>
                  <a:lnTo>
                    <a:pt x="1782" y="113"/>
                  </a:lnTo>
                  <a:lnTo>
                    <a:pt x="1788" y="127"/>
                  </a:lnTo>
                  <a:lnTo>
                    <a:pt x="1794" y="141"/>
                  </a:lnTo>
                  <a:lnTo>
                    <a:pt x="1798" y="156"/>
                  </a:lnTo>
                  <a:lnTo>
                    <a:pt x="1802" y="174"/>
                  </a:lnTo>
                  <a:lnTo>
                    <a:pt x="1803" y="191"/>
                  </a:lnTo>
                  <a:lnTo>
                    <a:pt x="1803" y="209"/>
                  </a:lnTo>
                  <a:lnTo>
                    <a:pt x="1803" y="209"/>
                  </a:lnTo>
                  <a:lnTo>
                    <a:pt x="1803" y="233"/>
                  </a:lnTo>
                  <a:lnTo>
                    <a:pt x="1799" y="253"/>
                  </a:lnTo>
                  <a:lnTo>
                    <a:pt x="1795" y="272"/>
                  </a:lnTo>
                  <a:lnTo>
                    <a:pt x="1788" y="288"/>
                  </a:lnTo>
                  <a:lnTo>
                    <a:pt x="1782" y="303"/>
                  </a:lnTo>
                  <a:lnTo>
                    <a:pt x="1772" y="316"/>
                  </a:lnTo>
                  <a:lnTo>
                    <a:pt x="1763" y="329"/>
                  </a:lnTo>
                  <a:lnTo>
                    <a:pt x="1752" y="338"/>
                  </a:lnTo>
                  <a:lnTo>
                    <a:pt x="1741" y="346"/>
                  </a:lnTo>
                  <a:lnTo>
                    <a:pt x="1731" y="353"/>
                  </a:lnTo>
                  <a:lnTo>
                    <a:pt x="1718" y="358"/>
                  </a:lnTo>
                  <a:lnTo>
                    <a:pt x="1708" y="362"/>
                  </a:lnTo>
                  <a:lnTo>
                    <a:pt x="1696" y="366"/>
                  </a:lnTo>
                  <a:lnTo>
                    <a:pt x="1685" y="368"/>
                  </a:lnTo>
                  <a:lnTo>
                    <a:pt x="1674" y="369"/>
                  </a:lnTo>
                  <a:lnTo>
                    <a:pt x="1665" y="370"/>
                  </a:lnTo>
                  <a:lnTo>
                    <a:pt x="1665" y="370"/>
                  </a:lnTo>
                  <a:close/>
                  <a:moveTo>
                    <a:pt x="1058" y="1912"/>
                  </a:moveTo>
                  <a:lnTo>
                    <a:pt x="1058" y="1912"/>
                  </a:lnTo>
                  <a:lnTo>
                    <a:pt x="1058" y="1919"/>
                  </a:lnTo>
                  <a:lnTo>
                    <a:pt x="1057" y="1926"/>
                  </a:lnTo>
                  <a:lnTo>
                    <a:pt x="1053" y="1931"/>
                  </a:lnTo>
                  <a:lnTo>
                    <a:pt x="1049" y="1938"/>
                  </a:lnTo>
                  <a:lnTo>
                    <a:pt x="1049" y="1938"/>
                  </a:lnTo>
                  <a:lnTo>
                    <a:pt x="1045" y="1932"/>
                  </a:lnTo>
                  <a:lnTo>
                    <a:pt x="1038" y="1927"/>
                  </a:lnTo>
                  <a:lnTo>
                    <a:pt x="1033" y="1922"/>
                  </a:lnTo>
                  <a:lnTo>
                    <a:pt x="1025" y="1919"/>
                  </a:lnTo>
                  <a:lnTo>
                    <a:pt x="1011" y="1914"/>
                  </a:lnTo>
                  <a:lnTo>
                    <a:pt x="999" y="1912"/>
                  </a:lnTo>
                  <a:lnTo>
                    <a:pt x="999" y="1912"/>
                  </a:lnTo>
                  <a:lnTo>
                    <a:pt x="991" y="1912"/>
                  </a:lnTo>
                  <a:lnTo>
                    <a:pt x="983" y="1914"/>
                  </a:lnTo>
                  <a:lnTo>
                    <a:pt x="970" y="1918"/>
                  </a:lnTo>
                  <a:lnTo>
                    <a:pt x="959" y="1924"/>
                  </a:lnTo>
                  <a:lnTo>
                    <a:pt x="949" y="1932"/>
                  </a:lnTo>
                  <a:lnTo>
                    <a:pt x="941" y="1942"/>
                  </a:lnTo>
                  <a:lnTo>
                    <a:pt x="935" y="1954"/>
                  </a:lnTo>
                  <a:lnTo>
                    <a:pt x="924" y="1978"/>
                  </a:lnTo>
                  <a:lnTo>
                    <a:pt x="912" y="2002"/>
                  </a:lnTo>
                  <a:lnTo>
                    <a:pt x="905" y="2013"/>
                  </a:lnTo>
                  <a:lnTo>
                    <a:pt x="897" y="2024"/>
                  </a:lnTo>
                  <a:lnTo>
                    <a:pt x="886" y="2032"/>
                  </a:lnTo>
                  <a:lnTo>
                    <a:pt x="874" y="2039"/>
                  </a:lnTo>
                  <a:lnTo>
                    <a:pt x="861" y="2043"/>
                  </a:lnTo>
                  <a:lnTo>
                    <a:pt x="852" y="2044"/>
                  </a:lnTo>
                  <a:lnTo>
                    <a:pt x="843" y="2044"/>
                  </a:lnTo>
                  <a:lnTo>
                    <a:pt x="843" y="2044"/>
                  </a:lnTo>
                  <a:lnTo>
                    <a:pt x="819" y="2044"/>
                  </a:lnTo>
                  <a:lnTo>
                    <a:pt x="804" y="2041"/>
                  </a:lnTo>
                  <a:lnTo>
                    <a:pt x="793" y="2040"/>
                  </a:lnTo>
                  <a:lnTo>
                    <a:pt x="784" y="2039"/>
                  </a:lnTo>
                  <a:lnTo>
                    <a:pt x="784" y="2039"/>
                  </a:lnTo>
                  <a:lnTo>
                    <a:pt x="780" y="2040"/>
                  </a:lnTo>
                  <a:lnTo>
                    <a:pt x="776" y="2041"/>
                  </a:lnTo>
                  <a:lnTo>
                    <a:pt x="774" y="2044"/>
                  </a:lnTo>
                  <a:lnTo>
                    <a:pt x="773" y="2047"/>
                  </a:lnTo>
                  <a:lnTo>
                    <a:pt x="773" y="2047"/>
                  </a:lnTo>
                  <a:lnTo>
                    <a:pt x="776" y="2058"/>
                  </a:lnTo>
                  <a:lnTo>
                    <a:pt x="780" y="2070"/>
                  </a:lnTo>
                  <a:lnTo>
                    <a:pt x="789" y="2083"/>
                  </a:lnTo>
                  <a:lnTo>
                    <a:pt x="795" y="2090"/>
                  </a:lnTo>
                  <a:lnTo>
                    <a:pt x="801" y="2095"/>
                  </a:lnTo>
                  <a:lnTo>
                    <a:pt x="809" y="2102"/>
                  </a:lnTo>
                  <a:lnTo>
                    <a:pt x="819" y="2107"/>
                  </a:lnTo>
                  <a:lnTo>
                    <a:pt x="830" y="2113"/>
                  </a:lnTo>
                  <a:lnTo>
                    <a:pt x="840" y="2118"/>
                  </a:lnTo>
                  <a:lnTo>
                    <a:pt x="852" y="2122"/>
                  </a:lnTo>
                  <a:lnTo>
                    <a:pt x="867" y="2125"/>
                  </a:lnTo>
                  <a:lnTo>
                    <a:pt x="882" y="2126"/>
                  </a:lnTo>
                  <a:lnTo>
                    <a:pt x="898" y="2128"/>
                  </a:lnTo>
                  <a:lnTo>
                    <a:pt x="898" y="2128"/>
                  </a:lnTo>
                  <a:lnTo>
                    <a:pt x="916" y="2126"/>
                  </a:lnTo>
                  <a:lnTo>
                    <a:pt x="933" y="2125"/>
                  </a:lnTo>
                  <a:lnTo>
                    <a:pt x="949" y="2122"/>
                  </a:lnTo>
                  <a:lnTo>
                    <a:pt x="966" y="2117"/>
                  </a:lnTo>
                  <a:lnTo>
                    <a:pt x="982" y="2113"/>
                  </a:lnTo>
                  <a:lnTo>
                    <a:pt x="997" y="2106"/>
                  </a:lnTo>
                  <a:lnTo>
                    <a:pt x="1010" y="2099"/>
                  </a:lnTo>
                  <a:lnTo>
                    <a:pt x="1023" y="2090"/>
                  </a:lnTo>
                  <a:lnTo>
                    <a:pt x="1036" y="2082"/>
                  </a:lnTo>
                  <a:lnTo>
                    <a:pt x="1046" y="2072"/>
                  </a:lnTo>
                  <a:lnTo>
                    <a:pt x="1056" y="2062"/>
                  </a:lnTo>
                  <a:lnTo>
                    <a:pt x="1064" y="2051"/>
                  </a:lnTo>
                  <a:lnTo>
                    <a:pt x="1071" y="2039"/>
                  </a:lnTo>
                  <a:lnTo>
                    <a:pt x="1076" y="2027"/>
                  </a:lnTo>
                  <a:lnTo>
                    <a:pt x="1079" y="2015"/>
                  </a:lnTo>
                  <a:lnTo>
                    <a:pt x="1080" y="2001"/>
                  </a:lnTo>
                  <a:lnTo>
                    <a:pt x="1080" y="2001"/>
                  </a:lnTo>
                  <a:lnTo>
                    <a:pt x="1079" y="1993"/>
                  </a:lnTo>
                  <a:lnTo>
                    <a:pt x="1077" y="1984"/>
                  </a:lnTo>
                  <a:lnTo>
                    <a:pt x="1075" y="1974"/>
                  </a:lnTo>
                  <a:lnTo>
                    <a:pt x="1072" y="1965"/>
                  </a:lnTo>
                  <a:lnTo>
                    <a:pt x="1072" y="1965"/>
                  </a:lnTo>
                  <a:lnTo>
                    <a:pt x="1075" y="1962"/>
                  </a:lnTo>
                  <a:lnTo>
                    <a:pt x="1080" y="1958"/>
                  </a:lnTo>
                  <a:lnTo>
                    <a:pt x="1085" y="1957"/>
                  </a:lnTo>
                  <a:lnTo>
                    <a:pt x="1092" y="1957"/>
                  </a:lnTo>
                  <a:lnTo>
                    <a:pt x="1092" y="1957"/>
                  </a:lnTo>
                  <a:lnTo>
                    <a:pt x="1098" y="1957"/>
                  </a:lnTo>
                  <a:lnTo>
                    <a:pt x="1102" y="1958"/>
                  </a:lnTo>
                  <a:lnTo>
                    <a:pt x="1111" y="1965"/>
                  </a:lnTo>
                  <a:lnTo>
                    <a:pt x="1119" y="1970"/>
                  </a:lnTo>
                  <a:lnTo>
                    <a:pt x="1123" y="1971"/>
                  </a:lnTo>
                  <a:lnTo>
                    <a:pt x="1129" y="1973"/>
                  </a:lnTo>
                  <a:lnTo>
                    <a:pt x="1129" y="1973"/>
                  </a:lnTo>
                  <a:lnTo>
                    <a:pt x="1133" y="1971"/>
                  </a:lnTo>
                  <a:lnTo>
                    <a:pt x="1138" y="1970"/>
                  </a:lnTo>
                  <a:lnTo>
                    <a:pt x="1142" y="1967"/>
                  </a:lnTo>
                  <a:lnTo>
                    <a:pt x="1146" y="1965"/>
                  </a:lnTo>
                  <a:lnTo>
                    <a:pt x="1149" y="1962"/>
                  </a:lnTo>
                  <a:lnTo>
                    <a:pt x="1151" y="1957"/>
                  </a:lnTo>
                  <a:lnTo>
                    <a:pt x="1153" y="1953"/>
                  </a:lnTo>
                  <a:lnTo>
                    <a:pt x="1153" y="1947"/>
                  </a:lnTo>
                  <a:lnTo>
                    <a:pt x="1153" y="1947"/>
                  </a:lnTo>
                  <a:lnTo>
                    <a:pt x="1151" y="1939"/>
                  </a:lnTo>
                  <a:lnTo>
                    <a:pt x="1149" y="1932"/>
                  </a:lnTo>
                  <a:lnTo>
                    <a:pt x="1143" y="1927"/>
                  </a:lnTo>
                  <a:lnTo>
                    <a:pt x="1137" y="1922"/>
                  </a:lnTo>
                  <a:lnTo>
                    <a:pt x="1137" y="1922"/>
                  </a:lnTo>
                  <a:lnTo>
                    <a:pt x="1141" y="1918"/>
                  </a:lnTo>
                  <a:lnTo>
                    <a:pt x="1145" y="1912"/>
                  </a:lnTo>
                  <a:lnTo>
                    <a:pt x="1147" y="1905"/>
                  </a:lnTo>
                  <a:lnTo>
                    <a:pt x="1149" y="1899"/>
                  </a:lnTo>
                  <a:lnTo>
                    <a:pt x="1149" y="1899"/>
                  </a:lnTo>
                  <a:lnTo>
                    <a:pt x="1147" y="1892"/>
                  </a:lnTo>
                  <a:lnTo>
                    <a:pt x="1146" y="1887"/>
                  </a:lnTo>
                  <a:lnTo>
                    <a:pt x="1145" y="1883"/>
                  </a:lnTo>
                  <a:lnTo>
                    <a:pt x="1141" y="1877"/>
                  </a:lnTo>
                  <a:lnTo>
                    <a:pt x="1137" y="1875"/>
                  </a:lnTo>
                  <a:lnTo>
                    <a:pt x="1131" y="1872"/>
                  </a:lnTo>
                  <a:lnTo>
                    <a:pt x="1126" y="1869"/>
                  </a:lnTo>
                  <a:lnTo>
                    <a:pt x="1120" y="1869"/>
                  </a:lnTo>
                  <a:lnTo>
                    <a:pt x="1120" y="1869"/>
                  </a:lnTo>
                  <a:lnTo>
                    <a:pt x="1114" y="1869"/>
                  </a:lnTo>
                  <a:lnTo>
                    <a:pt x="1110" y="1870"/>
                  </a:lnTo>
                  <a:lnTo>
                    <a:pt x="1104" y="1873"/>
                  </a:lnTo>
                  <a:lnTo>
                    <a:pt x="1100" y="1877"/>
                  </a:lnTo>
                  <a:lnTo>
                    <a:pt x="1100" y="1877"/>
                  </a:lnTo>
                  <a:lnTo>
                    <a:pt x="1098" y="1866"/>
                  </a:lnTo>
                  <a:lnTo>
                    <a:pt x="1095" y="1861"/>
                  </a:lnTo>
                  <a:lnTo>
                    <a:pt x="1092" y="1856"/>
                  </a:lnTo>
                  <a:lnTo>
                    <a:pt x="1088" y="1852"/>
                  </a:lnTo>
                  <a:lnTo>
                    <a:pt x="1084" y="1849"/>
                  </a:lnTo>
                  <a:lnTo>
                    <a:pt x="1079" y="1848"/>
                  </a:lnTo>
                  <a:lnTo>
                    <a:pt x="1072" y="1846"/>
                  </a:lnTo>
                  <a:lnTo>
                    <a:pt x="1072" y="1846"/>
                  </a:lnTo>
                  <a:lnTo>
                    <a:pt x="1068" y="1848"/>
                  </a:lnTo>
                  <a:lnTo>
                    <a:pt x="1063" y="1849"/>
                  </a:lnTo>
                  <a:lnTo>
                    <a:pt x="1060" y="1850"/>
                  </a:lnTo>
                  <a:lnTo>
                    <a:pt x="1056" y="1853"/>
                  </a:lnTo>
                  <a:lnTo>
                    <a:pt x="1053" y="1857"/>
                  </a:lnTo>
                  <a:lnTo>
                    <a:pt x="1050" y="1861"/>
                  </a:lnTo>
                  <a:lnTo>
                    <a:pt x="1049" y="1866"/>
                  </a:lnTo>
                  <a:lnTo>
                    <a:pt x="1049" y="1872"/>
                  </a:lnTo>
                  <a:lnTo>
                    <a:pt x="1049" y="1872"/>
                  </a:lnTo>
                  <a:lnTo>
                    <a:pt x="1050" y="1881"/>
                  </a:lnTo>
                  <a:lnTo>
                    <a:pt x="1054" y="1892"/>
                  </a:lnTo>
                  <a:lnTo>
                    <a:pt x="1057" y="1901"/>
                  </a:lnTo>
                  <a:lnTo>
                    <a:pt x="1058" y="1912"/>
                  </a:lnTo>
                  <a:lnTo>
                    <a:pt x="1058" y="1912"/>
                  </a:lnTo>
                  <a:close/>
                  <a:moveTo>
                    <a:pt x="819" y="1946"/>
                  </a:moveTo>
                  <a:lnTo>
                    <a:pt x="819" y="1946"/>
                  </a:lnTo>
                  <a:lnTo>
                    <a:pt x="808" y="1945"/>
                  </a:lnTo>
                  <a:lnTo>
                    <a:pt x="796" y="1942"/>
                  </a:lnTo>
                  <a:lnTo>
                    <a:pt x="785" y="1936"/>
                  </a:lnTo>
                  <a:lnTo>
                    <a:pt x="774" y="1930"/>
                  </a:lnTo>
                  <a:lnTo>
                    <a:pt x="765" y="1923"/>
                  </a:lnTo>
                  <a:lnTo>
                    <a:pt x="758" y="1915"/>
                  </a:lnTo>
                  <a:lnTo>
                    <a:pt x="753" y="1908"/>
                  </a:lnTo>
                  <a:lnTo>
                    <a:pt x="751" y="1901"/>
                  </a:lnTo>
                  <a:lnTo>
                    <a:pt x="751" y="1901"/>
                  </a:lnTo>
                  <a:lnTo>
                    <a:pt x="751" y="1897"/>
                  </a:lnTo>
                  <a:lnTo>
                    <a:pt x="753" y="1893"/>
                  </a:lnTo>
                  <a:lnTo>
                    <a:pt x="755" y="1889"/>
                  </a:lnTo>
                  <a:lnTo>
                    <a:pt x="758" y="1887"/>
                  </a:lnTo>
                  <a:lnTo>
                    <a:pt x="766" y="1883"/>
                  </a:lnTo>
                  <a:lnTo>
                    <a:pt x="773" y="1881"/>
                  </a:lnTo>
                  <a:lnTo>
                    <a:pt x="773" y="1881"/>
                  </a:lnTo>
                  <a:lnTo>
                    <a:pt x="782" y="1883"/>
                  </a:lnTo>
                  <a:lnTo>
                    <a:pt x="793" y="1885"/>
                  </a:lnTo>
                  <a:lnTo>
                    <a:pt x="803" y="1891"/>
                  </a:lnTo>
                  <a:lnTo>
                    <a:pt x="813" y="1897"/>
                  </a:lnTo>
                  <a:lnTo>
                    <a:pt x="823" y="1905"/>
                  </a:lnTo>
                  <a:lnTo>
                    <a:pt x="830" y="1915"/>
                  </a:lnTo>
                  <a:lnTo>
                    <a:pt x="835" y="1923"/>
                  </a:lnTo>
                  <a:lnTo>
                    <a:pt x="836" y="1928"/>
                  </a:lnTo>
                  <a:lnTo>
                    <a:pt x="836" y="1932"/>
                  </a:lnTo>
                  <a:lnTo>
                    <a:pt x="836" y="1932"/>
                  </a:lnTo>
                  <a:lnTo>
                    <a:pt x="835" y="1936"/>
                  </a:lnTo>
                  <a:lnTo>
                    <a:pt x="832" y="1942"/>
                  </a:lnTo>
                  <a:lnTo>
                    <a:pt x="827" y="1945"/>
                  </a:lnTo>
                  <a:lnTo>
                    <a:pt x="819" y="1946"/>
                  </a:lnTo>
                  <a:lnTo>
                    <a:pt x="819" y="1946"/>
                  </a:lnTo>
                  <a:close/>
                  <a:moveTo>
                    <a:pt x="568" y="1747"/>
                  </a:moveTo>
                  <a:lnTo>
                    <a:pt x="568" y="1747"/>
                  </a:lnTo>
                  <a:lnTo>
                    <a:pt x="594" y="1755"/>
                  </a:lnTo>
                  <a:lnTo>
                    <a:pt x="615" y="1764"/>
                  </a:lnTo>
                  <a:lnTo>
                    <a:pt x="634" y="1775"/>
                  </a:lnTo>
                  <a:lnTo>
                    <a:pt x="650" y="1787"/>
                  </a:lnTo>
                  <a:lnTo>
                    <a:pt x="663" y="1800"/>
                  </a:lnTo>
                  <a:lnTo>
                    <a:pt x="672" y="1815"/>
                  </a:lnTo>
                  <a:lnTo>
                    <a:pt x="679" y="1831"/>
                  </a:lnTo>
                  <a:lnTo>
                    <a:pt x="683" y="1849"/>
                  </a:lnTo>
                  <a:lnTo>
                    <a:pt x="683" y="1849"/>
                  </a:lnTo>
                  <a:lnTo>
                    <a:pt x="689" y="1880"/>
                  </a:lnTo>
                  <a:lnTo>
                    <a:pt x="696" y="1907"/>
                  </a:lnTo>
                  <a:lnTo>
                    <a:pt x="700" y="1919"/>
                  </a:lnTo>
                  <a:lnTo>
                    <a:pt x="704" y="1928"/>
                  </a:lnTo>
                  <a:lnTo>
                    <a:pt x="710" y="1938"/>
                  </a:lnTo>
                  <a:lnTo>
                    <a:pt x="716" y="1946"/>
                  </a:lnTo>
                  <a:lnTo>
                    <a:pt x="716" y="1946"/>
                  </a:lnTo>
                  <a:lnTo>
                    <a:pt x="726" y="1955"/>
                  </a:lnTo>
                  <a:lnTo>
                    <a:pt x="737" y="1963"/>
                  </a:lnTo>
                  <a:lnTo>
                    <a:pt x="749" y="1971"/>
                  </a:lnTo>
                  <a:lnTo>
                    <a:pt x="762" y="1978"/>
                  </a:lnTo>
                  <a:lnTo>
                    <a:pt x="777" y="1985"/>
                  </a:lnTo>
                  <a:lnTo>
                    <a:pt x="792" y="1989"/>
                  </a:lnTo>
                  <a:lnTo>
                    <a:pt x="807" y="1992"/>
                  </a:lnTo>
                  <a:lnTo>
                    <a:pt x="821" y="1993"/>
                  </a:lnTo>
                  <a:lnTo>
                    <a:pt x="821" y="1993"/>
                  </a:lnTo>
                  <a:lnTo>
                    <a:pt x="832" y="1992"/>
                  </a:lnTo>
                  <a:lnTo>
                    <a:pt x="843" y="1990"/>
                  </a:lnTo>
                  <a:lnTo>
                    <a:pt x="854" y="1988"/>
                  </a:lnTo>
                  <a:lnTo>
                    <a:pt x="862" y="1984"/>
                  </a:lnTo>
                  <a:lnTo>
                    <a:pt x="869" y="1978"/>
                  </a:lnTo>
                  <a:lnTo>
                    <a:pt x="874" y="1971"/>
                  </a:lnTo>
                  <a:lnTo>
                    <a:pt x="878" y="1963"/>
                  </a:lnTo>
                  <a:lnTo>
                    <a:pt x="879" y="1953"/>
                  </a:lnTo>
                  <a:lnTo>
                    <a:pt x="879" y="1953"/>
                  </a:lnTo>
                  <a:lnTo>
                    <a:pt x="878" y="1946"/>
                  </a:lnTo>
                  <a:lnTo>
                    <a:pt x="877" y="1939"/>
                  </a:lnTo>
                  <a:lnTo>
                    <a:pt x="871" y="1923"/>
                  </a:lnTo>
                  <a:lnTo>
                    <a:pt x="862" y="1905"/>
                  </a:lnTo>
                  <a:lnTo>
                    <a:pt x="850" y="1888"/>
                  </a:lnTo>
                  <a:lnTo>
                    <a:pt x="842" y="1880"/>
                  </a:lnTo>
                  <a:lnTo>
                    <a:pt x="834" y="1873"/>
                  </a:lnTo>
                  <a:lnTo>
                    <a:pt x="824" y="1866"/>
                  </a:lnTo>
                  <a:lnTo>
                    <a:pt x="815" y="1860"/>
                  </a:lnTo>
                  <a:lnTo>
                    <a:pt x="805" y="1856"/>
                  </a:lnTo>
                  <a:lnTo>
                    <a:pt x="795" y="1852"/>
                  </a:lnTo>
                  <a:lnTo>
                    <a:pt x="782" y="1849"/>
                  </a:lnTo>
                  <a:lnTo>
                    <a:pt x="770" y="1849"/>
                  </a:lnTo>
                  <a:lnTo>
                    <a:pt x="770" y="1849"/>
                  </a:lnTo>
                  <a:lnTo>
                    <a:pt x="747" y="1849"/>
                  </a:lnTo>
                  <a:lnTo>
                    <a:pt x="747" y="1849"/>
                  </a:lnTo>
                  <a:lnTo>
                    <a:pt x="741" y="1849"/>
                  </a:lnTo>
                  <a:lnTo>
                    <a:pt x="734" y="1848"/>
                  </a:lnTo>
                  <a:lnTo>
                    <a:pt x="727" y="1845"/>
                  </a:lnTo>
                  <a:lnTo>
                    <a:pt x="720" y="1841"/>
                  </a:lnTo>
                  <a:lnTo>
                    <a:pt x="720" y="1841"/>
                  </a:lnTo>
                  <a:lnTo>
                    <a:pt x="718" y="1838"/>
                  </a:lnTo>
                  <a:lnTo>
                    <a:pt x="715" y="1834"/>
                  </a:lnTo>
                  <a:lnTo>
                    <a:pt x="711" y="1823"/>
                  </a:lnTo>
                  <a:lnTo>
                    <a:pt x="703" y="1792"/>
                  </a:lnTo>
                  <a:lnTo>
                    <a:pt x="698" y="1774"/>
                  </a:lnTo>
                  <a:lnTo>
                    <a:pt x="691" y="1756"/>
                  </a:lnTo>
                  <a:lnTo>
                    <a:pt x="684" y="1737"/>
                  </a:lnTo>
                  <a:lnTo>
                    <a:pt x="675" y="1722"/>
                  </a:lnTo>
                  <a:lnTo>
                    <a:pt x="675" y="1722"/>
                  </a:lnTo>
                  <a:lnTo>
                    <a:pt x="664" y="1706"/>
                  </a:lnTo>
                  <a:lnTo>
                    <a:pt x="652" y="1694"/>
                  </a:lnTo>
                  <a:lnTo>
                    <a:pt x="640" y="1685"/>
                  </a:lnTo>
                  <a:lnTo>
                    <a:pt x="628" y="1677"/>
                  </a:lnTo>
                  <a:lnTo>
                    <a:pt x="614" y="1671"/>
                  </a:lnTo>
                  <a:lnTo>
                    <a:pt x="601" y="1667"/>
                  </a:lnTo>
                  <a:lnTo>
                    <a:pt x="586" y="1666"/>
                  </a:lnTo>
                  <a:lnTo>
                    <a:pt x="570" y="1664"/>
                  </a:lnTo>
                  <a:lnTo>
                    <a:pt x="570" y="1664"/>
                  </a:lnTo>
                  <a:lnTo>
                    <a:pt x="557" y="1666"/>
                  </a:lnTo>
                  <a:lnTo>
                    <a:pt x="545" y="1667"/>
                  </a:lnTo>
                  <a:lnTo>
                    <a:pt x="535" y="1671"/>
                  </a:lnTo>
                  <a:lnTo>
                    <a:pt x="525" y="1677"/>
                  </a:lnTo>
                  <a:lnTo>
                    <a:pt x="516" y="1682"/>
                  </a:lnTo>
                  <a:lnTo>
                    <a:pt x="509" y="1690"/>
                  </a:lnTo>
                  <a:lnTo>
                    <a:pt x="505" y="1698"/>
                  </a:lnTo>
                  <a:lnTo>
                    <a:pt x="504" y="1706"/>
                  </a:lnTo>
                  <a:lnTo>
                    <a:pt x="504" y="1706"/>
                  </a:lnTo>
                  <a:lnTo>
                    <a:pt x="504" y="1712"/>
                  </a:lnTo>
                  <a:lnTo>
                    <a:pt x="505" y="1717"/>
                  </a:lnTo>
                  <a:lnTo>
                    <a:pt x="509" y="1722"/>
                  </a:lnTo>
                  <a:lnTo>
                    <a:pt x="514" y="1726"/>
                  </a:lnTo>
                  <a:lnTo>
                    <a:pt x="522" y="1732"/>
                  </a:lnTo>
                  <a:lnTo>
                    <a:pt x="535" y="1736"/>
                  </a:lnTo>
                  <a:lnTo>
                    <a:pt x="549" y="1741"/>
                  </a:lnTo>
                  <a:lnTo>
                    <a:pt x="568" y="1747"/>
                  </a:lnTo>
                  <a:lnTo>
                    <a:pt x="568" y="1747"/>
                  </a:lnTo>
                  <a:close/>
                  <a:moveTo>
                    <a:pt x="1018" y="1638"/>
                  </a:moveTo>
                  <a:lnTo>
                    <a:pt x="1018" y="1638"/>
                  </a:lnTo>
                  <a:lnTo>
                    <a:pt x="1017" y="1631"/>
                  </a:lnTo>
                  <a:lnTo>
                    <a:pt x="1014" y="1624"/>
                  </a:lnTo>
                  <a:lnTo>
                    <a:pt x="1010" y="1619"/>
                  </a:lnTo>
                  <a:lnTo>
                    <a:pt x="1005" y="1613"/>
                  </a:lnTo>
                  <a:lnTo>
                    <a:pt x="991" y="1604"/>
                  </a:lnTo>
                  <a:lnTo>
                    <a:pt x="976" y="1594"/>
                  </a:lnTo>
                  <a:lnTo>
                    <a:pt x="962" y="1585"/>
                  </a:lnTo>
                  <a:lnTo>
                    <a:pt x="953" y="1578"/>
                  </a:lnTo>
                  <a:lnTo>
                    <a:pt x="948" y="1572"/>
                  </a:lnTo>
                  <a:lnTo>
                    <a:pt x="943" y="1565"/>
                  </a:lnTo>
                  <a:lnTo>
                    <a:pt x="939" y="1557"/>
                  </a:lnTo>
                  <a:lnTo>
                    <a:pt x="936" y="1547"/>
                  </a:lnTo>
                  <a:lnTo>
                    <a:pt x="935" y="1537"/>
                  </a:lnTo>
                  <a:lnTo>
                    <a:pt x="935" y="1537"/>
                  </a:lnTo>
                  <a:lnTo>
                    <a:pt x="936" y="1523"/>
                  </a:lnTo>
                  <a:lnTo>
                    <a:pt x="943" y="1507"/>
                  </a:lnTo>
                  <a:lnTo>
                    <a:pt x="951" y="1488"/>
                  </a:lnTo>
                  <a:lnTo>
                    <a:pt x="964" y="1468"/>
                  </a:lnTo>
                  <a:lnTo>
                    <a:pt x="964" y="1468"/>
                  </a:lnTo>
                  <a:lnTo>
                    <a:pt x="968" y="1484"/>
                  </a:lnTo>
                  <a:lnTo>
                    <a:pt x="972" y="1499"/>
                  </a:lnTo>
                  <a:lnTo>
                    <a:pt x="978" y="1511"/>
                  </a:lnTo>
                  <a:lnTo>
                    <a:pt x="986" y="1522"/>
                  </a:lnTo>
                  <a:lnTo>
                    <a:pt x="994" y="1531"/>
                  </a:lnTo>
                  <a:lnTo>
                    <a:pt x="1005" y="1539"/>
                  </a:lnTo>
                  <a:lnTo>
                    <a:pt x="1017" y="1547"/>
                  </a:lnTo>
                  <a:lnTo>
                    <a:pt x="1032" y="1553"/>
                  </a:lnTo>
                  <a:lnTo>
                    <a:pt x="1032" y="1553"/>
                  </a:lnTo>
                  <a:lnTo>
                    <a:pt x="1045" y="1559"/>
                  </a:lnTo>
                  <a:lnTo>
                    <a:pt x="1058" y="1565"/>
                  </a:lnTo>
                  <a:lnTo>
                    <a:pt x="1069" y="1572"/>
                  </a:lnTo>
                  <a:lnTo>
                    <a:pt x="1079" y="1578"/>
                  </a:lnTo>
                  <a:lnTo>
                    <a:pt x="1088" y="1585"/>
                  </a:lnTo>
                  <a:lnTo>
                    <a:pt x="1095" y="1592"/>
                  </a:lnTo>
                  <a:lnTo>
                    <a:pt x="1102" y="1600"/>
                  </a:lnTo>
                  <a:lnTo>
                    <a:pt x="1107" y="1607"/>
                  </a:lnTo>
                  <a:lnTo>
                    <a:pt x="1111" y="1615"/>
                  </a:lnTo>
                  <a:lnTo>
                    <a:pt x="1114" y="1623"/>
                  </a:lnTo>
                  <a:lnTo>
                    <a:pt x="1119" y="1640"/>
                  </a:lnTo>
                  <a:lnTo>
                    <a:pt x="1120" y="1656"/>
                  </a:lnTo>
                  <a:lnTo>
                    <a:pt x="1122" y="1674"/>
                  </a:lnTo>
                  <a:lnTo>
                    <a:pt x="1122" y="1674"/>
                  </a:lnTo>
                  <a:lnTo>
                    <a:pt x="1120" y="1690"/>
                  </a:lnTo>
                  <a:lnTo>
                    <a:pt x="1119" y="1705"/>
                  </a:lnTo>
                  <a:lnTo>
                    <a:pt x="1115" y="1721"/>
                  </a:lnTo>
                  <a:lnTo>
                    <a:pt x="1111" y="1736"/>
                  </a:lnTo>
                  <a:lnTo>
                    <a:pt x="1104" y="1752"/>
                  </a:lnTo>
                  <a:lnTo>
                    <a:pt x="1096" y="1767"/>
                  </a:lnTo>
                  <a:lnTo>
                    <a:pt x="1087" y="1782"/>
                  </a:lnTo>
                  <a:lnTo>
                    <a:pt x="1076" y="1795"/>
                  </a:lnTo>
                  <a:lnTo>
                    <a:pt x="1063" y="1807"/>
                  </a:lnTo>
                  <a:lnTo>
                    <a:pt x="1048" y="1819"/>
                  </a:lnTo>
                  <a:lnTo>
                    <a:pt x="1032" y="1829"/>
                  </a:lnTo>
                  <a:lnTo>
                    <a:pt x="1013" y="1838"/>
                  </a:lnTo>
                  <a:lnTo>
                    <a:pt x="992" y="1845"/>
                  </a:lnTo>
                  <a:lnTo>
                    <a:pt x="971" y="1850"/>
                  </a:lnTo>
                  <a:lnTo>
                    <a:pt x="947" y="1853"/>
                  </a:lnTo>
                  <a:lnTo>
                    <a:pt x="920" y="1854"/>
                  </a:lnTo>
                  <a:lnTo>
                    <a:pt x="920" y="1854"/>
                  </a:lnTo>
                  <a:lnTo>
                    <a:pt x="898" y="1853"/>
                  </a:lnTo>
                  <a:lnTo>
                    <a:pt x="878" y="1850"/>
                  </a:lnTo>
                  <a:lnTo>
                    <a:pt x="859" y="1845"/>
                  </a:lnTo>
                  <a:lnTo>
                    <a:pt x="840" y="1837"/>
                  </a:lnTo>
                  <a:lnTo>
                    <a:pt x="823" y="1827"/>
                  </a:lnTo>
                  <a:lnTo>
                    <a:pt x="807" y="1817"/>
                  </a:lnTo>
                  <a:lnTo>
                    <a:pt x="790" y="1804"/>
                  </a:lnTo>
                  <a:lnTo>
                    <a:pt x="777" y="1792"/>
                  </a:lnTo>
                  <a:lnTo>
                    <a:pt x="765" y="1778"/>
                  </a:lnTo>
                  <a:lnTo>
                    <a:pt x="753" y="1763"/>
                  </a:lnTo>
                  <a:lnTo>
                    <a:pt x="743" y="1747"/>
                  </a:lnTo>
                  <a:lnTo>
                    <a:pt x="735" y="1730"/>
                  </a:lnTo>
                  <a:lnTo>
                    <a:pt x="729" y="1714"/>
                  </a:lnTo>
                  <a:lnTo>
                    <a:pt x="724" y="1697"/>
                  </a:lnTo>
                  <a:lnTo>
                    <a:pt x="722" y="1681"/>
                  </a:lnTo>
                  <a:lnTo>
                    <a:pt x="720" y="1663"/>
                  </a:lnTo>
                  <a:lnTo>
                    <a:pt x="720" y="1663"/>
                  </a:lnTo>
                  <a:lnTo>
                    <a:pt x="722" y="1646"/>
                  </a:lnTo>
                  <a:lnTo>
                    <a:pt x="723" y="1638"/>
                  </a:lnTo>
                  <a:lnTo>
                    <a:pt x="726" y="1629"/>
                  </a:lnTo>
                  <a:lnTo>
                    <a:pt x="729" y="1623"/>
                  </a:lnTo>
                  <a:lnTo>
                    <a:pt x="733" y="1617"/>
                  </a:lnTo>
                  <a:lnTo>
                    <a:pt x="737" y="1615"/>
                  </a:lnTo>
                  <a:lnTo>
                    <a:pt x="742" y="1613"/>
                  </a:lnTo>
                  <a:lnTo>
                    <a:pt x="742" y="1613"/>
                  </a:lnTo>
                  <a:lnTo>
                    <a:pt x="747" y="1613"/>
                  </a:lnTo>
                  <a:lnTo>
                    <a:pt x="751" y="1615"/>
                  </a:lnTo>
                  <a:lnTo>
                    <a:pt x="758" y="1620"/>
                  </a:lnTo>
                  <a:lnTo>
                    <a:pt x="770" y="1635"/>
                  </a:lnTo>
                  <a:lnTo>
                    <a:pt x="770" y="1635"/>
                  </a:lnTo>
                  <a:lnTo>
                    <a:pt x="786" y="1648"/>
                  </a:lnTo>
                  <a:lnTo>
                    <a:pt x="803" y="1659"/>
                  </a:lnTo>
                  <a:lnTo>
                    <a:pt x="819" y="1668"/>
                  </a:lnTo>
                  <a:lnTo>
                    <a:pt x="836" y="1675"/>
                  </a:lnTo>
                  <a:lnTo>
                    <a:pt x="855" y="1679"/>
                  </a:lnTo>
                  <a:lnTo>
                    <a:pt x="874" y="1683"/>
                  </a:lnTo>
                  <a:lnTo>
                    <a:pt x="896" y="1685"/>
                  </a:lnTo>
                  <a:lnTo>
                    <a:pt x="918" y="1685"/>
                  </a:lnTo>
                  <a:lnTo>
                    <a:pt x="918" y="1685"/>
                  </a:lnTo>
                  <a:lnTo>
                    <a:pt x="939" y="1685"/>
                  </a:lnTo>
                  <a:lnTo>
                    <a:pt x="959" y="1681"/>
                  </a:lnTo>
                  <a:lnTo>
                    <a:pt x="975" y="1677"/>
                  </a:lnTo>
                  <a:lnTo>
                    <a:pt x="990" y="1670"/>
                  </a:lnTo>
                  <a:lnTo>
                    <a:pt x="1002" y="1663"/>
                  </a:lnTo>
                  <a:lnTo>
                    <a:pt x="1010" y="1655"/>
                  </a:lnTo>
                  <a:lnTo>
                    <a:pt x="1015" y="1647"/>
                  </a:lnTo>
                  <a:lnTo>
                    <a:pt x="1017" y="1643"/>
                  </a:lnTo>
                  <a:lnTo>
                    <a:pt x="1018" y="1638"/>
                  </a:lnTo>
                  <a:lnTo>
                    <a:pt x="1018" y="1638"/>
                  </a:lnTo>
                  <a:close/>
                  <a:moveTo>
                    <a:pt x="1021" y="1702"/>
                  </a:moveTo>
                  <a:lnTo>
                    <a:pt x="1021" y="1702"/>
                  </a:lnTo>
                  <a:lnTo>
                    <a:pt x="1002" y="1710"/>
                  </a:lnTo>
                  <a:lnTo>
                    <a:pt x="994" y="1713"/>
                  </a:lnTo>
                  <a:lnTo>
                    <a:pt x="988" y="1717"/>
                  </a:lnTo>
                  <a:lnTo>
                    <a:pt x="984" y="1721"/>
                  </a:lnTo>
                  <a:lnTo>
                    <a:pt x="980" y="1726"/>
                  </a:lnTo>
                  <a:lnTo>
                    <a:pt x="979" y="1734"/>
                  </a:lnTo>
                  <a:lnTo>
                    <a:pt x="979" y="1745"/>
                  </a:lnTo>
                  <a:lnTo>
                    <a:pt x="979" y="1745"/>
                  </a:lnTo>
                  <a:lnTo>
                    <a:pt x="978" y="1764"/>
                  </a:lnTo>
                  <a:lnTo>
                    <a:pt x="976" y="1780"/>
                  </a:lnTo>
                  <a:lnTo>
                    <a:pt x="976" y="1780"/>
                  </a:lnTo>
                  <a:lnTo>
                    <a:pt x="976" y="1787"/>
                  </a:lnTo>
                  <a:lnTo>
                    <a:pt x="978" y="1792"/>
                  </a:lnTo>
                  <a:lnTo>
                    <a:pt x="980" y="1794"/>
                  </a:lnTo>
                  <a:lnTo>
                    <a:pt x="983" y="1795"/>
                  </a:lnTo>
                  <a:lnTo>
                    <a:pt x="990" y="1796"/>
                  </a:lnTo>
                  <a:lnTo>
                    <a:pt x="990" y="1796"/>
                  </a:lnTo>
                  <a:lnTo>
                    <a:pt x="997" y="1796"/>
                  </a:lnTo>
                  <a:lnTo>
                    <a:pt x="1003" y="1794"/>
                  </a:lnTo>
                  <a:lnTo>
                    <a:pt x="1010" y="1791"/>
                  </a:lnTo>
                  <a:lnTo>
                    <a:pt x="1017" y="1787"/>
                  </a:lnTo>
                  <a:lnTo>
                    <a:pt x="1030" y="1778"/>
                  </a:lnTo>
                  <a:lnTo>
                    <a:pt x="1044" y="1764"/>
                  </a:lnTo>
                  <a:lnTo>
                    <a:pt x="1056" y="1748"/>
                  </a:lnTo>
                  <a:lnTo>
                    <a:pt x="1065" y="1730"/>
                  </a:lnTo>
                  <a:lnTo>
                    <a:pt x="1068" y="1722"/>
                  </a:lnTo>
                  <a:lnTo>
                    <a:pt x="1071" y="1713"/>
                  </a:lnTo>
                  <a:lnTo>
                    <a:pt x="1073" y="1705"/>
                  </a:lnTo>
                  <a:lnTo>
                    <a:pt x="1073" y="1695"/>
                  </a:lnTo>
                  <a:lnTo>
                    <a:pt x="1073" y="1695"/>
                  </a:lnTo>
                  <a:lnTo>
                    <a:pt x="1072" y="1687"/>
                  </a:lnTo>
                  <a:lnTo>
                    <a:pt x="1069" y="1682"/>
                  </a:lnTo>
                  <a:lnTo>
                    <a:pt x="1064" y="1679"/>
                  </a:lnTo>
                  <a:lnTo>
                    <a:pt x="1058" y="1678"/>
                  </a:lnTo>
                  <a:lnTo>
                    <a:pt x="1058" y="1678"/>
                  </a:lnTo>
                  <a:lnTo>
                    <a:pt x="1056" y="1679"/>
                  </a:lnTo>
                  <a:lnTo>
                    <a:pt x="1052" y="1681"/>
                  </a:lnTo>
                  <a:lnTo>
                    <a:pt x="1045" y="1686"/>
                  </a:lnTo>
                  <a:lnTo>
                    <a:pt x="1036" y="1694"/>
                  </a:lnTo>
                  <a:lnTo>
                    <a:pt x="1029" y="1698"/>
                  </a:lnTo>
                  <a:lnTo>
                    <a:pt x="1021" y="1702"/>
                  </a:lnTo>
                  <a:lnTo>
                    <a:pt x="1021" y="1702"/>
                  </a:lnTo>
                  <a:close/>
                  <a:moveTo>
                    <a:pt x="735" y="1251"/>
                  </a:moveTo>
                  <a:lnTo>
                    <a:pt x="735" y="1251"/>
                  </a:lnTo>
                  <a:lnTo>
                    <a:pt x="738" y="1242"/>
                  </a:lnTo>
                  <a:lnTo>
                    <a:pt x="742" y="1231"/>
                  </a:lnTo>
                  <a:lnTo>
                    <a:pt x="749" y="1221"/>
                  </a:lnTo>
                  <a:lnTo>
                    <a:pt x="757" y="1213"/>
                  </a:lnTo>
                  <a:lnTo>
                    <a:pt x="768" y="1204"/>
                  </a:lnTo>
                  <a:lnTo>
                    <a:pt x="778" y="1196"/>
                  </a:lnTo>
                  <a:lnTo>
                    <a:pt x="804" y="1178"/>
                  </a:lnTo>
                  <a:lnTo>
                    <a:pt x="830" y="1159"/>
                  </a:lnTo>
                  <a:lnTo>
                    <a:pt x="840" y="1150"/>
                  </a:lnTo>
                  <a:lnTo>
                    <a:pt x="851" y="1141"/>
                  </a:lnTo>
                  <a:lnTo>
                    <a:pt x="859" y="1130"/>
                  </a:lnTo>
                  <a:lnTo>
                    <a:pt x="866" y="1119"/>
                  </a:lnTo>
                  <a:lnTo>
                    <a:pt x="870" y="1107"/>
                  </a:lnTo>
                  <a:lnTo>
                    <a:pt x="873" y="1093"/>
                  </a:lnTo>
                  <a:lnTo>
                    <a:pt x="873" y="1093"/>
                  </a:lnTo>
                  <a:lnTo>
                    <a:pt x="871" y="1084"/>
                  </a:lnTo>
                  <a:lnTo>
                    <a:pt x="869" y="1072"/>
                  </a:lnTo>
                  <a:lnTo>
                    <a:pt x="865" y="1058"/>
                  </a:lnTo>
                  <a:lnTo>
                    <a:pt x="859" y="1046"/>
                  </a:lnTo>
                  <a:lnTo>
                    <a:pt x="859" y="1046"/>
                  </a:lnTo>
                  <a:lnTo>
                    <a:pt x="877" y="1057"/>
                  </a:lnTo>
                  <a:lnTo>
                    <a:pt x="893" y="1069"/>
                  </a:lnTo>
                  <a:lnTo>
                    <a:pt x="906" y="1081"/>
                  </a:lnTo>
                  <a:lnTo>
                    <a:pt x="918" y="1096"/>
                  </a:lnTo>
                  <a:lnTo>
                    <a:pt x="928" y="1110"/>
                  </a:lnTo>
                  <a:lnTo>
                    <a:pt x="936" y="1124"/>
                  </a:lnTo>
                  <a:lnTo>
                    <a:pt x="940" y="1138"/>
                  </a:lnTo>
                  <a:lnTo>
                    <a:pt x="941" y="1151"/>
                  </a:lnTo>
                  <a:lnTo>
                    <a:pt x="941" y="1151"/>
                  </a:lnTo>
                  <a:lnTo>
                    <a:pt x="941" y="1163"/>
                  </a:lnTo>
                  <a:lnTo>
                    <a:pt x="939" y="1173"/>
                  </a:lnTo>
                  <a:lnTo>
                    <a:pt x="936" y="1184"/>
                  </a:lnTo>
                  <a:lnTo>
                    <a:pt x="932" y="1193"/>
                  </a:lnTo>
                  <a:lnTo>
                    <a:pt x="921" y="1209"/>
                  </a:lnTo>
                  <a:lnTo>
                    <a:pt x="909" y="1224"/>
                  </a:lnTo>
                  <a:lnTo>
                    <a:pt x="898" y="1239"/>
                  </a:lnTo>
                  <a:lnTo>
                    <a:pt x="887" y="1252"/>
                  </a:lnTo>
                  <a:lnTo>
                    <a:pt x="883" y="1259"/>
                  </a:lnTo>
                  <a:lnTo>
                    <a:pt x="881" y="1266"/>
                  </a:lnTo>
                  <a:lnTo>
                    <a:pt x="878" y="1273"/>
                  </a:lnTo>
                  <a:lnTo>
                    <a:pt x="878" y="1281"/>
                  </a:lnTo>
                  <a:lnTo>
                    <a:pt x="878" y="1281"/>
                  </a:lnTo>
                  <a:lnTo>
                    <a:pt x="878" y="1289"/>
                  </a:lnTo>
                  <a:lnTo>
                    <a:pt x="881" y="1295"/>
                  </a:lnTo>
                  <a:lnTo>
                    <a:pt x="883" y="1302"/>
                  </a:lnTo>
                  <a:lnTo>
                    <a:pt x="889" y="1308"/>
                  </a:lnTo>
                  <a:lnTo>
                    <a:pt x="900" y="1320"/>
                  </a:lnTo>
                  <a:lnTo>
                    <a:pt x="912" y="1329"/>
                  </a:lnTo>
                  <a:lnTo>
                    <a:pt x="924" y="1341"/>
                  </a:lnTo>
                  <a:lnTo>
                    <a:pt x="931" y="1347"/>
                  </a:lnTo>
                  <a:lnTo>
                    <a:pt x="936" y="1353"/>
                  </a:lnTo>
                  <a:lnTo>
                    <a:pt x="940" y="1360"/>
                  </a:lnTo>
                  <a:lnTo>
                    <a:pt x="943" y="1368"/>
                  </a:lnTo>
                  <a:lnTo>
                    <a:pt x="945" y="1378"/>
                  </a:lnTo>
                  <a:lnTo>
                    <a:pt x="947" y="1387"/>
                  </a:lnTo>
                  <a:lnTo>
                    <a:pt x="947" y="1387"/>
                  </a:lnTo>
                  <a:lnTo>
                    <a:pt x="945" y="1396"/>
                  </a:lnTo>
                  <a:lnTo>
                    <a:pt x="944" y="1405"/>
                  </a:lnTo>
                  <a:lnTo>
                    <a:pt x="940" y="1414"/>
                  </a:lnTo>
                  <a:lnTo>
                    <a:pt x="936" y="1422"/>
                  </a:lnTo>
                  <a:lnTo>
                    <a:pt x="925" y="1441"/>
                  </a:lnTo>
                  <a:lnTo>
                    <a:pt x="913" y="1461"/>
                  </a:lnTo>
                  <a:lnTo>
                    <a:pt x="902" y="1481"/>
                  </a:lnTo>
                  <a:lnTo>
                    <a:pt x="891" y="1501"/>
                  </a:lnTo>
                  <a:lnTo>
                    <a:pt x="887" y="1512"/>
                  </a:lnTo>
                  <a:lnTo>
                    <a:pt x="883" y="1523"/>
                  </a:lnTo>
                  <a:lnTo>
                    <a:pt x="882" y="1534"/>
                  </a:lnTo>
                  <a:lnTo>
                    <a:pt x="881" y="1545"/>
                  </a:lnTo>
                  <a:lnTo>
                    <a:pt x="881" y="1545"/>
                  </a:lnTo>
                  <a:lnTo>
                    <a:pt x="882" y="1561"/>
                  </a:lnTo>
                  <a:lnTo>
                    <a:pt x="886" y="1577"/>
                  </a:lnTo>
                  <a:lnTo>
                    <a:pt x="894" y="1590"/>
                  </a:lnTo>
                  <a:lnTo>
                    <a:pt x="904" y="1604"/>
                  </a:lnTo>
                  <a:lnTo>
                    <a:pt x="914" y="1615"/>
                  </a:lnTo>
                  <a:lnTo>
                    <a:pt x="929" y="1623"/>
                  </a:lnTo>
                  <a:lnTo>
                    <a:pt x="945" y="1629"/>
                  </a:lnTo>
                  <a:lnTo>
                    <a:pt x="963" y="1633"/>
                  </a:lnTo>
                  <a:lnTo>
                    <a:pt x="963" y="1633"/>
                  </a:lnTo>
                  <a:lnTo>
                    <a:pt x="939" y="1638"/>
                  </a:lnTo>
                  <a:lnTo>
                    <a:pt x="928" y="1639"/>
                  </a:lnTo>
                  <a:lnTo>
                    <a:pt x="917" y="1640"/>
                  </a:lnTo>
                  <a:lnTo>
                    <a:pt x="917" y="1640"/>
                  </a:lnTo>
                  <a:lnTo>
                    <a:pt x="900" y="1639"/>
                  </a:lnTo>
                  <a:lnTo>
                    <a:pt x="883" y="1636"/>
                  </a:lnTo>
                  <a:lnTo>
                    <a:pt x="866" y="1632"/>
                  </a:lnTo>
                  <a:lnTo>
                    <a:pt x="850" y="1627"/>
                  </a:lnTo>
                  <a:lnTo>
                    <a:pt x="834" y="1620"/>
                  </a:lnTo>
                  <a:lnTo>
                    <a:pt x="819" y="1612"/>
                  </a:lnTo>
                  <a:lnTo>
                    <a:pt x="804" y="1602"/>
                  </a:lnTo>
                  <a:lnTo>
                    <a:pt x="790" y="1592"/>
                  </a:lnTo>
                  <a:lnTo>
                    <a:pt x="778" y="1580"/>
                  </a:lnTo>
                  <a:lnTo>
                    <a:pt x="768" y="1567"/>
                  </a:lnTo>
                  <a:lnTo>
                    <a:pt x="758" y="1554"/>
                  </a:lnTo>
                  <a:lnTo>
                    <a:pt x="749" y="1541"/>
                  </a:lnTo>
                  <a:lnTo>
                    <a:pt x="742" y="1526"/>
                  </a:lnTo>
                  <a:lnTo>
                    <a:pt x="738" y="1510"/>
                  </a:lnTo>
                  <a:lnTo>
                    <a:pt x="734" y="1493"/>
                  </a:lnTo>
                  <a:lnTo>
                    <a:pt x="733" y="1477"/>
                  </a:lnTo>
                  <a:lnTo>
                    <a:pt x="733" y="1477"/>
                  </a:lnTo>
                  <a:lnTo>
                    <a:pt x="734" y="1461"/>
                  </a:lnTo>
                  <a:lnTo>
                    <a:pt x="737" y="1446"/>
                  </a:lnTo>
                  <a:lnTo>
                    <a:pt x="741" y="1430"/>
                  </a:lnTo>
                  <a:lnTo>
                    <a:pt x="746" y="1417"/>
                  </a:lnTo>
                  <a:lnTo>
                    <a:pt x="753" y="1403"/>
                  </a:lnTo>
                  <a:lnTo>
                    <a:pt x="761" y="1390"/>
                  </a:lnTo>
                  <a:lnTo>
                    <a:pt x="770" y="1379"/>
                  </a:lnTo>
                  <a:lnTo>
                    <a:pt x="781" y="1368"/>
                  </a:lnTo>
                  <a:lnTo>
                    <a:pt x="781" y="1368"/>
                  </a:lnTo>
                  <a:lnTo>
                    <a:pt x="800" y="1382"/>
                  </a:lnTo>
                  <a:lnTo>
                    <a:pt x="817" y="1394"/>
                  </a:lnTo>
                  <a:lnTo>
                    <a:pt x="834" y="1400"/>
                  </a:lnTo>
                  <a:lnTo>
                    <a:pt x="840" y="1403"/>
                  </a:lnTo>
                  <a:lnTo>
                    <a:pt x="847" y="1403"/>
                  </a:lnTo>
                  <a:lnTo>
                    <a:pt x="847" y="1403"/>
                  </a:lnTo>
                  <a:lnTo>
                    <a:pt x="856" y="1402"/>
                  </a:lnTo>
                  <a:lnTo>
                    <a:pt x="859" y="1400"/>
                  </a:lnTo>
                  <a:lnTo>
                    <a:pt x="863" y="1398"/>
                  </a:lnTo>
                  <a:lnTo>
                    <a:pt x="865" y="1396"/>
                  </a:lnTo>
                  <a:lnTo>
                    <a:pt x="866" y="1392"/>
                  </a:lnTo>
                  <a:lnTo>
                    <a:pt x="867" y="1386"/>
                  </a:lnTo>
                  <a:lnTo>
                    <a:pt x="867" y="1386"/>
                  </a:lnTo>
                  <a:lnTo>
                    <a:pt x="866" y="1379"/>
                  </a:lnTo>
                  <a:lnTo>
                    <a:pt x="862" y="1374"/>
                  </a:lnTo>
                  <a:lnTo>
                    <a:pt x="855" y="1367"/>
                  </a:lnTo>
                  <a:lnTo>
                    <a:pt x="847" y="1360"/>
                  </a:lnTo>
                  <a:lnTo>
                    <a:pt x="825" y="1347"/>
                  </a:lnTo>
                  <a:lnTo>
                    <a:pt x="801" y="1333"/>
                  </a:lnTo>
                  <a:lnTo>
                    <a:pt x="777" y="1316"/>
                  </a:lnTo>
                  <a:lnTo>
                    <a:pt x="766" y="1308"/>
                  </a:lnTo>
                  <a:lnTo>
                    <a:pt x="757" y="1298"/>
                  </a:lnTo>
                  <a:lnTo>
                    <a:pt x="747" y="1287"/>
                  </a:lnTo>
                  <a:lnTo>
                    <a:pt x="742" y="1277"/>
                  </a:lnTo>
                  <a:lnTo>
                    <a:pt x="738" y="1264"/>
                  </a:lnTo>
                  <a:lnTo>
                    <a:pt x="735" y="1251"/>
                  </a:lnTo>
                  <a:lnTo>
                    <a:pt x="735" y="1251"/>
                  </a:lnTo>
                  <a:close/>
                </a:path>
              </a:pathLst>
            </a:custGeom>
            <a:solidFill>
              <a:srgbClr val="3127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55" name="Freeform 200"/>
            <p:cNvSpPr>
              <a:spLocks noEditPoints="1"/>
            </p:cNvSpPr>
            <p:nvPr/>
          </p:nvSpPr>
          <p:spPr bwMode="auto">
            <a:xfrm>
              <a:off x="2238375" y="4149725"/>
              <a:ext cx="4667250" cy="993775"/>
            </a:xfrm>
            <a:custGeom>
              <a:avLst/>
              <a:gdLst>
                <a:gd name="T0" fmla="*/ 1248 w 2940"/>
                <a:gd name="T1" fmla="*/ 320 h 626"/>
                <a:gd name="T2" fmla="*/ 1363 w 2940"/>
                <a:gd name="T3" fmla="*/ 1 h 626"/>
                <a:gd name="T4" fmla="*/ 1464 w 2940"/>
                <a:gd name="T5" fmla="*/ 108 h 626"/>
                <a:gd name="T6" fmla="*/ 1380 w 2940"/>
                <a:gd name="T7" fmla="*/ 494 h 626"/>
                <a:gd name="T8" fmla="*/ 1511 w 2940"/>
                <a:gd name="T9" fmla="*/ 510 h 626"/>
                <a:gd name="T10" fmla="*/ 1640 w 2940"/>
                <a:gd name="T11" fmla="*/ 280 h 626"/>
                <a:gd name="T12" fmla="*/ 1733 w 2940"/>
                <a:gd name="T13" fmla="*/ 412 h 626"/>
                <a:gd name="T14" fmla="*/ 1709 w 2940"/>
                <a:gd name="T15" fmla="*/ 547 h 626"/>
                <a:gd name="T16" fmla="*/ 1879 w 2940"/>
                <a:gd name="T17" fmla="*/ 292 h 626"/>
                <a:gd name="T18" fmla="*/ 1997 w 2940"/>
                <a:gd name="T19" fmla="*/ 529 h 626"/>
                <a:gd name="T20" fmla="*/ 2078 w 2940"/>
                <a:gd name="T21" fmla="*/ 443 h 626"/>
                <a:gd name="T22" fmla="*/ 2127 w 2940"/>
                <a:gd name="T23" fmla="*/ 258 h 626"/>
                <a:gd name="T24" fmla="*/ 2135 w 2940"/>
                <a:gd name="T25" fmla="*/ 455 h 626"/>
                <a:gd name="T26" fmla="*/ 1958 w 2940"/>
                <a:gd name="T27" fmla="*/ 617 h 626"/>
                <a:gd name="T28" fmla="*/ 1857 w 2940"/>
                <a:gd name="T29" fmla="*/ 471 h 626"/>
                <a:gd name="T30" fmla="*/ 1616 w 2940"/>
                <a:gd name="T31" fmla="*/ 619 h 626"/>
                <a:gd name="T32" fmla="*/ 1424 w 2940"/>
                <a:gd name="T33" fmla="*/ 618 h 626"/>
                <a:gd name="T34" fmla="*/ 1252 w 2940"/>
                <a:gd name="T35" fmla="*/ 587 h 626"/>
                <a:gd name="T36" fmla="*/ 1040 w 2940"/>
                <a:gd name="T37" fmla="*/ 529 h 626"/>
                <a:gd name="T38" fmla="*/ 914 w 2940"/>
                <a:gd name="T39" fmla="*/ 619 h 626"/>
                <a:gd name="T40" fmla="*/ 777 w 2940"/>
                <a:gd name="T41" fmla="*/ 435 h 626"/>
                <a:gd name="T42" fmla="*/ 520 w 2940"/>
                <a:gd name="T43" fmla="*/ 618 h 626"/>
                <a:gd name="T44" fmla="*/ 562 w 2940"/>
                <a:gd name="T45" fmla="*/ 347 h 626"/>
                <a:gd name="T46" fmla="*/ 622 w 2940"/>
                <a:gd name="T47" fmla="*/ 374 h 626"/>
                <a:gd name="T48" fmla="*/ 768 w 2940"/>
                <a:gd name="T49" fmla="*/ 292 h 626"/>
                <a:gd name="T50" fmla="*/ 898 w 2940"/>
                <a:gd name="T51" fmla="*/ 491 h 626"/>
                <a:gd name="T52" fmla="*/ 999 w 2940"/>
                <a:gd name="T53" fmla="*/ 396 h 626"/>
                <a:gd name="T54" fmla="*/ 1095 w 2940"/>
                <a:gd name="T55" fmla="*/ 323 h 626"/>
                <a:gd name="T56" fmla="*/ 1110 w 2940"/>
                <a:gd name="T57" fmla="*/ 512 h 626"/>
                <a:gd name="T58" fmla="*/ 2399 w 2940"/>
                <a:gd name="T59" fmla="*/ 307 h 626"/>
                <a:gd name="T60" fmla="*/ 2221 w 2940"/>
                <a:gd name="T61" fmla="*/ 370 h 626"/>
                <a:gd name="T62" fmla="*/ 2252 w 2940"/>
                <a:gd name="T63" fmla="*/ 603 h 626"/>
                <a:gd name="T64" fmla="*/ 2481 w 2940"/>
                <a:gd name="T65" fmla="*/ 538 h 626"/>
                <a:gd name="T66" fmla="*/ 2605 w 2940"/>
                <a:gd name="T67" fmla="*/ 619 h 626"/>
                <a:gd name="T68" fmla="*/ 2784 w 2940"/>
                <a:gd name="T69" fmla="*/ 336 h 626"/>
                <a:gd name="T70" fmla="*/ 2892 w 2940"/>
                <a:gd name="T71" fmla="*/ 369 h 626"/>
                <a:gd name="T72" fmla="*/ 2902 w 2940"/>
                <a:gd name="T73" fmla="*/ 261 h 626"/>
                <a:gd name="T74" fmla="*/ 2692 w 2940"/>
                <a:gd name="T75" fmla="*/ 367 h 626"/>
                <a:gd name="T76" fmla="*/ 2603 w 2940"/>
                <a:gd name="T77" fmla="*/ 427 h 626"/>
                <a:gd name="T78" fmla="*/ 2531 w 2940"/>
                <a:gd name="T79" fmla="*/ 343 h 626"/>
                <a:gd name="T80" fmla="*/ 2333 w 2940"/>
                <a:gd name="T81" fmla="*/ 556 h 626"/>
                <a:gd name="T82" fmla="*/ 2392 w 2940"/>
                <a:gd name="T83" fmla="*/ 475 h 626"/>
                <a:gd name="T84" fmla="*/ 1387 w 2940"/>
                <a:gd name="T85" fmla="*/ 104 h 626"/>
                <a:gd name="T86" fmla="*/ 1333 w 2940"/>
                <a:gd name="T87" fmla="*/ 362 h 626"/>
                <a:gd name="T88" fmla="*/ 1411 w 2940"/>
                <a:gd name="T89" fmla="*/ 207 h 626"/>
                <a:gd name="T90" fmla="*/ 1050 w 2940"/>
                <a:gd name="T91" fmla="*/ 36 h 626"/>
                <a:gd name="T92" fmla="*/ 1090 w 2940"/>
                <a:gd name="T93" fmla="*/ 147 h 626"/>
                <a:gd name="T94" fmla="*/ 1640 w 2940"/>
                <a:gd name="T95" fmla="*/ 363 h 626"/>
                <a:gd name="T96" fmla="*/ 1585 w 2940"/>
                <a:gd name="T97" fmla="*/ 478 h 626"/>
                <a:gd name="T98" fmla="*/ 2333 w 2940"/>
                <a:gd name="T99" fmla="*/ 355 h 626"/>
                <a:gd name="T100" fmla="*/ 2272 w 2940"/>
                <a:gd name="T101" fmla="*/ 483 h 626"/>
                <a:gd name="T102" fmla="*/ 0 w 2940"/>
                <a:gd name="T103" fmla="*/ 381 h 626"/>
                <a:gd name="T104" fmla="*/ 106 w 2940"/>
                <a:gd name="T105" fmla="*/ 64 h 626"/>
                <a:gd name="T106" fmla="*/ 109 w 2940"/>
                <a:gd name="T107" fmla="*/ 331 h 626"/>
                <a:gd name="T108" fmla="*/ 213 w 2940"/>
                <a:gd name="T109" fmla="*/ 572 h 626"/>
                <a:gd name="T110" fmla="*/ 376 w 2940"/>
                <a:gd name="T111" fmla="*/ 431 h 626"/>
                <a:gd name="T112" fmla="*/ 361 w 2940"/>
                <a:gd name="T113" fmla="*/ 102 h 626"/>
                <a:gd name="T114" fmla="*/ 467 w 2940"/>
                <a:gd name="T115" fmla="*/ 144 h 626"/>
                <a:gd name="T116" fmla="*/ 354 w 2940"/>
                <a:gd name="T117" fmla="*/ 586 h 626"/>
                <a:gd name="T118" fmla="*/ 89 w 2940"/>
                <a:gd name="T119" fmla="*/ 586 h 6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940" h="626">
                  <a:moveTo>
                    <a:pt x="1181" y="545"/>
                  </a:moveTo>
                  <a:lnTo>
                    <a:pt x="1181" y="545"/>
                  </a:lnTo>
                  <a:lnTo>
                    <a:pt x="1191" y="545"/>
                  </a:lnTo>
                  <a:lnTo>
                    <a:pt x="1203" y="544"/>
                  </a:lnTo>
                  <a:lnTo>
                    <a:pt x="1215" y="540"/>
                  </a:lnTo>
                  <a:lnTo>
                    <a:pt x="1228" y="534"/>
                  </a:lnTo>
                  <a:lnTo>
                    <a:pt x="1243" y="526"/>
                  </a:lnTo>
                  <a:lnTo>
                    <a:pt x="1257" y="516"/>
                  </a:lnTo>
                  <a:lnTo>
                    <a:pt x="1270" y="501"/>
                  </a:lnTo>
                  <a:lnTo>
                    <a:pt x="1283" y="482"/>
                  </a:lnTo>
                  <a:lnTo>
                    <a:pt x="1283" y="482"/>
                  </a:lnTo>
                  <a:lnTo>
                    <a:pt x="1277" y="464"/>
                  </a:lnTo>
                  <a:lnTo>
                    <a:pt x="1270" y="443"/>
                  </a:lnTo>
                  <a:lnTo>
                    <a:pt x="1265" y="420"/>
                  </a:lnTo>
                  <a:lnTo>
                    <a:pt x="1259" y="397"/>
                  </a:lnTo>
                  <a:lnTo>
                    <a:pt x="1251" y="353"/>
                  </a:lnTo>
                  <a:lnTo>
                    <a:pt x="1248" y="320"/>
                  </a:lnTo>
                  <a:lnTo>
                    <a:pt x="1248" y="320"/>
                  </a:lnTo>
                  <a:lnTo>
                    <a:pt x="1247" y="289"/>
                  </a:lnTo>
                  <a:lnTo>
                    <a:pt x="1247" y="260"/>
                  </a:lnTo>
                  <a:lnTo>
                    <a:pt x="1250" y="230"/>
                  </a:lnTo>
                  <a:lnTo>
                    <a:pt x="1252" y="202"/>
                  </a:lnTo>
                  <a:lnTo>
                    <a:pt x="1258" y="175"/>
                  </a:lnTo>
                  <a:lnTo>
                    <a:pt x="1265" y="148"/>
                  </a:lnTo>
                  <a:lnTo>
                    <a:pt x="1271" y="124"/>
                  </a:lnTo>
                  <a:lnTo>
                    <a:pt x="1279" y="101"/>
                  </a:lnTo>
                  <a:lnTo>
                    <a:pt x="1289" y="79"/>
                  </a:lnTo>
                  <a:lnTo>
                    <a:pt x="1298" y="60"/>
                  </a:lnTo>
                  <a:lnTo>
                    <a:pt x="1309" y="43"/>
                  </a:lnTo>
                  <a:lnTo>
                    <a:pt x="1320" y="28"/>
                  </a:lnTo>
                  <a:lnTo>
                    <a:pt x="1332" y="17"/>
                  </a:lnTo>
                  <a:lnTo>
                    <a:pt x="1344" y="8"/>
                  </a:lnTo>
                  <a:lnTo>
                    <a:pt x="1358" y="3"/>
                  </a:lnTo>
                  <a:lnTo>
                    <a:pt x="1363" y="1"/>
                  </a:lnTo>
                  <a:lnTo>
                    <a:pt x="1370" y="0"/>
                  </a:lnTo>
                  <a:lnTo>
                    <a:pt x="1370" y="0"/>
                  </a:lnTo>
                  <a:lnTo>
                    <a:pt x="1379" y="0"/>
                  </a:lnTo>
                  <a:lnTo>
                    <a:pt x="1389" y="1"/>
                  </a:lnTo>
                  <a:lnTo>
                    <a:pt x="1397" y="4"/>
                  </a:lnTo>
                  <a:lnTo>
                    <a:pt x="1406" y="7"/>
                  </a:lnTo>
                  <a:lnTo>
                    <a:pt x="1414" y="11"/>
                  </a:lnTo>
                  <a:lnTo>
                    <a:pt x="1421" y="16"/>
                  </a:lnTo>
                  <a:lnTo>
                    <a:pt x="1429" y="23"/>
                  </a:lnTo>
                  <a:lnTo>
                    <a:pt x="1434" y="31"/>
                  </a:lnTo>
                  <a:lnTo>
                    <a:pt x="1441" y="39"/>
                  </a:lnTo>
                  <a:lnTo>
                    <a:pt x="1446" y="48"/>
                  </a:lnTo>
                  <a:lnTo>
                    <a:pt x="1452" y="59"/>
                  </a:lnTo>
                  <a:lnTo>
                    <a:pt x="1456" y="70"/>
                  </a:lnTo>
                  <a:lnTo>
                    <a:pt x="1460" y="82"/>
                  </a:lnTo>
                  <a:lnTo>
                    <a:pt x="1463" y="94"/>
                  </a:lnTo>
                  <a:lnTo>
                    <a:pt x="1464" y="108"/>
                  </a:lnTo>
                  <a:lnTo>
                    <a:pt x="1465" y="121"/>
                  </a:lnTo>
                  <a:lnTo>
                    <a:pt x="1465" y="121"/>
                  </a:lnTo>
                  <a:lnTo>
                    <a:pt x="1467" y="159"/>
                  </a:lnTo>
                  <a:lnTo>
                    <a:pt x="1467" y="192"/>
                  </a:lnTo>
                  <a:lnTo>
                    <a:pt x="1465" y="223"/>
                  </a:lnTo>
                  <a:lnTo>
                    <a:pt x="1461" y="253"/>
                  </a:lnTo>
                  <a:lnTo>
                    <a:pt x="1457" y="280"/>
                  </a:lnTo>
                  <a:lnTo>
                    <a:pt x="1452" y="306"/>
                  </a:lnTo>
                  <a:lnTo>
                    <a:pt x="1445" y="328"/>
                  </a:lnTo>
                  <a:lnTo>
                    <a:pt x="1438" y="350"/>
                  </a:lnTo>
                  <a:lnTo>
                    <a:pt x="1430" y="370"/>
                  </a:lnTo>
                  <a:lnTo>
                    <a:pt x="1422" y="389"/>
                  </a:lnTo>
                  <a:lnTo>
                    <a:pt x="1406" y="424"/>
                  </a:lnTo>
                  <a:lnTo>
                    <a:pt x="1390" y="454"/>
                  </a:lnTo>
                  <a:lnTo>
                    <a:pt x="1376" y="482"/>
                  </a:lnTo>
                  <a:lnTo>
                    <a:pt x="1376" y="482"/>
                  </a:lnTo>
                  <a:lnTo>
                    <a:pt x="1380" y="494"/>
                  </a:lnTo>
                  <a:lnTo>
                    <a:pt x="1387" y="506"/>
                  </a:lnTo>
                  <a:lnTo>
                    <a:pt x="1398" y="520"/>
                  </a:lnTo>
                  <a:lnTo>
                    <a:pt x="1411" y="532"/>
                  </a:lnTo>
                  <a:lnTo>
                    <a:pt x="1426" y="543"/>
                  </a:lnTo>
                  <a:lnTo>
                    <a:pt x="1441" y="551"/>
                  </a:lnTo>
                  <a:lnTo>
                    <a:pt x="1450" y="555"/>
                  </a:lnTo>
                  <a:lnTo>
                    <a:pt x="1459" y="557"/>
                  </a:lnTo>
                  <a:lnTo>
                    <a:pt x="1467" y="559"/>
                  </a:lnTo>
                  <a:lnTo>
                    <a:pt x="1476" y="559"/>
                  </a:lnTo>
                  <a:lnTo>
                    <a:pt x="1476" y="559"/>
                  </a:lnTo>
                  <a:lnTo>
                    <a:pt x="1488" y="557"/>
                  </a:lnTo>
                  <a:lnTo>
                    <a:pt x="1502" y="553"/>
                  </a:lnTo>
                  <a:lnTo>
                    <a:pt x="1511" y="549"/>
                  </a:lnTo>
                  <a:lnTo>
                    <a:pt x="1518" y="544"/>
                  </a:lnTo>
                  <a:lnTo>
                    <a:pt x="1518" y="544"/>
                  </a:lnTo>
                  <a:lnTo>
                    <a:pt x="1514" y="524"/>
                  </a:lnTo>
                  <a:lnTo>
                    <a:pt x="1511" y="510"/>
                  </a:lnTo>
                  <a:lnTo>
                    <a:pt x="1511" y="495"/>
                  </a:lnTo>
                  <a:lnTo>
                    <a:pt x="1511" y="495"/>
                  </a:lnTo>
                  <a:lnTo>
                    <a:pt x="1512" y="474"/>
                  </a:lnTo>
                  <a:lnTo>
                    <a:pt x="1515" y="452"/>
                  </a:lnTo>
                  <a:lnTo>
                    <a:pt x="1519" y="431"/>
                  </a:lnTo>
                  <a:lnTo>
                    <a:pt x="1525" y="412"/>
                  </a:lnTo>
                  <a:lnTo>
                    <a:pt x="1531" y="393"/>
                  </a:lnTo>
                  <a:lnTo>
                    <a:pt x="1538" y="374"/>
                  </a:lnTo>
                  <a:lnTo>
                    <a:pt x="1547" y="358"/>
                  </a:lnTo>
                  <a:lnTo>
                    <a:pt x="1557" y="342"/>
                  </a:lnTo>
                  <a:lnTo>
                    <a:pt x="1568" y="328"/>
                  </a:lnTo>
                  <a:lnTo>
                    <a:pt x="1578" y="316"/>
                  </a:lnTo>
                  <a:lnTo>
                    <a:pt x="1591" y="304"/>
                  </a:lnTo>
                  <a:lnTo>
                    <a:pt x="1603" y="296"/>
                  </a:lnTo>
                  <a:lnTo>
                    <a:pt x="1615" y="288"/>
                  </a:lnTo>
                  <a:lnTo>
                    <a:pt x="1628" y="283"/>
                  </a:lnTo>
                  <a:lnTo>
                    <a:pt x="1640" y="280"/>
                  </a:lnTo>
                  <a:lnTo>
                    <a:pt x="1652" y="279"/>
                  </a:lnTo>
                  <a:lnTo>
                    <a:pt x="1652" y="279"/>
                  </a:lnTo>
                  <a:lnTo>
                    <a:pt x="1662" y="279"/>
                  </a:lnTo>
                  <a:lnTo>
                    <a:pt x="1671" y="281"/>
                  </a:lnTo>
                  <a:lnTo>
                    <a:pt x="1679" y="285"/>
                  </a:lnTo>
                  <a:lnTo>
                    <a:pt x="1688" y="289"/>
                  </a:lnTo>
                  <a:lnTo>
                    <a:pt x="1696" y="296"/>
                  </a:lnTo>
                  <a:lnTo>
                    <a:pt x="1702" y="303"/>
                  </a:lnTo>
                  <a:lnTo>
                    <a:pt x="1708" y="310"/>
                  </a:lnTo>
                  <a:lnTo>
                    <a:pt x="1713" y="318"/>
                  </a:lnTo>
                  <a:lnTo>
                    <a:pt x="1723" y="336"/>
                  </a:lnTo>
                  <a:lnTo>
                    <a:pt x="1729" y="355"/>
                  </a:lnTo>
                  <a:lnTo>
                    <a:pt x="1735" y="374"/>
                  </a:lnTo>
                  <a:lnTo>
                    <a:pt x="1736" y="393"/>
                  </a:lnTo>
                  <a:lnTo>
                    <a:pt x="1736" y="393"/>
                  </a:lnTo>
                  <a:lnTo>
                    <a:pt x="1735" y="402"/>
                  </a:lnTo>
                  <a:lnTo>
                    <a:pt x="1733" y="412"/>
                  </a:lnTo>
                  <a:lnTo>
                    <a:pt x="1731" y="421"/>
                  </a:lnTo>
                  <a:lnTo>
                    <a:pt x="1727" y="431"/>
                  </a:lnTo>
                  <a:lnTo>
                    <a:pt x="1723" y="440"/>
                  </a:lnTo>
                  <a:lnTo>
                    <a:pt x="1717" y="450"/>
                  </a:lnTo>
                  <a:lnTo>
                    <a:pt x="1704" y="467"/>
                  </a:lnTo>
                  <a:lnTo>
                    <a:pt x="1688" y="483"/>
                  </a:lnTo>
                  <a:lnTo>
                    <a:pt x="1669" y="499"/>
                  </a:lnTo>
                  <a:lnTo>
                    <a:pt x="1647" y="516"/>
                  </a:lnTo>
                  <a:lnTo>
                    <a:pt x="1623" y="532"/>
                  </a:lnTo>
                  <a:lnTo>
                    <a:pt x="1623" y="532"/>
                  </a:lnTo>
                  <a:lnTo>
                    <a:pt x="1634" y="540"/>
                  </a:lnTo>
                  <a:lnTo>
                    <a:pt x="1646" y="547"/>
                  </a:lnTo>
                  <a:lnTo>
                    <a:pt x="1661" y="551"/>
                  </a:lnTo>
                  <a:lnTo>
                    <a:pt x="1675" y="552"/>
                  </a:lnTo>
                  <a:lnTo>
                    <a:pt x="1675" y="552"/>
                  </a:lnTo>
                  <a:lnTo>
                    <a:pt x="1693" y="551"/>
                  </a:lnTo>
                  <a:lnTo>
                    <a:pt x="1709" y="547"/>
                  </a:lnTo>
                  <a:lnTo>
                    <a:pt x="1724" y="541"/>
                  </a:lnTo>
                  <a:lnTo>
                    <a:pt x="1739" y="532"/>
                  </a:lnTo>
                  <a:lnTo>
                    <a:pt x="1752" y="522"/>
                  </a:lnTo>
                  <a:lnTo>
                    <a:pt x="1766" y="510"/>
                  </a:lnTo>
                  <a:lnTo>
                    <a:pt x="1778" y="497"/>
                  </a:lnTo>
                  <a:lnTo>
                    <a:pt x="1789" y="481"/>
                  </a:lnTo>
                  <a:lnTo>
                    <a:pt x="1799" y="464"/>
                  </a:lnTo>
                  <a:lnTo>
                    <a:pt x="1810" y="447"/>
                  </a:lnTo>
                  <a:lnTo>
                    <a:pt x="1819" y="428"/>
                  </a:lnTo>
                  <a:lnTo>
                    <a:pt x="1828" y="409"/>
                  </a:lnTo>
                  <a:lnTo>
                    <a:pt x="1844" y="370"/>
                  </a:lnTo>
                  <a:lnTo>
                    <a:pt x="1859" y="330"/>
                  </a:lnTo>
                  <a:lnTo>
                    <a:pt x="1859" y="330"/>
                  </a:lnTo>
                  <a:lnTo>
                    <a:pt x="1865" y="314"/>
                  </a:lnTo>
                  <a:lnTo>
                    <a:pt x="1869" y="306"/>
                  </a:lnTo>
                  <a:lnTo>
                    <a:pt x="1873" y="299"/>
                  </a:lnTo>
                  <a:lnTo>
                    <a:pt x="1879" y="292"/>
                  </a:lnTo>
                  <a:lnTo>
                    <a:pt x="1885" y="287"/>
                  </a:lnTo>
                  <a:lnTo>
                    <a:pt x="1892" y="283"/>
                  </a:lnTo>
                  <a:lnTo>
                    <a:pt x="1900" y="281"/>
                  </a:lnTo>
                  <a:lnTo>
                    <a:pt x="1900" y="281"/>
                  </a:lnTo>
                  <a:lnTo>
                    <a:pt x="1904" y="283"/>
                  </a:lnTo>
                  <a:lnTo>
                    <a:pt x="1908" y="284"/>
                  </a:lnTo>
                  <a:lnTo>
                    <a:pt x="1911" y="288"/>
                  </a:lnTo>
                  <a:lnTo>
                    <a:pt x="1915" y="293"/>
                  </a:lnTo>
                  <a:lnTo>
                    <a:pt x="1922" y="306"/>
                  </a:lnTo>
                  <a:lnTo>
                    <a:pt x="1927" y="323"/>
                  </a:lnTo>
                  <a:lnTo>
                    <a:pt x="1941" y="366"/>
                  </a:lnTo>
                  <a:lnTo>
                    <a:pt x="1953" y="415"/>
                  </a:lnTo>
                  <a:lnTo>
                    <a:pt x="1968" y="463"/>
                  </a:lnTo>
                  <a:lnTo>
                    <a:pt x="1974" y="486"/>
                  </a:lnTo>
                  <a:lnTo>
                    <a:pt x="1984" y="506"/>
                  </a:lnTo>
                  <a:lnTo>
                    <a:pt x="1992" y="522"/>
                  </a:lnTo>
                  <a:lnTo>
                    <a:pt x="1997" y="529"/>
                  </a:lnTo>
                  <a:lnTo>
                    <a:pt x="2003" y="536"/>
                  </a:lnTo>
                  <a:lnTo>
                    <a:pt x="2008" y="541"/>
                  </a:lnTo>
                  <a:lnTo>
                    <a:pt x="2013" y="544"/>
                  </a:lnTo>
                  <a:lnTo>
                    <a:pt x="2019" y="547"/>
                  </a:lnTo>
                  <a:lnTo>
                    <a:pt x="2026" y="547"/>
                  </a:lnTo>
                  <a:lnTo>
                    <a:pt x="2026" y="547"/>
                  </a:lnTo>
                  <a:lnTo>
                    <a:pt x="2031" y="547"/>
                  </a:lnTo>
                  <a:lnTo>
                    <a:pt x="2036" y="544"/>
                  </a:lnTo>
                  <a:lnTo>
                    <a:pt x="2042" y="541"/>
                  </a:lnTo>
                  <a:lnTo>
                    <a:pt x="2046" y="537"/>
                  </a:lnTo>
                  <a:lnTo>
                    <a:pt x="2055" y="526"/>
                  </a:lnTo>
                  <a:lnTo>
                    <a:pt x="2062" y="512"/>
                  </a:lnTo>
                  <a:lnTo>
                    <a:pt x="2069" y="495"/>
                  </a:lnTo>
                  <a:lnTo>
                    <a:pt x="2074" y="478"/>
                  </a:lnTo>
                  <a:lnTo>
                    <a:pt x="2077" y="460"/>
                  </a:lnTo>
                  <a:lnTo>
                    <a:pt x="2078" y="443"/>
                  </a:lnTo>
                  <a:lnTo>
                    <a:pt x="2078" y="443"/>
                  </a:lnTo>
                  <a:lnTo>
                    <a:pt x="2077" y="432"/>
                  </a:lnTo>
                  <a:lnTo>
                    <a:pt x="2075" y="423"/>
                  </a:lnTo>
                  <a:lnTo>
                    <a:pt x="2071" y="405"/>
                  </a:lnTo>
                  <a:lnTo>
                    <a:pt x="2067" y="386"/>
                  </a:lnTo>
                  <a:lnTo>
                    <a:pt x="2066" y="373"/>
                  </a:lnTo>
                  <a:lnTo>
                    <a:pt x="2066" y="357"/>
                  </a:lnTo>
                  <a:lnTo>
                    <a:pt x="2066" y="357"/>
                  </a:lnTo>
                  <a:lnTo>
                    <a:pt x="2067" y="338"/>
                  </a:lnTo>
                  <a:lnTo>
                    <a:pt x="2071" y="319"/>
                  </a:lnTo>
                  <a:lnTo>
                    <a:pt x="2077" y="303"/>
                  </a:lnTo>
                  <a:lnTo>
                    <a:pt x="2085" y="288"/>
                  </a:lnTo>
                  <a:lnTo>
                    <a:pt x="2096" y="276"/>
                  </a:lnTo>
                  <a:lnTo>
                    <a:pt x="2101" y="270"/>
                  </a:lnTo>
                  <a:lnTo>
                    <a:pt x="2106" y="266"/>
                  </a:lnTo>
                  <a:lnTo>
                    <a:pt x="2113" y="262"/>
                  </a:lnTo>
                  <a:lnTo>
                    <a:pt x="2120" y="260"/>
                  </a:lnTo>
                  <a:lnTo>
                    <a:pt x="2127" y="258"/>
                  </a:lnTo>
                  <a:lnTo>
                    <a:pt x="2133" y="258"/>
                  </a:lnTo>
                  <a:lnTo>
                    <a:pt x="2133" y="258"/>
                  </a:lnTo>
                  <a:lnTo>
                    <a:pt x="2141" y="260"/>
                  </a:lnTo>
                  <a:lnTo>
                    <a:pt x="2148" y="262"/>
                  </a:lnTo>
                  <a:lnTo>
                    <a:pt x="2153" y="266"/>
                  </a:lnTo>
                  <a:lnTo>
                    <a:pt x="2159" y="273"/>
                  </a:lnTo>
                  <a:lnTo>
                    <a:pt x="2162" y="281"/>
                  </a:lnTo>
                  <a:lnTo>
                    <a:pt x="2164" y="289"/>
                  </a:lnTo>
                  <a:lnTo>
                    <a:pt x="2166" y="300"/>
                  </a:lnTo>
                  <a:lnTo>
                    <a:pt x="2166" y="310"/>
                  </a:lnTo>
                  <a:lnTo>
                    <a:pt x="2166" y="310"/>
                  </a:lnTo>
                  <a:lnTo>
                    <a:pt x="2164" y="331"/>
                  </a:lnTo>
                  <a:lnTo>
                    <a:pt x="2162" y="354"/>
                  </a:lnTo>
                  <a:lnTo>
                    <a:pt x="2158" y="378"/>
                  </a:lnTo>
                  <a:lnTo>
                    <a:pt x="2152" y="404"/>
                  </a:lnTo>
                  <a:lnTo>
                    <a:pt x="2144" y="429"/>
                  </a:lnTo>
                  <a:lnTo>
                    <a:pt x="2135" y="455"/>
                  </a:lnTo>
                  <a:lnTo>
                    <a:pt x="2124" y="481"/>
                  </a:lnTo>
                  <a:lnTo>
                    <a:pt x="2113" y="505"/>
                  </a:lnTo>
                  <a:lnTo>
                    <a:pt x="2100" y="528"/>
                  </a:lnTo>
                  <a:lnTo>
                    <a:pt x="2085" y="549"/>
                  </a:lnTo>
                  <a:lnTo>
                    <a:pt x="2069" y="568"/>
                  </a:lnTo>
                  <a:lnTo>
                    <a:pt x="2052" y="584"/>
                  </a:lnTo>
                  <a:lnTo>
                    <a:pt x="2043" y="592"/>
                  </a:lnTo>
                  <a:lnTo>
                    <a:pt x="2034" y="599"/>
                  </a:lnTo>
                  <a:lnTo>
                    <a:pt x="2024" y="604"/>
                  </a:lnTo>
                  <a:lnTo>
                    <a:pt x="2015" y="608"/>
                  </a:lnTo>
                  <a:lnTo>
                    <a:pt x="2005" y="613"/>
                  </a:lnTo>
                  <a:lnTo>
                    <a:pt x="1995" y="615"/>
                  </a:lnTo>
                  <a:lnTo>
                    <a:pt x="1984" y="617"/>
                  </a:lnTo>
                  <a:lnTo>
                    <a:pt x="1973" y="618"/>
                  </a:lnTo>
                  <a:lnTo>
                    <a:pt x="1973" y="618"/>
                  </a:lnTo>
                  <a:lnTo>
                    <a:pt x="1966" y="618"/>
                  </a:lnTo>
                  <a:lnTo>
                    <a:pt x="1958" y="617"/>
                  </a:lnTo>
                  <a:lnTo>
                    <a:pt x="1951" y="614"/>
                  </a:lnTo>
                  <a:lnTo>
                    <a:pt x="1945" y="611"/>
                  </a:lnTo>
                  <a:lnTo>
                    <a:pt x="1934" y="604"/>
                  </a:lnTo>
                  <a:lnTo>
                    <a:pt x="1925" y="595"/>
                  </a:lnTo>
                  <a:lnTo>
                    <a:pt x="1916" y="583"/>
                  </a:lnTo>
                  <a:lnTo>
                    <a:pt x="1908" y="571"/>
                  </a:lnTo>
                  <a:lnTo>
                    <a:pt x="1903" y="557"/>
                  </a:lnTo>
                  <a:lnTo>
                    <a:pt x="1898" y="544"/>
                  </a:lnTo>
                  <a:lnTo>
                    <a:pt x="1890" y="517"/>
                  </a:lnTo>
                  <a:lnTo>
                    <a:pt x="1881" y="493"/>
                  </a:lnTo>
                  <a:lnTo>
                    <a:pt x="1877" y="483"/>
                  </a:lnTo>
                  <a:lnTo>
                    <a:pt x="1873" y="477"/>
                  </a:lnTo>
                  <a:lnTo>
                    <a:pt x="1869" y="471"/>
                  </a:lnTo>
                  <a:lnTo>
                    <a:pt x="1867" y="470"/>
                  </a:lnTo>
                  <a:lnTo>
                    <a:pt x="1864" y="470"/>
                  </a:lnTo>
                  <a:lnTo>
                    <a:pt x="1864" y="470"/>
                  </a:lnTo>
                  <a:lnTo>
                    <a:pt x="1857" y="471"/>
                  </a:lnTo>
                  <a:lnTo>
                    <a:pt x="1850" y="477"/>
                  </a:lnTo>
                  <a:lnTo>
                    <a:pt x="1842" y="483"/>
                  </a:lnTo>
                  <a:lnTo>
                    <a:pt x="1834" y="493"/>
                  </a:lnTo>
                  <a:lnTo>
                    <a:pt x="1814" y="517"/>
                  </a:lnTo>
                  <a:lnTo>
                    <a:pt x="1803" y="530"/>
                  </a:lnTo>
                  <a:lnTo>
                    <a:pt x="1790" y="545"/>
                  </a:lnTo>
                  <a:lnTo>
                    <a:pt x="1775" y="559"/>
                  </a:lnTo>
                  <a:lnTo>
                    <a:pt x="1759" y="572"/>
                  </a:lnTo>
                  <a:lnTo>
                    <a:pt x="1740" y="584"/>
                  </a:lnTo>
                  <a:lnTo>
                    <a:pt x="1720" y="596"/>
                  </a:lnTo>
                  <a:lnTo>
                    <a:pt x="1698" y="606"/>
                  </a:lnTo>
                  <a:lnTo>
                    <a:pt x="1673" y="613"/>
                  </a:lnTo>
                  <a:lnTo>
                    <a:pt x="1659" y="615"/>
                  </a:lnTo>
                  <a:lnTo>
                    <a:pt x="1646" y="618"/>
                  </a:lnTo>
                  <a:lnTo>
                    <a:pt x="1631" y="619"/>
                  </a:lnTo>
                  <a:lnTo>
                    <a:pt x="1616" y="619"/>
                  </a:lnTo>
                  <a:lnTo>
                    <a:pt x="1616" y="619"/>
                  </a:lnTo>
                  <a:lnTo>
                    <a:pt x="1605" y="619"/>
                  </a:lnTo>
                  <a:lnTo>
                    <a:pt x="1595" y="617"/>
                  </a:lnTo>
                  <a:lnTo>
                    <a:pt x="1585" y="614"/>
                  </a:lnTo>
                  <a:lnTo>
                    <a:pt x="1574" y="610"/>
                  </a:lnTo>
                  <a:lnTo>
                    <a:pt x="1565" y="603"/>
                  </a:lnTo>
                  <a:lnTo>
                    <a:pt x="1556" y="596"/>
                  </a:lnTo>
                  <a:lnTo>
                    <a:pt x="1546" y="588"/>
                  </a:lnTo>
                  <a:lnTo>
                    <a:pt x="1537" y="579"/>
                  </a:lnTo>
                  <a:lnTo>
                    <a:pt x="1537" y="579"/>
                  </a:lnTo>
                  <a:lnTo>
                    <a:pt x="1522" y="588"/>
                  </a:lnTo>
                  <a:lnTo>
                    <a:pt x="1507" y="596"/>
                  </a:lnTo>
                  <a:lnTo>
                    <a:pt x="1494" y="603"/>
                  </a:lnTo>
                  <a:lnTo>
                    <a:pt x="1479" y="608"/>
                  </a:lnTo>
                  <a:lnTo>
                    <a:pt x="1465" y="613"/>
                  </a:lnTo>
                  <a:lnTo>
                    <a:pt x="1452" y="615"/>
                  </a:lnTo>
                  <a:lnTo>
                    <a:pt x="1438" y="617"/>
                  </a:lnTo>
                  <a:lnTo>
                    <a:pt x="1424" y="618"/>
                  </a:lnTo>
                  <a:lnTo>
                    <a:pt x="1424" y="618"/>
                  </a:lnTo>
                  <a:lnTo>
                    <a:pt x="1411" y="617"/>
                  </a:lnTo>
                  <a:lnTo>
                    <a:pt x="1402" y="615"/>
                  </a:lnTo>
                  <a:lnTo>
                    <a:pt x="1391" y="611"/>
                  </a:lnTo>
                  <a:lnTo>
                    <a:pt x="1383" y="607"/>
                  </a:lnTo>
                  <a:lnTo>
                    <a:pt x="1374" y="603"/>
                  </a:lnTo>
                  <a:lnTo>
                    <a:pt x="1367" y="598"/>
                  </a:lnTo>
                  <a:lnTo>
                    <a:pt x="1352" y="586"/>
                  </a:lnTo>
                  <a:lnTo>
                    <a:pt x="1328" y="564"/>
                  </a:lnTo>
                  <a:lnTo>
                    <a:pt x="1318" y="556"/>
                  </a:lnTo>
                  <a:lnTo>
                    <a:pt x="1313" y="555"/>
                  </a:lnTo>
                  <a:lnTo>
                    <a:pt x="1309" y="553"/>
                  </a:lnTo>
                  <a:lnTo>
                    <a:pt x="1309" y="553"/>
                  </a:lnTo>
                  <a:lnTo>
                    <a:pt x="1302" y="555"/>
                  </a:lnTo>
                  <a:lnTo>
                    <a:pt x="1297" y="556"/>
                  </a:lnTo>
                  <a:lnTo>
                    <a:pt x="1285" y="564"/>
                  </a:lnTo>
                  <a:lnTo>
                    <a:pt x="1252" y="587"/>
                  </a:lnTo>
                  <a:lnTo>
                    <a:pt x="1232" y="599"/>
                  </a:lnTo>
                  <a:lnTo>
                    <a:pt x="1220" y="604"/>
                  </a:lnTo>
                  <a:lnTo>
                    <a:pt x="1208" y="608"/>
                  </a:lnTo>
                  <a:lnTo>
                    <a:pt x="1193" y="614"/>
                  </a:lnTo>
                  <a:lnTo>
                    <a:pt x="1178" y="617"/>
                  </a:lnTo>
                  <a:lnTo>
                    <a:pt x="1162" y="619"/>
                  </a:lnTo>
                  <a:lnTo>
                    <a:pt x="1143" y="619"/>
                  </a:lnTo>
                  <a:lnTo>
                    <a:pt x="1143" y="619"/>
                  </a:lnTo>
                  <a:lnTo>
                    <a:pt x="1129" y="618"/>
                  </a:lnTo>
                  <a:lnTo>
                    <a:pt x="1116" y="615"/>
                  </a:lnTo>
                  <a:lnTo>
                    <a:pt x="1104" y="610"/>
                  </a:lnTo>
                  <a:lnTo>
                    <a:pt x="1094" y="603"/>
                  </a:lnTo>
                  <a:lnTo>
                    <a:pt x="1084" y="595"/>
                  </a:lnTo>
                  <a:lnTo>
                    <a:pt x="1076" y="586"/>
                  </a:lnTo>
                  <a:lnTo>
                    <a:pt x="1069" y="576"/>
                  </a:lnTo>
                  <a:lnTo>
                    <a:pt x="1063" y="565"/>
                  </a:lnTo>
                  <a:lnTo>
                    <a:pt x="1040" y="529"/>
                  </a:lnTo>
                  <a:lnTo>
                    <a:pt x="1036" y="522"/>
                  </a:lnTo>
                  <a:lnTo>
                    <a:pt x="1030" y="517"/>
                  </a:lnTo>
                  <a:lnTo>
                    <a:pt x="1025" y="513"/>
                  </a:lnTo>
                  <a:lnTo>
                    <a:pt x="1021" y="512"/>
                  </a:lnTo>
                  <a:lnTo>
                    <a:pt x="1021" y="512"/>
                  </a:lnTo>
                  <a:lnTo>
                    <a:pt x="1015" y="513"/>
                  </a:lnTo>
                  <a:lnTo>
                    <a:pt x="1010" y="517"/>
                  </a:lnTo>
                  <a:lnTo>
                    <a:pt x="1005" y="522"/>
                  </a:lnTo>
                  <a:lnTo>
                    <a:pt x="999" y="529"/>
                  </a:lnTo>
                  <a:lnTo>
                    <a:pt x="987" y="547"/>
                  </a:lnTo>
                  <a:lnTo>
                    <a:pt x="974" y="565"/>
                  </a:lnTo>
                  <a:lnTo>
                    <a:pt x="959" y="586"/>
                  </a:lnTo>
                  <a:lnTo>
                    <a:pt x="945" y="603"/>
                  </a:lnTo>
                  <a:lnTo>
                    <a:pt x="937" y="610"/>
                  </a:lnTo>
                  <a:lnTo>
                    <a:pt x="929" y="615"/>
                  </a:lnTo>
                  <a:lnTo>
                    <a:pt x="923" y="618"/>
                  </a:lnTo>
                  <a:lnTo>
                    <a:pt x="914" y="619"/>
                  </a:lnTo>
                  <a:lnTo>
                    <a:pt x="914" y="619"/>
                  </a:lnTo>
                  <a:lnTo>
                    <a:pt x="908" y="619"/>
                  </a:lnTo>
                  <a:lnTo>
                    <a:pt x="901" y="618"/>
                  </a:lnTo>
                  <a:lnTo>
                    <a:pt x="896" y="615"/>
                  </a:lnTo>
                  <a:lnTo>
                    <a:pt x="890" y="611"/>
                  </a:lnTo>
                  <a:lnTo>
                    <a:pt x="879" y="602"/>
                  </a:lnTo>
                  <a:lnTo>
                    <a:pt x="870" y="590"/>
                  </a:lnTo>
                  <a:lnTo>
                    <a:pt x="861" y="576"/>
                  </a:lnTo>
                  <a:lnTo>
                    <a:pt x="853" y="560"/>
                  </a:lnTo>
                  <a:lnTo>
                    <a:pt x="836" y="526"/>
                  </a:lnTo>
                  <a:lnTo>
                    <a:pt x="822" y="491"/>
                  </a:lnTo>
                  <a:lnTo>
                    <a:pt x="813" y="477"/>
                  </a:lnTo>
                  <a:lnTo>
                    <a:pt x="805" y="462"/>
                  </a:lnTo>
                  <a:lnTo>
                    <a:pt x="796" y="450"/>
                  </a:lnTo>
                  <a:lnTo>
                    <a:pt x="787" y="442"/>
                  </a:lnTo>
                  <a:lnTo>
                    <a:pt x="782" y="437"/>
                  </a:lnTo>
                  <a:lnTo>
                    <a:pt x="777" y="435"/>
                  </a:lnTo>
                  <a:lnTo>
                    <a:pt x="772" y="433"/>
                  </a:lnTo>
                  <a:lnTo>
                    <a:pt x="765" y="433"/>
                  </a:lnTo>
                  <a:lnTo>
                    <a:pt x="765" y="433"/>
                  </a:lnTo>
                  <a:lnTo>
                    <a:pt x="761" y="433"/>
                  </a:lnTo>
                  <a:lnTo>
                    <a:pt x="756" y="435"/>
                  </a:lnTo>
                  <a:lnTo>
                    <a:pt x="742" y="442"/>
                  </a:lnTo>
                  <a:lnTo>
                    <a:pt x="729" y="451"/>
                  </a:lnTo>
                  <a:lnTo>
                    <a:pt x="712" y="463"/>
                  </a:lnTo>
                  <a:lnTo>
                    <a:pt x="677" y="493"/>
                  </a:lnTo>
                  <a:lnTo>
                    <a:pt x="640" y="528"/>
                  </a:lnTo>
                  <a:lnTo>
                    <a:pt x="603" y="561"/>
                  </a:lnTo>
                  <a:lnTo>
                    <a:pt x="570" y="591"/>
                  </a:lnTo>
                  <a:lnTo>
                    <a:pt x="554" y="603"/>
                  </a:lnTo>
                  <a:lnTo>
                    <a:pt x="540" y="611"/>
                  </a:lnTo>
                  <a:lnTo>
                    <a:pt x="529" y="617"/>
                  </a:lnTo>
                  <a:lnTo>
                    <a:pt x="524" y="618"/>
                  </a:lnTo>
                  <a:lnTo>
                    <a:pt x="520" y="618"/>
                  </a:lnTo>
                  <a:lnTo>
                    <a:pt x="520" y="618"/>
                  </a:lnTo>
                  <a:lnTo>
                    <a:pt x="514" y="617"/>
                  </a:lnTo>
                  <a:lnTo>
                    <a:pt x="509" y="615"/>
                  </a:lnTo>
                  <a:lnTo>
                    <a:pt x="505" y="611"/>
                  </a:lnTo>
                  <a:lnTo>
                    <a:pt x="502" y="608"/>
                  </a:lnTo>
                  <a:lnTo>
                    <a:pt x="500" y="603"/>
                  </a:lnTo>
                  <a:lnTo>
                    <a:pt x="498" y="599"/>
                  </a:lnTo>
                  <a:lnTo>
                    <a:pt x="498" y="592"/>
                  </a:lnTo>
                  <a:lnTo>
                    <a:pt x="498" y="587"/>
                  </a:lnTo>
                  <a:lnTo>
                    <a:pt x="498" y="587"/>
                  </a:lnTo>
                  <a:lnTo>
                    <a:pt x="502" y="563"/>
                  </a:lnTo>
                  <a:lnTo>
                    <a:pt x="510" y="532"/>
                  </a:lnTo>
                  <a:lnTo>
                    <a:pt x="528" y="472"/>
                  </a:lnTo>
                  <a:lnTo>
                    <a:pt x="528" y="472"/>
                  </a:lnTo>
                  <a:lnTo>
                    <a:pt x="548" y="397"/>
                  </a:lnTo>
                  <a:lnTo>
                    <a:pt x="555" y="366"/>
                  </a:lnTo>
                  <a:lnTo>
                    <a:pt x="562" y="347"/>
                  </a:lnTo>
                  <a:lnTo>
                    <a:pt x="562" y="347"/>
                  </a:lnTo>
                  <a:lnTo>
                    <a:pt x="564" y="341"/>
                  </a:lnTo>
                  <a:lnTo>
                    <a:pt x="568" y="335"/>
                  </a:lnTo>
                  <a:lnTo>
                    <a:pt x="574" y="330"/>
                  </a:lnTo>
                  <a:lnTo>
                    <a:pt x="579" y="324"/>
                  </a:lnTo>
                  <a:lnTo>
                    <a:pt x="584" y="322"/>
                  </a:lnTo>
                  <a:lnTo>
                    <a:pt x="591" y="319"/>
                  </a:lnTo>
                  <a:lnTo>
                    <a:pt x="597" y="318"/>
                  </a:lnTo>
                  <a:lnTo>
                    <a:pt x="602" y="318"/>
                  </a:lnTo>
                  <a:lnTo>
                    <a:pt x="602" y="318"/>
                  </a:lnTo>
                  <a:lnTo>
                    <a:pt x="605" y="318"/>
                  </a:lnTo>
                  <a:lnTo>
                    <a:pt x="607" y="320"/>
                  </a:lnTo>
                  <a:lnTo>
                    <a:pt x="610" y="327"/>
                  </a:lnTo>
                  <a:lnTo>
                    <a:pt x="613" y="335"/>
                  </a:lnTo>
                  <a:lnTo>
                    <a:pt x="614" y="343"/>
                  </a:lnTo>
                  <a:lnTo>
                    <a:pt x="614" y="343"/>
                  </a:lnTo>
                  <a:lnTo>
                    <a:pt x="622" y="374"/>
                  </a:lnTo>
                  <a:lnTo>
                    <a:pt x="630" y="401"/>
                  </a:lnTo>
                  <a:lnTo>
                    <a:pt x="634" y="412"/>
                  </a:lnTo>
                  <a:lnTo>
                    <a:pt x="638" y="420"/>
                  </a:lnTo>
                  <a:lnTo>
                    <a:pt x="644" y="425"/>
                  </a:lnTo>
                  <a:lnTo>
                    <a:pt x="646" y="427"/>
                  </a:lnTo>
                  <a:lnTo>
                    <a:pt x="648" y="428"/>
                  </a:lnTo>
                  <a:lnTo>
                    <a:pt x="648" y="428"/>
                  </a:lnTo>
                  <a:lnTo>
                    <a:pt x="653" y="427"/>
                  </a:lnTo>
                  <a:lnTo>
                    <a:pt x="660" y="421"/>
                  </a:lnTo>
                  <a:lnTo>
                    <a:pt x="667" y="415"/>
                  </a:lnTo>
                  <a:lnTo>
                    <a:pt x="675" y="404"/>
                  </a:lnTo>
                  <a:lnTo>
                    <a:pt x="694" y="381"/>
                  </a:lnTo>
                  <a:lnTo>
                    <a:pt x="714" y="353"/>
                  </a:lnTo>
                  <a:lnTo>
                    <a:pt x="735" y="326"/>
                  </a:lnTo>
                  <a:lnTo>
                    <a:pt x="746" y="312"/>
                  </a:lnTo>
                  <a:lnTo>
                    <a:pt x="757" y="301"/>
                  </a:lnTo>
                  <a:lnTo>
                    <a:pt x="768" y="292"/>
                  </a:lnTo>
                  <a:lnTo>
                    <a:pt x="777" y="284"/>
                  </a:lnTo>
                  <a:lnTo>
                    <a:pt x="787" y="280"/>
                  </a:lnTo>
                  <a:lnTo>
                    <a:pt x="796" y="279"/>
                  </a:lnTo>
                  <a:lnTo>
                    <a:pt x="796" y="279"/>
                  </a:lnTo>
                  <a:lnTo>
                    <a:pt x="801" y="279"/>
                  </a:lnTo>
                  <a:lnTo>
                    <a:pt x="805" y="281"/>
                  </a:lnTo>
                  <a:lnTo>
                    <a:pt x="811" y="284"/>
                  </a:lnTo>
                  <a:lnTo>
                    <a:pt x="815" y="288"/>
                  </a:lnTo>
                  <a:lnTo>
                    <a:pt x="823" y="300"/>
                  </a:lnTo>
                  <a:lnTo>
                    <a:pt x="831" y="315"/>
                  </a:lnTo>
                  <a:lnTo>
                    <a:pt x="838" y="332"/>
                  </a:lnTo>
                  <a:lnTo>
                    <a:pt x="844" y="353"/>
                  </a:lnTo>
                  <a:lnTo>
                    <a:pt x="858" y="396"/>
                  </a:lnTo>
                  <a:lnTo>
                    <a:pt x="871" y="439"/>
                  </a:lnTo>
                  <a:lnTo>
                    <a:pt x="879" y="459"/>
                  </a:lnTo>
                  <a:lnTo>
                    <a:pt x="889" y="477"/>
                  </a:lnTo>
                  <a:lnTo>
                    <a:pt x="898" y="491"/>
                  </a:lnTo>
                  <a:lnTo>
                    <a:pt x="904" y="498"/>
                  </a:lnTo>
                  <a:lnTo>
                    <a:pt x="909" y="503"/>
                  </a:lnTo>
                  <a:lnTo>
                    <a:pt x="914" y="507"/>
                  </a:lnTo>
                  <a:lnTo>
                    <a:pt x="921" y="510"/>
                  </a:lnTo>
                  <a:lnTo>
                    <a:pt x="928" y="513"/>
                  </a:lnTo>
                  <a:lnTo>
                    <a:pt x="935" y="513"/>
                  </a:lnTo>
                  <a:lnTo>
                    <a:pt x="935" y="513"/>
                  </a:lnTo>
                  <a:lnTo>
                    <a:pt x="943" y="512"/>
                  </a:lnTo>
                  <a:lnTo>
                    <a:pt x="952" y="509"/>
                  </a:lnTo>
                  <a:lnTo>
                    <a:pt x="960" y="502"/>
                  </a:lnTo>
                  <a:lnTo>
                    <a:pt x="968" y="494"/>
                  </a:lnTo>
                  <a:lnTo>
                    <a:pt x="975" y="483"/>
                  </a:lnTo>
                  <a:lnTo>
                    <a:pt x="982" y="472"/>
                  </a:lnTo>
                  <a:lnTo>
                    <a:pt x="995" y="447"/>
                  </a:lnTo>
                  <a:lnTo>
                    <a:pt x="995" y="447"/>
                  </a:lnTo>
                  <a:lnTo>
                    <a:pt x="997" y="421"/>
                  </a:lnTo>
                  <a:lnTo>
                    <a:pt x="999" y="396"/>
                  </a:lnTo>
                  <a:lnTo>
                    <a:pt x="1005" y="371"/>
                  </a:lnTo>
                  <a:lnTo>
                    <a:pt x="1011" y="347"/>
                  </a:lnTo>
                  <a:lnTo>
                    <a:pt x="1015" y="336"/>
                  </a:lnTo>
                  <a:lnTo>
                    <a:pt x="1021" y="327"/>
                  </a:lnTo>
                  <a:lnTo>
                    <a:pt x="1026" y="318"/>
                  </a:lnTo>
                  <a:lnTo>
                    <a:pt x="1032" y="310"/>
                  </a:lnTo>
                  <a:lnTo>
                    <a:pt x="1040" y="304"/>
                  </a:lnTo>
                  <a:lnTo>
                    <a:pt x="1046" y="299"/>
                  </a:lnTo>
                  <a:lnTo>
                    <a:pt x="1055" y="296"/>
                  </a:lnTo>
                  <a:lnTo>
                    <a:pt x="1064" y="295"/>
                  </a:lnTo>
                  <a:lnTo>
                    <a:pt x="1064" y="295"/>
                  </a:lnTo>
                  <a:lnTo>
                    <a:pt x="1071" y="296"/>
                  </a:lnTo>
                  <a:lnTo>
                    <a:pt x="1076" y="299"/>
                  </a:lnTo>
                  <a:lnTo>
                    <a:pt x="1081" y="303"/>
                  </a:lnTo>
                  <a:lnTo>
                    <a:pt x="1087" y="308"/>
                  </a:lnTo>
                  <a:lnTo>
                    <a:pt x="1091" y="315"/>
                  </a:lnTo>
                  <a:lnTo>
                    <a:pt x="1095" y="323"/>
                  </a:lnTo>
                  <a:lnTo>
                    <a:pt x="1098" y="332"/>
                  </a:lnTo>
                  <a:lnTo>
                    <a:pt x="1100" y="343"/>
                  </a:lnTo>
                  <a:lnTo>
                    <a:pt x="1102" y="354"/>
                  </a:lnTo>
                  <a:lnTo>
                    <a:pt x="1103" y="366"/>
                  </a:lnTo>
                  <a:lnTo>
                    <a:pt x="1103" y="378"/>
                  </a:lnTo>
                  <a:lnTo>
                    <a:pt x="1103" y="390"/>
                  </a:lnTo>
                  <a:lnTo>
                    <a:pt x="1102" y="404"/>
                  </a:lnTo>
                  <a:lnTo>
                    <a:pt x="1099" y="417"/>
                  </a:lnTo>
                  <a:lnTo>
                    <a:pt x="1095" y="429"/>
                  </a:lnTo>
                  <a:lnTo>
                    <a:pt x="1091" y="443"/>
                  </a:lnTo>
                  <a:lnTo>
                    <a:pt x="1091" y="443"/>
                  </a:lnTo>
                  <a:lnTo>
                    <a:pt x="1092" y="458"/>
                  </a:lnTo>
                  <a:lnTo>
                    <a:pt x="1094" y="471"/>
                  </a:lnTo>
                  <a:lnTo>
                    <a:pt x="1096" y="483"/>
                  </a:lnTo>
                  <a:lnTo>
                    <a:pt x="1100" y="494"/>
                  </a:lnTo>
                  <a:lnTo>
                    <a:pt x="1104" y="503"/>
                  </a:lnTo>
                  <a:lnTo>
                    <a:pt x="1110" y="512"/>
                  </a:lnTo>
                  <a:lnTo>
                    <a:pt x="1116" y="518"/>
                  </a:lnTo>
                  <a:lnTo>
                    <a:pt x="1122" y="525"/>
                  </a:lnTo>
                  <a:lnTo>
                    <a:pt x="1130" y="530"/>
                  </a:lnTo>
                  <a:lnTo>
                    <a:pt x="1137" y="534"/>
                  </a:lnTo>
                  <a:lnTo>
                    <a:pt x="1151" y="541"/>
                  </a:lnTo>
                  <a:lnTo>
                    <a:pt x="1166" y="544"/>
                  </a:lnTo>
                  <a:lnTo>
                    <a:pt x="1181" y="545"/>
                  </a:lnTo>
                  <a:lnTo>
                    <a:pt x="1181" y="545"/>
                  </a:lnTo>
                  <a:close/>
                  <a:moveTo>
                    <a:pt x="2439" y="388"/>
                  </a:moveTo>
                  <a:lnTo>
                    <a:pt x="2439" y="388"/>
                  </a:lnTo>
                  <a:lnTo>
                    <a:pt x="2439" y="380"/>
                  </a:lnTo>
                  <a:lnTo>
                    <a:pt x="2438" y="371"/>
                  </a:lnTo>
                  <a:lnTo>
                    <a:pt x="2432" y="354"/>
                  </a:lnTo>
                  <a:lnTo>
                    <a:pt x="2424" y="336"/>
                  </a:lnTo>
                  <a:lnTo>
                    <a:pt x="2412" y="322"/>
                  </a:lnTo>
                  <a:lnTo>
                    <a:pt x="2405" y="314"/>
                  </a:lnTo>
                  <a:lnTo>
                    <a:pt x="2399" y="307"/>
                  </a:lnTo>
                  <a:lnTo>
                    <a:pt x="2391" y="301"/>
                  </a:lnTo>
                  <a:lnTo>
                    <a:pt x="2382" y="296"/>
                  </a:lnTo>
                  <a:lnTo>
                    <a:pt x="2373" y="292"/>
                  </a:lnTo>
                  <a:lnTo>
                    <a:pt x="2364" y="289"/>
                  </a:lnTo>
                  <a:lnTo>
                    <a:pt x="2353" y="287"/>
                  </a:lnTo>
                  <a:lnTo>
                    <a:pt x="2343" y="287"/>
                  </a:lnTo>
                  <a:lnTo>
                    <a:pt x="2343" y="287"/>
                  </a:lnTo>
                  <a:lnTo>
                    <a:pt x="2329" y="288"/>
                  </a:lnTo>
                  <a:lnTo>
                    <a:pt x="2315" y="291"/>
                  </a:lnTo>
                  <a:lnTo>
                    <a:pt x="2300" y="295"/>
                  </a:lnTo>
                  <a:lnTo>
                    <a:pt x="2287" y="301"/>
                  </a:lnTo>
                  <a:lnTo>
                    <a:pt x="2275" y="310"/>
                  </a:lnTo>
                  <a:lnTo>
                    <a:pt x="2263" y="319"/>
                  </a:lnTo>
                  <a:lnTo>
                    <a:pt x="2250" y="330"/>
                  </a:lnTo>
                  <a:lnTo>
                    <a:pt x="2240" y="342"/>
                  </a:lnTo>
                  <a:lnTo>
                    <a:pt x="2229" y="355"/>
                  </a:lnTo>
                  <a:lnTo>
                    <a:pt x="2221" y="370"/>
                  </a:lnTo>
                  <a:lnTo>
                    <a:pt x="2213" y="388"/>
                  </a:lnTo>
                  <a:lnTo>
                    <a:pt x="2206" y="404"/>
                  </a:lnTo>
                  <a:lnTo>
                    <a:pt x="2201" y="423"/>
                  </a:lnTo>
                  <a:lnTo>
                    <a:pt x="2197" y="442"/>
                  </a:lnTo>
                  <a:lnTo>
                    <a:pt x="2194" y="462"/>
                  </a:lnTo>
                  <a:lnTo>
                    <a:pt x="2193" y="483"/>
                  </a:lnTo>
                  <a:lnTo>
                    <a:pt x="2193" y="483"/>
                  </a:lnTo>
                  <a:lnTo>
                    <a:pt x="2194" y="502"/>
                  </a:lnTo>
                  <a:lnTo>
                    <a:pt x="2195" y="518"/>
                  </a:lnTo>
                  <a:lnTo>
                    <a:pt x="2199" y="534"/>
                  </a:lnTo>
                  <a:lnTo>
                    <a:pt x="2203" y="548"/>
                  </a:lnTo>
                  <a:lnTo>
                    <a:pt x="2210" y="560"/>
                  </a:lnTo>
                  <a:lnTo>
                    <a:pt x="2217" y="571"/>
                  </a:lnTo>
                  <a:lnTo>
                    <a:pt x="2224" y="582"/>
                  </a:lnTo>
                  <a:lnTo>
                    <a:pt x="2233" y="590"/>
                  </a:lnTo>
                  <a:lnTo>
                    <a:pt x="2242" y="598"/>
                  </a:lnTo>
                  <a:lnTo>
                    <a:pt x="2252" y="603"/>
                  </a:lnTo>
                  <a:lnTo>
                    <a:pt x="2263" y="608"/>
                  </a:lnTo>
                  <a:lnTo>
                    <a:pt x="2273" y="613"/>
                  </a:lnTo>
                  <a:lnTo>
                    <a:pt x="2285" y="615"/>
                  </a:lnTo>
                  <a:lnTo>
                    <a:pt x="2296" y="618"/>
                  </a:lnTo>
                  <a:lnTo>
                    <a:pt x="2308" y="619"/>
                  </a:lnTo>
                  <a:lnTo>
                    <a:pt x="2320" y="619"/>
                  </a:lnTo>
                  <a:lnTo>
                    <a:pt x="2320" y="619"/>
                  </a:lnTo>
                  <a:lnTo>
                    <a:pt x="2341" y="618"/>
                  </a:lnTo>
                  <a:lnTo>
                    <a:pt x="2361" y="615"/>
                  </a:lnTo>
                  <a:lnTo>
                    <a:pt x="2378" y="611"/>
                  </a:lnTo>
                  <a:lnTo>
                    <a:pt x="2396" y="604"/>
                  </a:lnTo>
                  <a:lnTo>
                    <a:pt x="2412" y="596"/>
                  </a:lnTo>
                  <a:lnTo>
                    <a:pt x="2428" y="587"/>
                  </a:lnTo>
                  <a:lnTo>
                    <a:pt x="2443" y="576"/>
                  </a:lnTo>
                  <a:lnTo>
                    <a:pt x="2457" y="564"/>
                  </a:lnTo>
                  <a:lnTo>
                    <a:pt x="2469" y="552"/>
                  </a:lnTo>
                  <a:lnTo>
                    <a:pt x="2481" y="538"/>
                  </a:lnTo>
                  <a:lnTo>
                    <a:pt x="2492" y="525"/>
                  </a:lnTo>
                  <a:lnTo>
                    <a:pt x="2502" y="510"/>
                  </a:lnTo>
                  <a:lnTo>
                    <a:pt x="2520" y="482"/>
                  </a:lnTo>
                  <a:lnTo>
                    <a:pt x="2535" y="452"/>
                  </a:lnTo>
                  <a:lnTo>
                    <a:pt x="2535" y="452"/>
                  </a:lnTo>
                  <a:lnTo>
                    <a:pt x="2541" y="475"/>
                  </a:lnTo>
                  <a:lnTo>
                    <a:pt x="2547" y="501"/>
                  </a:lnTo>
                  <a:lnTo>
                    <a:pt x="2553" y="528"/>
                  </a:lnTo>
                  <a:lnTo>
                    <a:pt x="2560" y="555"/>
                  </a:lnTo>
                  <a:lnTo>
                    <a:pt x="2568" y="580"/>
                  </a:lnTo>
                  <a:lnTo>
                    <a:pt x="2572" y="591"/>
                  </a:lnTo>
                  <a:lnTo>
                    <a:pt x="2578" y="600"/>
                  </a:lnTo>
                  <a:lnTo>
                    <a:pt x="2583" y="608"/>
                  </a:lnTo>
                  <a:lnTo>
                    <a:pt x="2590" y="614"/>
                  </a:lnTo>
                  <a:lnTo>
                    <a:pt x="2597" y="618"/>
                  </a:lnTo>
                  <a:lnTo>
                    <a:pt x="2605" y="619"/>
                  </a:lnTo>
                  <a:lnTo>
                    <a:pt x="2605" y="619"/>
                  </a:lnTo>
                  <a:lnTo>
                    <a:pt x="2610" y="619"/>
                  </a:lnTo>
                  <a:lnTo>
                    <a:pt x="2617" y="618"/>
                  </a:lnTo>
                  <a:lnTo>
                    <a:pt x="2622" y="614"/>
                  </a:lnTo>
                  <a:lnTo>
                    <a:pt x="2628" y="610"/>
                  </a:lnTo>
                  <a:lnTo>
                    <a:pt x="2633" y="603"/>
                  </a:lnTo>
                  <a:lnTo>
                    <a:pt x="2640" y="594"/>
                  </a:lnTo>
                  <a:lnTo>
                    <a:pt x="2646" y="582"/>
                  </a:lnTo>
                  <a:lnTo>
                    <a:pt x="2653" y="565"/>
                  </a:lnTo>
                  <a:lnTo>
                    <a:pt x="2653" y="565"/>
                  </a:lnTo>
                  <a:lnTo>
                    <a:pt x="2691" y="481"/>
                  </a:lnTo>
                  <a:lnTo>
                    <a:pt x="2711" y="440"/>
                  </a:lnTo>
                  <a:lnTo>
                    <a:pt x="2730" y="402"/>
                  </a:lnTo>
                  <a:lnTo>
                    <a:pt x="2741" y="386"/>
                  </a:lnTo>
                  <a:lnTo>
                    <a:pt x="2751" y="370"/>
                  </a:lnTo>
                  <a:lnTo>
                    <a:pt x="2762" y="357"/>
                  </a:lnTo>
                  <a:lnTo>
                    <a:pt x="2773" y="346"/>
                  </a:lnTo>
                  <a:lnTo>
                    <a:pt x="2784" y="336"/>
                  </a:lnTo>
                  <a:lnTo>
                    <a:pt x="2796" y="330"/>
                  </a:lnTo>
                  <a:lnTo>
                    <a:pt x="2808" y="326"/>
                  </a:lnTo>
                  <a:lnTo>
                    <a:pt x="2820" y="323"/>
                  </a:lnTo>
                  <a:lnTo>
                    <a:pt x="2820" y="323"/>
                  </a:lnTo>
                  <a:lnTo>
                    <a:pt x="2824" y="324"/>
                  </a:lnTo>
                  <a:lnTo>
                    <a:pt x="2828" y="326"/>
                  </a:lnTo>
                  <a:lnTo>
                    <a:pt x="2831" y="328"/>
                  </a:lnTo>
                  <a:lnTo>
                    <a:pt x="2834" y="331"/>
                  </a:lnTo>
                  <a:lnTo>
                    <a:pt x="2838" y="338"/>
                  </a:lnTo>
                  <a:lnTo>
                    <a:pt x="2842" y="346"/>
                  </a:lnTo>
                  <a:lnTo>
                    <a:pt x="2848" y="354"/>
                  </a:lnTo>
                  <a:lnTo>
                    <a:pt x="2852" y="358"/>
                  </a:lnTo>
                  <a:lnTo>
                    <a:pt x="2858" y="362"/>
                  </a:lnTo>
                  <a:lnTo>
                    <a:pt x="2865" y="365"/>
                  </a:lnTo>
                  <a:lnTo>
                    <a:pt x="2871" y="367"/>
                  </a:lnTo>
                  <a:lnTo>
                    <a:pt x="2881" y="369"/>
                  </a:lnTo>
                  <a:lnTo>
                    <a:pt x="2892" y="369"/>
                  </a:lnTo>
                  <a:lnTo>
                    <a:pt x="2892" y="369"/>
                  </a:lnTo>
                  <a:lnTo>
                    <a:pt x="2901" y="367"/>
                  </a:lnTo>
                  <a:lnTo>
                    <a:pt x="2910" y="365"/>
                  </a:lnTo>
                  <a:lnTo>
                    <a:pt x="2918" y="361"/>
                  </a:lnTo>
                  <a:lnTo>
                    <a:pt x="2927" y="354"/>
                  </a:lnTo>
                  <a:lnTo>
                    <a:pt x="2932" y="346"/>
                  </a:lnTo>
                  <a:lnTo>
                    <a:pt x="2936" y="338"/>
                  </a:lnTo>
                  <a:lnTo>
                    <a:pt x="2939" y="328"/>
                  </a:lnTo>
                  <a:lnTo>
                    <a:pt x="2940" y="319"/>
                  </a:lnTo>
                  <a:lnTo>
                    <a:pt x="2940" y="319"/>
                  </a:lnTo>
                  <a:lnTo>
                    <a:pt x="2940" y="311"/>
                  </a:lnTo>
                  <a:lnTo>
                    <a:pt x="2939" y="304"/>
                  </a:lnTo>
                  <a:lnTo>
                    <a:pt x="2936" y="297"/>
                  </a:lnTo>
                  <a:lnTo>
                    <a:pt x="2933" y="292"/>
                  </a:lnTo>
                  <a:lnTo>
                    <a:pt x="2925" y="280"/>
                  </a:lnTo>
                  <a:lnTo>
                    <a:pt x="2916" y="269"/>
                  </a:lnTo>
                  <a:lnTo>
                    <a:pt x="2902" y="261"/>
                  </a:lnTo>
                  <a:lnTo>
                    <a:pt x="2887" y="254"/>
                  </a:lnTo>
                  <a:lnTo>
                    <a:pt x="2870" y="250"/>
                  </a:lnTo>
                  <a:lnTo>
                    <a:pt x="2851" y="249"/>
                  </a:lnTo>
                  <a:lnTo>
                    <a:pt x="2851" y="249"/>
                  </a:lnTo>
                  <a:lnTo>
                    <a:pt x="2836" y="250"/>
                  </a:lnTo>
                  <a:lnTo>
                    <a:pt x="2823" y="252"/>
                  </a:lnTo>
                  <a:lnTo>
                    <a:pt x="2809" y="256"/>
                  </a:lnTo>
                  <a:lnTo>
                    <a:pt x="2797" y="260"/>
                  </a:lnTo>
                  <a:lnTo>
                    <a:pt x="2785" y="265"/>
                  </a:lnTo>
                  <a:lnTo>
                    <a:pt x="2774" y="272"/>
                  </a:lnTo>
                  <a:lnTo>
                    <a:pt x="2764" y="279"/>
                  </a:lnTo>
                  <a:lnTo>
                    <a:pt x="2753" y="287"/>
                  </a:lnTo>
                  <a:lnTo>
                    <a:pt x="2743" y="295"/>
                  </a:lnTo>
                  <a:lnTo>
                    <a:pt x="2735" y="304"/>
                  </a:lnTo>
                  <a:lnTo>
                    <a:pt x="2719" y="324"/>
                  </a:lnTo>
                  <a:lnTo>
                    <a:pt x="2704" y="346"/>
                  </a:lnTo>
                  <a:lnTo>
                    <a:pt x="2692" y="367"/>
                  </a:lnTo>
                  <a:lnTo>
                    <a:pt x="2681" y="390"/>
                  </a:lnTo>
                  <a:lnTo>
                    <a:pt x="2671" y="412"/>
                  </a:lnTo>
                  <a:lnTo>
                    <a:pt x="2656" y="450"/>
                  </a:lnTo>
                  <a:lnTo>
                    <a:pt x="2649" y="464"/>
                  </a:lnTo>
                  <a:lnTo>
                    <a:pt x="2644" y="477"/>
                  </a:lnTo>
                  <a:lnTo>
                    <a:pt x="2638" y="485"/>
                  </a:lnTo>
                  <a:lnTo>
                    <a:pt x="2636" y="486"/>
                  </a:lnTo>
                  <a:lnTo>
                    <a:pt x="2633" y="486"/>
                  </a:lnTo>
                  <a:lnTo>
                    <a:pt x="2633" y="486"/>
                  </a:lnTo>
                  <a:lnTo>
                    <a:pt x="2629" y="486"/>
                  </a:lnTo>
                  <a:lnTo>
                    <a:pt x="2626" y="485"/>
                  </a:lnTo>
                  <a:lnTo>
                    <a:pt x="2622" y="482"/>
                  </a:lnTo>
                  <a:lnTo>
                    <a:pt x="2619" y="478"/>
                  </a:lnTo>
                  <a:lnTo>
                    <a:pt x="2614" y="468"/>
                  </a:lnTo>
                  <a:lnTo>
                    <a:pt x="2610" y="456"/>
                  </a:lnTo>
                  <a:lnTo>
                    <a:pt x="2606" y="443"/>
                  </a:lnTo>
                  <a:lnTo>
                    <a:pt x="2603" y="427"/>
                  </a:lnTo>
                  <a:lnTo>
                    <a:pt x="2599" y="392"/>
                  </a:lnTo>
                  <a:lnTo>
                    <a:pt x="2595" y="357"/>
                  </a:lnTo>
                  <a:lnTo>
                    <a:pt x="2590" y="327"/>
                  </a:lnTo>
                  <a:lnTo>
                    <a:pt x="2587" y="314"/>
                  </a:lnTo>
                  <a:lnTo>
                    <a:pt x="2583" y="306"/>
                  </a:lnTo>
                  <a:lnTo>
                    <a:pt x="2579" y="299"/>
                  </a:lnTo>
                  <a:lnTo>
                    <a:pt x="2576" y="297"/>
                  </a:lnTo>
                  <a:lnTo>
                    <a:pt x="2574" y="296"/>
                  </a:lnTo>
                  <a:lnTo>
                    <a:pt x="2574" y="296"/>
                  </a:lnTo>
                  <a:lnTo>
                    <a:pt x="2564" y="299"/>
                  </a:lnTo>
                  <a:lnTo>
                    <a:pt x="2556" y="301"/>
                  </a:lnTo>
                  <a:lnTo>
                    <a:pt x="2549" y="308"/>
                  </a:lnTo>
                  <a:lnTo>
                    <a:pt x="2543" y="315"/>
                  </a:lnTo>
                  <a:lnTo>
                    <a:pt x="2539" y="322"/>
                  </a:lnTo>
                  <a:lnTo>
                    <a:pt x="2535" y="330"/>
                  </a:lnTo>
                  <a:lnTo>
                    <a:pt x="2531" y="343"/>
                  </a:lnTo>
                  <a:lnTo>
                    <a:pt x="2531" y="343"/>
                  </a:lnTo>
                  <a:lnTo>
                    <a:pt x="2520" y="378"/>
                  </a:lnTo>
                  <a:lnTo>
                    <a:pt x="2513" y="396"/>
                  </a:lnTo>
                  <a:lnTo>
                    <a:pt x="2506" y="415"/>
                  </a:lnTo>
                  <a:lnTo>
                    <a:pt x="2498" y="432"/>
                  </a:lnTo>
                  <a:lnTo>
                    <a:pt x="2489" y="450"/>
                  </a:lnTo>
                  <a:lnTo>
                    <a:pt x="2478" y="467"/>
                  </a:lnTo>
                  <a:lnTo>
                    <a:pt x="2467" y="483"/>
                  </a:lnTo>
                  <a:lnTo>
                    <a:pt x="2457" y="498"/>
                  </a:lnTo>
                  <a:lnTo>
                    <a:pt x="2443" y="513"/>
                  </a:lnTo>
                  <a:lnTo>
                    <a:pt x="2430" y="525"/>
                  </a:lnTo>
                  <a:lnTo>
                    <a:pt x="2416" y="536"/>
                  </a:lnTo>
                  <a:lnTo>
                    <a:pt x="2401" y="545"/>
                  </a:lnTo>
                  <a:lnTo>
                    <a:pt x="2385" y="552"/>
                  </a:lnTo>
                  <a:lnTo>
                    <a:pt x="2369" y="556"/>
                  </a:lnTo>
                  <a:lnTo>
                    <a:pt x="2351" y="557"/>
                  </a:lnTo>
                  <a:lnTo>
                    <a:pt x="2351" y="557"/>
                  </a:lnTo>
                  <a:lnTo>
                    <a:pt x="2333" y="556"/>
                  </a:lnTo>
                  <a:lnTo>
                    <a:pt x="2322" y="553"/>
                  </a:lnTo>
                  <a:lnTo>
                    <a:pt x="2312" y="551"/>
                  </a:lnTo>
                  <a:lnTo>
                    <a:pt x="2304" y="547"/>
                  </a:lnTo>
                  <a:lnTo>
                    <a:pt x="2296" y="541"/>
                  </a:lnTo>
                  <a:lnTo>
                    <a:pt x="2292" y="534"/>
                  </a:lnTo>
                  <a:lnTo>
                    <a:pt x="2291" y="530"/>
                  </a:lnTo>
                  <a:lnTo>
                    <a:pt x="2291" y="526"/>
                  </a:lnTo>
                  <a:lnTo>
                    <a:pt x="2291" y="526"/>
                  </a:lnTo>
                  <a:lnTo>
                    <a:pt x="2291" y="525"/>
                  </a:lnTo>
                  <a:lnTo>
                    <a:pt x="2292" y="522"/>
                  </a:lnTo>
                  <a:lnTo>
                    <a:pt x="2296" y="518"/>
                  </a:lnTo>
                  <a:lnTo>
                    <a:pt x="2304" y="516"/>
                  </a:lnTo>
                  <a:lnTo>
                    <a:pt x="2314" y="512"/>
                  </a:lnTo>
                  <a:lnTo>
                    <a:pt x="2338" y="502"/>
                  </a:lnTo>
                  <a:lnTo>
                    <a:pt x="2365" y="490"/>
                  </a:lnTo>
                  <a:lnTo>
                    <a:pt x="2378" y="483"/>
                  </a:lnTo>
                  <a:lnTo>
                    <a:pt x="2392" y="475"/>
                  </a:lnTo>
                  <a:lnTo>
                    <a:pt x="2404" y="464"/>
                  </a:lnTo>
                  <a:lnTo>
                    <a:pt x="2416" y="454"/>
                  </a:lnTo>
                  <a:lnTo>
                    <a:pt x="2426" y="440"/>
                  </a:lnTo>
                  <a:lnTo>
                    <a:pt x="2432" y="425"/>
                  </a:lnTo>
                  <a:lnTo>
                    <a:pt x="2435" y="416"/>
                  </a:lnTo>
                  <a:lnTo>
                    <a:pt x="2438" y="408"/>
                  </a:lnTo>
                  <a:lnTo>
                    <a:pt x="2439" y="397"/>
                  </a:lnTo>
                  <a:lnTo>
                    <a:pt x="2439" y="388"/>
                  </a:lnTo>
                  <a:lnTo>
                    <a:pt x="2439" y="388"/>
                  </a:lnTo>
                  <a:close/>
                  <a:moveTo>
                    <a:pt x="1411" y="167"/>
                  </a:moveTo>
                  <a:lnTo>
                    <a:pt x="1411" y="167"/>
                  </a:lnTo>
                  <a:lnTo>
                    <a:pt x="1409" y="151"/>
                  </a:lnTo>
                  <a:lnTo>
                    <a:pt x="1407" y="136"/>
                  </a:lnTo>
                  <a:lnTo>
                    <a:pt x="1403" y="125"/>
                  </a:lnTo>
                  <a:lnTo>
                    <a:pt x="1399" y="116"/>
                  </a:lnTo>
                  <a:lnTo>
                    <a:pt x="1394" y="109"/>
                  </a:lnTo>
                  <a:lnTo>
                    <a:pt x="1387" y="104"/>
                  </a:lnTo>
                  <a:lnTo>
                    <a:pt x="1380" y="101"/>
                  </a:lnTo>
                  <a:lnTo>
                    <a:pt x="1371" y="101"/>
                  </a:lnTo>
                  <a:lnTo>
                    <a:pt x="1371" y="101"/>
                  </a:lnTo>
                  <a:lnTo>
                    <a:pt x="1366" y="102"/>
                  </a:lnTo>
                  <a:lnTo>
                    <a:pt x="1359" y="106"/>
                  </a:lnTo>
                  <a:lnTo>
                    <a:pt x="1355" y="112"/>
                  </a:lnTo>
                  <a:lnTo>
                    <a:pt x="1349" y="120"/>
                  </a:lnTo>
                  <a:lnTo>
                    <a:pt x="1345" y="129"/>
                  </a:lnTo>
                  <a:lnTo>
                    <a:pt x="1341" y="141"/>
                  </a:lnTo>
                  <a:lnTo>
                    <a:pt x="1335" y="168"/>
                  </a:lnTo>
                  <a:lnTo>
                    <a:pt x="1331" y="202"/>
                  </a:lnTo>
                  <a:lnTo>
                    <a:pt x="1328" y="238"/>
                  </a:lnTo>
                  <a:lnTo>
                    <a:pt x="1328" y="277"/>
                  </a:lnTo>
                  <a:lnTo>
                    <a:pt x="1329" y="319"/>
                  </a:lnTo>
                  <a:lnTo>
                    <a:pt x="1329" y="319"/>
                  </a:lnTo>
                  <a:lnTo>
                    <a:pt x="1331" y="343"/>
                  </a:lnTo>
                  <a:lnTo>
                    <a:pt x="1333" y="362"/>
                  </a:lnTo>
                  <a:lnTo>
                    <a:pt x="1336" y="377"/>
                  </a:lnTo>
                  <a:lnTo>
                    <a:pt x="1340" y="388"/>
                  </a:lnTo>
                  <a:lnTo>
                    <a:pt x="1343" y="394"/>
                  </a:lnTo>
                  <a:lnTo>
                    <a:pt x="1347" y="398"/>
                  </a:lnTo>
                  <a:lnTo>
                    <a:pt x="1351" y="401"/>
                  </a:lnTo>
                  <a:lnTo>
                    <a:pt x="1355" y="401"/>
                  </a:lnTo>
                  <a:lnTo>
                    <a:pt x="1355" y="401"/>
                  </a:lnTo>
                  <a:lnTo>
                    <a:pt x="1358" y="400"/>
                  </a:lnTo>
                  <a:lnTo>
                    <a:pt x="1362" y="394"/>
                  </a:lnTo>
                  <a:lnTo>
                    <a:pt x="1367" y="388"/>
                  </a:lnTo>
                  <a:lnTo>
                    <a:pt x="1372" y="378"/>
                  </a:lnTo>
                  <a:lnTo>
                    <a:pt x="1382" y="354"/>
                  </a:lnTo>
                  <a:lnTo>
                    <a:pt x="1393" y="323"/>
                  </a:lnTo>
                  <a:lnTo>
                    <a:pt x="1401" y="287"/>
                  </a:lnTo>
                  <a:lnTo>
                    <a:pt x="1407" y="248"/>
                  </a:lnTo>
                  <a:lnTo>
                    <a:pt x="1410" y="227"/>
                  </a:lnTo>
                  <a:lnTo>
                    <a:pt x="1411" y="207"/>
                  </a:lnTo>
                  <a:lnTo>
                    <a:pt x="1411" y="187"/>
                  </a:lnTo>
                  <a:lnTo>
                    <a:pt x="1411" y="167"/>
                  </a:lnTo>
                  <a:lnTo>
                    <a:pt x="1411" y="167"/>
                  </a:lnTo>
                  <a:close/>
                  <a:moveTo>
                    <a:pt x="1137" y="68"/>
                  </a:moveTo>
                  <a:lnTo>
                    <a:pt x="1137" y="68"/>
                  </a:lnTo>
                  <a:lnTo>
                    <a:pt x="1135" y="59"/>
                  </a:lnTo>
                  <a:lnTo>
                    <a:pt x="1131" y="50"/>
                  </a:lnTo>
                  <a:lnTo>
                    <a:pt x="1127" y="42"/>
                  </a:lnTo>
                  <a:lnTo>
                    <a:pt x="1121" y="35"/>
                  </a:lnTo>
                  <a:lnTo>
                    <a:pt x="1112" y="29"/>
                  </a:lnTo>
                  <a:lnTo>
                    <a:pt x="1104" y="27"/>
                  </a:lnTo>
                  <a:lnTo>
                    <a:pt x="1095" y="24"/>
                  </a:lnTo>
                  <a:lnTo>
                    <a:pt x="1084" y="23"/>
                  </a:lnTo>
                  <a:lnTo>
                    <a:pt x="1084" y="23"/>
                  </a:lnTo>
                  <a:lnTo>
                    <a:pt x="1072" y="24"/>
                  </a:lnTo>
                  <a:lnTo>
                    <a:pt x="1061" y="28"/>
                  </a:lnTo>
                  <a:lnTo>
                    <a:pt x="1050" y="36"/>
                  </a:lnTo>
                  <a:lnTo>
                    <a:pt x="1041" y="44"/>
                  </a:lnTo>
                  <a:lnTo>
                    <a:pt x="1034" y="56"/>
                  </a:lnTo>
                  <a:lnTo>
                    <a:pt x="1029" y="68"/>
                  </a:lnTo>
                  <a:lnTo>
                    <a:pt x="1026" y="83"/>
                  </a:lnTo>
                  <a:lnTo>
                    <a:pt x="1025" y="98"/>
                  </a:lnTo>
                  <a:lnTo>
                    <a:pt x="1025" y="98"/>
                  </a:lnTo>
                  <a:lnTo>
                    <a:pt x="1026" y="108"/>
                  </a:lnTo>
                  <a:lnTo>
                    <a:pt x="1029" y="117"/>
                  </a:lnTo>
                  <a:lnTo>
                    <a:pt x="1033" y="125"/>
                  </a:lnTo>
                  <a:lnTo>
                    <a:pt x="1038" y="133"/>
                  </a:lnTo>
                  <a:lnTo>
                    <a:pt x="1046" y="140"/>
                  </a:lnTo>
                  <a:lnTo>
                    <a:pt x="1055" y="144"/>
                  </a:lnTo>
                  <a:lnTo>
                    <a:pt x="1065" y="148"/>
                  </a:lnTo>
                  <a:lnTo>
                    <a:pt x="1076" y="149"/>
                  </a:lnTo>
                  <a:lnTo>
                    <a:pt x="1076" y="149"/>
                  </a:lnTo>
                  <a:lnTo>
                    <a:pt x="1083" y="148"/>
                  </a:lnTo>
                  <a:lnTo>
                    <a:pt x="1090" y="147"/>
                  </a:lnTo>
                  <a:lnTo>
                    <a:pt x="1096" y="145"/>
                  </a:lnTo>
                  <a:lnTo>
                    <a:pt x="1102" y="141"/>
                  </a:lnTo>
                  <a:lnTo>
                    <a:pt x="1112" y="133"/>
                  </a:lnTo>
                  <a:lnTo>
                    <a:pt x="1122" y="124"/>
                  </a:lnTo>
                  <a:lnTo>
                    <a:pt x="1129" y="110"/>
                  </a:lnTo>
                  <a:lnTo>
                    <a:pt x="1134" y="97"/>
                  </a:lnTo>
                  <a:lnTo>
                    <a:pt x="1137" y="83"/>
                  </a:lnTo>
                  <a:lnTo>
                    <a:pt x="1137" y="68"/>
                  </a:lnTo>
                  <a:lnTo>
                    <a:pt x="1137" y="68"/>
                  </a:lnTo>
                  <a:close/>
                  <a:moveTo>
                    <a:pt x="1662" y="411"/>
                  </a:moveTo>
                  <a:lnTo>
                    <a:pt x="1662" y="411"/>
                  </a:lnTo>
                  <a:lnTo>
                    <a:pt x="1661" y="401"/>
                  </a:lnTo>
                  <a:lnTo>
                    <a:pt x="1659" y="390"/>
                  </a:lnTo>
                  <a:lnTo>
                    <a:pt x="1655" y="382"/>
                  </a:lnTo>
                  <a:lnTo>
                    <a:pt x="1651" y="374"/>
                  </a:lnTo>
                  <a:lnTo>
                    <a:pt x="1646" y="367"/>
                  </a:lnTo>
                  <a:lnTo>
                    <a:pt x="1640" y="363"/>
                  </a:lnTo>
                  <a:lnTo>
                    <a:pt x="1635" y="359"/>
                  </a:lnTo>
                  <a:lnTo>
                    <a:pt x="1627" y="359"/>
                  </a:lnTo>
                  <a:lnTo>
                    <a:pt x="1627" y="359"/>
                  </a:lnTo>
                  <a:lnTo>
                    <a:pt x="1622" y="359"/>
                  </a:lnTo>
                  <a:lnTo>
                    <a:pt x="1613" y="362"/>
                  </a:lnTo>
                  <a:lnTo>
                    <a:pt x="1605" y="367"/>
                  </a:lnTo>
                  <a:lnTo>
                    <a:pt x="1596" y="374"/>
                  </a:lnTo>
                  <a:lnTo>
                    <a:pt x="1589" y="384"/>
                  </a:lnTo>
                  <a:lnTo>
                    <a:pt x="1582" y="396"/>
                  </a:lnTo>
                  <a:lnTo>
                    <a:pt x="1578" y="411"/>
                  </a:lnTo>
                  <a:lnTo>
                    <a:pt x="1577" y="420"/>
                  </a:lnTo>
                  <a:lnTo>
                    <a:pt x="1577" y="429"/>
                  </a:lnTo>
                  <a:lnTo>
                    <a:pt x="1577" y="429"/>
                  </a:lnTo>
                  <a:lnTo>
                    <a:pt x="1577" y="444"/>
                  </a:lnTo>
                  <a:lnTo>
                    <a:pt x="1580" y="458"/>
                  </a:lnTo>
                  <a:lnTo>
                    <a:pt x="1582" y="468"/>
                  </a:lnTo>
                  <a:lnTo>
                    <a:pt x="1585" y="478"/>
                  </a:lnTo>
                  <a:lnTo>
                    <a:pt x="1593" y="491"/>
                  </a:lnTo>
                  <a:lnTo>
                    <a:pt x="1599" y="501"/>
                  </a:lnTo>
                  <a:lnTo>
                    <a:pt x="1599" y="501"/>
                  </a:lnTo>
                  <a:lnTo>
                    <a:pt x="1608" y="497"/>
                  </a:lnTo>
                  <a:lnTo>
                    <a:pt x="1616" y="493"/>
                  </a:lnTo>
                  <a:lnTo>
                    <a:pt x="1630" y="485"/>
                  </a:lnTo>
                  <a:lnTo>
                    <a:pt x="1640" y="474"/>
                  </a:lnTo>
                  <a:lnTo>
                    <a:pt x="1648" y="463"/>
                  </a:lnTo>
                  <a:lnTo>
                    <a:pt x="1654" y="450"/>
                  </a:lnTo>
                  <a:lnTo>
                    <a:pt x="1658" y="437"/>
                  </a:lnTo>
                  <a:lnTo>
                    <a:pt x="1661" y="424"/>
                  </a:lnTo>
                  <a:lnTo>
                    <a:pt x="1662" y="411"/>
                  </a:lnTo>
                  <a:lnTo>
                    <a:pt x="1662" y="411"/>
                  </a:lnTo>
                  <a:close/>
                  <a:moveTo>
                    <a:pt x="2320" y="354"/>
                  </a:moveTo>
                  <a:lnTo>
                    <a:pt x="2320" y="354"/>
                  </a:lnTo>
                  <a:lnTo>
                    <a:pt x="2327" y="354"/>
                  </a:lnTo>
                  <a:lnTo>
                    <a:pt x="2333" y="355"/>
                  </a:lnTo>
                  <a:lnTo>
                    <a:pt x="2338" y="358"/>
                  </a:lnTo>
                  <a:lnTo>
                    <a:pt x="2343" y="361"/>
                  </a:lnTo>
                  <a:lnTo>
                    <a:pt x="2350" y="369"/>
                  </a:lnTo>
                  <a:lnTo>
                    <a:pt x="2356" y="378"/>
                  </a:lnTo>
                  <a:lnTo>
                    <a:pt x="2360" y="389"/>
                  </a:lnTo>
                  <a:lnTo>
                    <a:pt x="2361" y="400"/>
                  </a:lnTo>
                  <a:lnTo>
                    <a:pt x="2361" y="411"/>
                  </a:lnTo>
                  <a:lnTo>
                    <a:pt x="2358" y="421"/>
                  </a:lnTo>
                  <a:lnTo>
                    <a:pt x="2358" y="421"/>
                  </a:lnTo>
                  <a:lnTo>
                    <a:pt x="2354" y="431"/>
                  </a:lnTo>
                  <a:lnTo>
                    <a:pt x="2347" y="440"/>
                  </a:lnTo>
                  <a:lnTo>
                    <a:pt x="2339" y="450"/>
                  </a:lnTo>
                  <a:lnTo>
                    <a:pt x="2330" y="459"/>
                  </a:lnTo>
                  <a:lnTo>
                    <a:pt x="2318" y="467"/>
                  </a:lnTo>
                  <a:lnTo>
                    <a:pt x="2304" y="474"/>
                  </a:lnTo>
                  <a:lnTo>
                    <a:pt x="2290" y="479"/>
                  </a:lnTo>
                  <a:lnTo>
                    <a:pt x="2272" y="483"/>
                  </a:lnTo>
                  <a:lnTo>
                    <a:pt x="2272" y="483"/>
                  </a:lnTo>
                  <a:lnTo>
                    <a:pt x="2268" y="470"/>
                  </a:lnTo>
                  <a:lnTo>
                    <a:pt x="2267" y="452"/>
                  </a:lnTo>
                  <a:lnTo>
                    <a:pt x="2267" y="431"/>
                  </a:lnTo>
                  <a:lnTo>
                    <a:pt x="2267" y="420"/>
                  </a:lnTo>
                  <a:lnTo>
                    <a:pt x="2268" y="409"/>
                  </a:lnTo>
                  <a:lnTo>
                    <a:pt x="2271" y="398"/>
                  </a:lnTo>
                  <a:lnTo>
                    <a:pt x="2275" y="388"/>
                  </a:lnTo>
                  <a:lnTo>
                    <a:pt x="2279" y="378"/>
                  </a:lnTo>
                  <a:lnTo>
                    <a:pt x="2284" y="370"/>
                  </a:lnTo>
                  <a:lnTo>
                    <a:pt x="2292" y="363"/>
                  </a:lnTo>
                  <a:lnTo>
                    <a:pt x="2300" y="358"/>
                  </a:lnTo>
                  <a:lnTo>
                    <a:pt x="2310" y="355"/>
                  </a:lnTo>
                  <a:lnTo>
                    <a:pt x="2320" y="354"/>
                  </a:lnTo>
                  <a:lnTo>
                    <a:pt x="2320" y="354"/>
                  </a:lnTo>
                  <a:close/>
                  <a:moveTo>
                    <a:pt x="0" y="381"/>
                  </a:moveTo>
                  <a:lnTo>
                    <a:pt x="0" y="381"/>
                  </a:lnTo>
                  <a:lnTo>
                    <a:pt x="0" y="328"/>
                  </a:lnTo>
                  <a:lnTo>
                    <a:pt x="1" y="301"/>
                  </a:lnTo>
                  <a:lnTo>
                    <a:pt x="4" y="273"/>
                  </a:lnTo>
                  <a:lnTo>
                    <a:pt x="8" y="245"/>
                  </a:lnTo>
                  <a:lnTo>
                    <a:pt x="13" y="214"/>
                  </a:lnTo>
                  <a:lnTo>
                    <a:pt x="22" y="180"/>
                  </a:lnTo>
                  <a:lnTo>
                    <a:pt x="31" y="145"/>
                  </a:lnTo>
                  <a:lnTo>
                    <a:pt x="31" y="145"/>
                  </a:lnTo>
                  <a:lnTo>
                    <a:pt x="36" y="128"/>
                  </a:lnTo>
                  <a:lnTo>
                    <a:pt x="43" y="113"/>
                  </a:lnTo>
                  <a:lnTo>
                    <a:pt x="50" y="99"/>
                  </a:lnTo>
                  <a:lnTo>
                    <a:pt x="57" y="90"/>
                  </a:lnTo>
                  <a:lnTo>
                    <a:pt x="66" y="81"/>
                  </a:lnTo>
                  <a:lnTo>
                    <a:pt x="77" y="74"/>
                  </a:lnTo>
                  <a:lnTo>
                    <a:pt x="90" y="68"/>
                  </a:lnTo>
                  <a:lnTo>
                    <a:pt x="106" y="64"/>
                  </a:lnTo>
                  <a:lnTo>
                    <a:pt x="106" y="64"/>
                  </a:lnTo>
                  <a:lnTo>
                    <a:pt x="113" y="64"/>
                  </a:lnTo>
                  <a:lnTo>
                    <a:pt x="119" y="64"/>
                  </a:lnTo>
                  <a:lnTo>
                    <a:pt x="124" y="66"/>
                  </a:lnTo>
                  <a:lnTo>
                    <a:pt x="128" y="67"/>
                  </a:lnTo>
                  <a:lnTo>
                    <a:pt x="131" y="71"/>
                  </a:lnTo>
                  <a:lnTo>
                    <a:pt x="133" y="74"/>
                  </a:lnTo>
                  <a:lnTo>
                    <a:pt x="137" y="83"/>
                  </a:lnTo>
                  <a:lnTo>
                    <a:pt x="137" y="95"/>
                  </a:lnTo>
                  <a:lnTo>
                    <a:pt x="137" y="110"/>
                  </a:lnTo>
                  <a:lnTo>
                    <a:pt x="135" y="125"/>
                  </a:lnTo>
                  <a:lnTo>
                    <a:pt x="132" y="143"/>
                  </a:lnTo>
                  <a:lnTo>
                    <a:pt x="132" y="143"/>
                  </a:lnTo>
                  <a:lnTo>
                    <a:pt x="120" y="210"/>
                  </a:lnTo>
                  <a:lnTo>
                    <a:pt x="116" y="240"/>
                  </a:lnTo>
                  <a:lnTo>
                    <a:pt x="113" y="269"/>
                  </a:lnTo>
                  <a:lnTo>
                    <a:pt x="110" y="299"/>
                  </a:lnTo>
                  <a:lnTo>
                    <a:pt x="109" y="331"/>
                  </a:lnTo>
                  <a:lnTo>
                    <a:pt x="110" y="366"/>
                  </a:lnTo>
                  <a:lnTo>
                    <a:pt x="112" y="406"/>
                  </a:lnTo>
                  <a:lnTo>
                    <a:pt x="112" y="406"/>
                  </a:lnTo>
                  <a:lnTo>
                    <a:pt x="114" y="428"/>
                  </a:lnTo>
                  <a:lnTo>
                    <a:pt x="117" y="448"/>
                  </a:lnTo>
                  <a:lnTo>
                    <a:pt x="121" y="466"/>
                  </a:lnTo>
                  <a:lnTo>
                    <a:pt x="125" y="483"/>
                  </a:lnTo>
                  <a:lnTo>
                    <a:pt x="132" y="498"/>
                  </a:lnTo>
                  <a:lnTo>
                    <a:pt x="137" y="513"/>
                  </a:lnTo>
                  <a:lnTo>
                    <a:pt x="145" y="525"/>
                  </a:lnTo>
                  <a:lnTo>
                    <a:pt x="154" y="536"/>
                  </a:lnTo>
                  <a:lnTo>
                    <a:pt x="162" y="545"/>
                  </a:lnTo>
                  <a:lnTo>
                    <a:pt x="171" y="553"/>
                  </a:lnTo>
                  <a:lnTo>
                    <a:pt x="180" y="560"/>
                  </a:lnTo>
                  <a:lnTo>
                    <a:pt x="191" y="565"/>
                  </a:lnTo>
                  <a:lnTo>
                    <a:pt x="202" y="569"/>
                  </a:lnTo>
                  <a:lnTo>
                    <a:pt x="213" y="572"/>
                  </a:lnTo>
                  <a:lnTo>
                    <a:pt x="224" y="573"/>
                  </a:lnTo>
                  <a:lnTo>
                    <a:pt x="236" y="573"/>
                  </a:lnTo>
                  <a:lnTo>
                    <a:pt x="236" y="573"/>
                  </a:lnTo>
                  <a:lnTo>
                    <a:pt x="252" y="573"/>
                  </a:lnTo>
                  <a:lnTo>
                    <a:pt x="267" y="571"/>
                  </a:lnTo>
                  <a:lnTo>
                    <a:pt x="281" y="567"/>
                  </a:lnTo>
                  <a:lnTo>
                    <a:pt x="295" y="561"/>
                  </a:lnTo>
                  <a:lnTo>
                    <a:pt x="307" y="555"/>
                  </a:lnTo>
                  <a:lnTo>
                    <a:pt x="318" y="545"/>
                  </a:lnTo>
                  <a:lnTo>
                    <a:pt x="327" y="536"/>
                  </a:lnTo>
                  <a:lnTo>
                    <a:pt x="337" y="524"/>
                  </a:lnTo>
                  <a:lnTo>
                    <a:pt x="346" y="512"/>
                  </a:lnTo>
                  <a:lnTo>
                    <a:pt x="353" y="497"/>
                  </a:lnTo>
                  <a:lnTo>
                    <a:pt x="360" y="482"/>
                  </a:lnTo>
                  <a:lnTo>
                    <a:pt x="366" y="466"/>
                  </a:lnTo>
                  <a:lnTo>
                    <a:pt x="372" y="448"/>
                  </a:lnTo>
                  <a:lnTo>
                    <a:pt x="376" y="431"/>
                  </a:lnTo>
                  <a:lnTo>
                    <a:pt x="384" y="390"/>
                  </a:lnTo>
                  <a:lnTo>
                    <a:pt x="384" y="390"/>
                  </a:lnTo>
                  <a:lnTo>
                    <a:pt x="388" y="361"/>
                  </a:lnTo>
                  <a:lnTo>
                    <a:pt x="389" y="334"/>
                  </a:lnTo>
                  <a:lnTo>
                    <a:pt x="391" y="310"/>
                  </a:lnTo>
                  <a:lnTo>
                    <a:pt x="389" y="289"/>
                  </a:lnTo>
                  <a:lnTo>
                    <a:pt x="388" y="273"/>
                  </a:lnTo>
                  <a:lnTo>
                    <a:pt x="385" y="258"/>
                  </a:lnTo>
                  <a:lnTo>
                    <a:pt x="378" y="234"/>
                  </a:lnTo>
                  <a:lnTo>
                    <a:pt x="378" y="234"/>
                  </a:lnTo>
                  <a:lnTo>
                    <a:pt x="366" y="202"/>
                  </a:lnTo>
                  <a:lnTo>
                    <a:pt x="360" y="180"/>
                  </a:lnTo>
                  <a:lnTo>
                    <a:pt x="356" y="160"/>
                  </a:lnTo>
                  <a:lnTo>
                    <a:pt x="356" y="160"/>
                  </a:lnTo>
                  <a:lnTo>
                    <a:pt x="354" y="139"/>
                  </a:lnTo>
                  <a:lnTo>
                    <a:pt x="356" y="118"/>
                  </a:lnTo>
                  <a:lnTo>
                    <a:pt x="361" y="102"/>
                  </a:lnTo>
                  <a:lnTo>
                    <a:pt x="368" y="89"/>
                  </a:lnTo>
                  <a:lnTo>
                    <a:pt x="376" y="78"/>
                  </a:lnTo>
                  <a:lnTo>
                    <a:pt x="385" y="68"/>
                  </a:lnTo>
                  <a:lnTo>
                    <a:pt x="395" y="62"/>
                  </a:lnTo>
                  <a:lnTo>
                    <a:pt x="404" y="58"/>
                  </a:lnTo>
                  <a:lnTo>
                    <a:pt x="404" y="58"/>
                  </a:lnTo>
                  <a:lnTo>
                    <a:pt x="415" y="56"/>
                  </a:lnTo>
                  <a:lnTo>
                    <a:pt x="423" y="56"/>
                  </a:lnTo>
                  <a:lnTo>
                    <a:pt x="431" y="59"/>
                  </a:lnTo>
                  <a:lnTo>
                    <a:pt x="438" y="63"/>
                  </a:lnTo>
                  <a:lnTo>
                    <a:pt x="443" y="68"/>
                  </a:lnTo>
                  <a:lnTo>
                    <a:pt x="448" y="78"/>
                  </a:lnTo>
                  <a:lnTo>
                    <a:pt x="454" y="87"/>
                  </a:lnTo>
                  <a:lnTo>
                    <a:pt x="458" y="101"/>
                  </a:lnTo>
                  <a:lnTo>
                    <a:pt x="458" y="101"/>
                  </a:lnTo>
                  <a:lnTo>
                    <a:pt x="463" y="121"/>
                  </a:lnTo>
                  <a:lnTo>
                    <a:pt x="467" y="144"/>
                  </a:lnTo>
                  <a:lnTo>
                    <a:pt x="470" y="168"/>
                  </a:lnTo>
                  <a:lnTo>
                    <a:pt x="471" y="195"/>
                  </a:lnTo>
                  <a:lnTo>
                    <a:pt x="473" y="223"/>
                  </a:lnTo>
                  <a:lnTo>
                    <a:pt x="473" y="256"/>
                  </a:lnTo>
                  <a:lnTo>
                    <a:pt x="470" y="326"/>
                  </a:lnTo>
                  <a:lnTo>
                    <a:pt x="470" y="326"/>
                  </a:lnTo>
                  <a:lnTo>
                    <a:pt x="467" y="351"/>
                  </a:lnTo>
                  <a:lnTo>
                    <a:pt x="465" y="378"/>
                  </a:lnTo>
                  <a:lnTo>
                    <a:pt x="459" y="404"/>
                  </a:lnTo>
                  <a:lnTo>
                    <a:pt x="453" y="431"/>
                  </a:lnTo>
                  <a:lnTo>
                    <a:pt x="444" y="456"/>
                  </a:lnTo>
                  <a:lnTo>
                    <a:pt x="434" y="482"/>
                  </a:lnTo>
                  <a:lnTo>
                    <a:pt x="422" y="506"/>
                  </a:lnTo>
                  <a:lnTo>
                    <a:pt x="408" y="529"/>
                  </a:lnTo>
                  <a:lnTo>
                    <a:pt x="392" y="549"/>
                  </a:lnTo>
                  <a:lnTo>
                    <a:pt x="374" y="568"/>
                  </a:lnTo>
                  <a:lnTo>
                    <a:pt x="354" y="586"/>
                  </a:lnTo>
                  <a:lnTo>
                    <a:pt x="343" y="594"/>
                  </a:lnTo>
                  <a:lnTo>
                    <a:pt x="333" y="600"/>
                  </a:lnTo>
                  <a:lnTo>
                    <a:pt x="321" y="606"/>
                  </a:lnTo>
                  <a:lnTo>
                    <a:pt x="308" y="611"/>
                  </a:lnTo>
                  <a:lnTo>
                    <a:pt x="295" y="617"/>
                  </a:lnTo>
                  <a:lnTo>
                    <a:pt x="281" y="619"/>
                  </a:lnTo>
                  <a:lnTo>
                    <a:pt x="268" y="623"/>
                  </a:lnTo>
                  <a:lnTo>
                    <a:pt x="253" y="625"/>
                  </a:lnTo>
                  <a:lnTo>
                    <a:pt x="237" y="626"/>
                  </a:lnTo>
                  <a:lnTo>
                    <a:pt x="222" y="626"/>
                  </a:lnTo>
                  <a:lnTo>
                    <a:pt x="222" y="626"/>
                  </a:lnTo>
                  <a:lnTo>
                    <a:pt x="195" y="625"/>
                  </a:lnTo>
                  <a:lnTo>
                    <a:pt x="170" y="621"/>
                  </a:lnTo>
                  <a:lnTo>
                    <a:pt x="147" y="615"/>
                  </a:lnTo>
                  <a:lnTo>
                    <a:pt x="125" y="607"/>
                  </a:lnTo>
                  <a:lnTo>
                    <a:pt x="106" y="598"/>
                  </a:lnTo>
                  <a:lnTo>
                    <a:pt x="89" y="586"/>
                  </a:lnTo>
                  <a:lnTo>
                    <a:pt x="73" y="572"/>
                  </a:lnTo>
                  <a:lnTo>
                    <a:pt x="58" y="557"/>
                  </a:lnTo>
                  <a:lnTo>
                    <a:pt x="46" y="540"/>
                  </a:lnTo>
                  <a:lnTo>
                    <a:pt x="35" y="522"/>
                  </a:lnTo>
                  <a:lnTo>
                    <a:pt x="26" y="502"/>
                  </a:lnTo>
                  <a:lnTo>
                    <a:pt x="18" y="481"/>
                  </a:lnTo>
                  <a:lnTo>
                    <a:pt x="11" y="458"/>
                  </a:lnTo>
                  <a:lnTo>
                    <a:pt x="5" y="433"/>
                  </a:lnTo>
                  <a:lnTo>
                    <a:pt x="3" y="408"/>
                  </a:lnTo>
                  <a:lnTo>
                    <a:pt x="0" y="381"/>
                  </a:lnTo>
                  <a:lnTo>
                    <a:pt x="0" y="381"/>
                  </a:lnTo>
                  <a:close/>
                </a:path>
              </a:pathLst>
            </a:custGeom>
            <a:solidFill>
              <a:srgbClr val="3127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pic>
        <p:nvPicPr>
          <p:cNvPr id="756" name="Picture 4" descr="http://www.nabc.nl/Portals/0/images/ING%20Logo.jpg"/>
          <p:cNvPicPr>
            <a:picLocks noChangeAspect="1" noChangeArrowheads="1"/>
          </p:cNvPicPr>
          <p:nvPr/>
        </p:nvPicPr>
        <p:blipFill>
          <a:blip r:embed="rId8"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0630321" y="5220331"/>
            <a:ext cx="768832" cy="190428"/>
          </a:xfrm>
          <a:prstGeom prst="rect">
            <a:avLst/>
          </a:prstGeom>
          <a:noFill/>
          <a:extLst>
            <a:ext uri="{909E8E84-426E-40DD-AFC4-6F175D3DCCD1}">
              <a14:hiddenFill xmlns:a14="http://schemas.microsoft.com/office/drawing/2010/main">
                <a:solidFill>
                  <a:srgbClr val="FFFFFF"/>
                </a:solidFill>
              </a14:hiddenFill>
            </a:ext>
          </a:extLst>
        </p:spPr>
      </p:pic>
      <p:pic>
        <p:nvPicPr>
          <p:cNvPr id="757" name="Picture 2" descr="http://img.clubic.com/05671710-photo-logo-hp-2013.jpg"/>
          <p:cNvPicPr>
            <a:picLocks noChangeAspect="1" noChangeArrowheads="1"/>
          </p:cNvPicPr>
          <p:nvPr/>
        </p:nvPicPr>
        <p:blipFill>
          <a:blip r:embed="rId9" cstate="screen">
            <a:extLst>
              <a:ext uri="{28A0092B-C50C-407E-A947-70E740481C1C}">
                <a14:useLocalDpi xmlns:a14="http://schemas.microsoft.com/office/drawing/2010/main" val="0"/>
              </a:ext>
            </a:extLst>
          </a:blip>
          <a:srcRect/>
          <a:stretch>
            <a:fillRect/>
          </a:stretch>
        </p:blipFill>
        <p:spPr bwMode="auto">
          <a:xfrm>
            <a:off x="9366358" y="2152856"/>
            <a:ext cx="548640" cy="548640"/>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758" name="Picture 4" descr="https://www.usbank.com/homepage/images/comp_1_logo-usbank-siteheader.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1006418" y="3151496"/>
            <a:ext cx="946196" cy="347582"/>
          </a:xfrm>
          <a:prstGeom prst="rect">
            <a:avLst/>
          </a:prstGeom>
          <a:noFill/>
          <a:extLst>
            <a:ext uri="{909E8E84-426E-40DD-AFC4-6F175D3DCCD1}">
              <a14:hiddenFill xmlns:a14="http://schemas.microsoft.com/office/drawing/2010/main">
                <a:solidFill>
                  <a:srgbClr val="FFFFFF"/>
                </a:solidFill>
              </a14:hiddenFill>
            </a:ext>
          </a:extLst>
        </p:spPr>
      </p:pic>
      <p:pic>
        <p:nvPicPr>
          <p:cNvPr id="759" name="Picture 8" descr="http://www.performancexpress.org/wp-content/uploads/2013/07/MerchantsBankLogo.jpg"/>
          <p:cNvPicPr>
            <a:picLocks noChangeAspect="1" noChangeArrowheads="1"/>
          </p:cNvPicPr>
          <p:nvPr/>
        </p:nvPicPr>
        <p:blipFill>
          <a:blip r:embed="rId11" cstate="screen">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453816" y="5220331"/>
            <a:ext cx="1181030" cy="340099"/>
          </a:xfrm>
          <a:prstGeom prst="rect">
            <a:avLst/>
          </a:prstGeom>
          <a:noFill/>
          <a:extLst>
            <a:ext uri="{909E8E84-426E-40DD-AFC4-6F175D3DCCD1}">
              <a14:hiddenFill xmlns:a14="http://schemas.microsoft.com/office/drawing/2010/main">
                <a:solidFill>
                  <a:srgbClr val="FFFFFF"/>
                </a:solidFill>
              </a14:hiddenFill>
            </a:ext>
          </a:extLst>
        </p:spPr>
      </p:pic>
      <p:pic>
        <p:nvPicPr>
          <p:cNvPr id="760" name="Picture 12" descr="http://www.userlogos.org/files/logos/Rog/RBC_01.png"/>
          <p:cNvPicPr>
            <a:picLocks noChangeAspect="1" noChangeArrowheads="1"/>
          </p:cNvPicPr>
          <p:nvPr/>
        </p:nvPicPr>
        <p:blipFill>
          <a:blip r:embed="rId12" cstate="screen">
            <a:extLst>
              <a:ext uri="{28A0092B-C50C-407E-A947-70E740481C1C}">
                <a14:useLocalDpi xmlns:a14="http://schemas.microsoft.com/office/drawing/2010/main" val="0"/>
              </a:ext>
            </a:extLst>
          </a:blip>
          <a:srcRect/>
          <a:stretch>
            <a:fillRect/>
          </a:stretch>
        </p:blipFill>
        <p:spPr bwMode="auto">
          <a:xfrm>
            <a:off x="8317956" y="2162364"/>
            <a:ext cx="769984" cy="577488"/>
          </a:xfrm>
          <a:prstGeom prst="rect">
            <a:avLst/>
          </a:prstGeom>
          <a:noFill/>
          <a:extLst>
            <a:ext uri="{909E8E84-426E-40DD-AFC4-6F175D3DCCD1}">
              <a14:hiddenFill xmlns:a14="http://schemas.microsoft.com/office/drawing/2010/main">
                <a:solidFill>
                  <a:srgbClr val="FFFFFF"/>
                </a:solidFill>
              </a14:hiddenFill>
            </a:ext>
          </a:extLst>
        </p:spPr>
      </p:pic>
      <p:pic>
        <p:nvPicPr>
          <p:cNvPr id="761" name="Picture 20" descr="http://oilygulf.files.wordpress.com/2010/11/halliburton-logo.jpg"/>
          <p:cNvPicPr>
            <a:picLocks noChangeAspect="1" noChangeArrowheads="1"/>
          </p:cNvPicPr>
          <p:nvPr/>
        </p:nvPicPr>
        <p:blipFill>
          <a:blip r:embed="rId13"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261328" y="4367182"/>
            <a:ext cx="827550" cy="663148"/>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763" name="Picture 6" descr="http://upload.wikimedia.org/wikipedia/en/b/bb/Estee_Lauder_logo.png"/>
          <p:cNvPicPr>
            <a:picLocks noChangeAspect="1" noChangeArrowheads="1"/>
          </p:cNvPicPr>
          <p:nvPr/>
        </p:nvPicPr>
        <p:blipFill>
          <a:blip r:embed="rId14" cstate="screen">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555722" y="3918170"/>
            <a:ext cx="1043925" cy="177346"/>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764" name="Picture 8" descr="http://www.pajhwok.com/affiles/imagecache/lead_l/photo/2010/11/UN%20Logo.jpg"/>
          <p:cNvPicPr>
            <a:picLocks noChangeAspect="1" noChangeArrowheads="1"/>
          </p:cNvPicPr>
          <p:nvPr/>
        </p:nvPicPr>
        <p:blipFill>
          <a:blip r:embed="rId15" cstate="screen">
            <a:clrChange>
              <a:clrFrom>
                <a:srgbClr val="FFFDFF"/>
              </a:clrFrom>
              <a:clrTo>
                <a:srgbClr val="FFFDFF">
                  <a:alpha val="0"/>
                </a:srgbClr>
              </a:clrTo>
            </a:clrChange>
            <a:extLst>
              <a:ext uri="{28A0092B-C50C-407E-A947-70E740481C1C}">
                <a14:useLocalDpi xmlns:a14="http://schemas.microsoft.com/office/drawing/2010/main" val="0"/>
              </a:ext>
            </a:extLst>
          </a:blip>
          <a:srcRect/>
          <a:stretch>
            <a:fillRect/>
          </a:stretch>
        </p:blipFill>
        <p:spPr bwMode="auto">
          <a:xfrm>
            <a:off x="9429300" y="3070568"/>
            <a:ext cx="455693" cy="455693"/>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765" name="Picture 10" descr="http://microsoft-news.com/wp-content/uploads/2014/03/Microsoft-Skype-logo-300x200.png"/>
          <p:cNvPicPr>
            <a:picLocks noChangeAspect="1" noChangeArrowheads="1"/>
          </p:cNvPicPr>
          <p:nvPr/>
        </p:nvPicPr>
        <p:blipFill>
          <a:blip r:embed="rId16" cstate="screen">
            <a:extLst>
              <a:ext uri="{28A0092B-C50C-407E-A947-70E740481C1C}">
                <a14:useLocalDpi xmlns:a14="http://schemas.microsoft.com/office/drawing/2010/main" val="0"/>
              </a:ext>
            </a:extLst>
          </a:blip>
          <a:srcRect/>
          <a:stretch>
            <a:fillRect/>
          </a:stretch>
        </p:blipFill>
        <p:spPr bwMode="auto">
          <a:xfrm>
            <a:off x="7202672" y="2094837"/>
            <a:ext cx="568751" cy="379167"/>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766" name="Picture 18" descr="http://mobileresponse.com/wp-content/uploads/2014/03/ericsson.png"/>
          <p:cNvPicPr>
            <a:picLocks noChangeAspect="1" noChangeArrowheads="1"/>
          </p:cNvPicPr>
          <p:nvPr/>
        </p:nvPicPr>
        <p:blipFill>
          <a:blip r:embed="rId17" cstate="screen">
            <a:extLst>
              <a:ext uri="{28A0092B-C50C-407E-A947-70E740481C1C}">
                <a14:useLocalDpi xmlns:a14="http://schemas.microsoft.com/office/drawing/2010/main" val="0"/>
              </a:ext>
            </a:extLst>
          </a:blip>
          <a:srcRect/>
          <a:stretch>
            <a:fillRect/>
          </a:stretch>
        </p:blipFill>
        <p:spPr bwMode="auto">
          <a:xfrm>
            <a:off x="11237541" y="3765423"/>
            <a:ext cx="483951" cy="424449"/>
          </a:xfrm>
          <a:prstGeom prst="rect">
            <a:avLst/>
          </a:prstGeom>
          <a:noFill/>
          <a:extLst>
            <a:ext uri="{909E8E84-426E-40DD-AFC4-6F175D3DCCD1}">
              <a14:hiddenFill xmlns:a14="http://schemas.microsoft.com/office/drawing/2010/main">
                <a:solidFill>
                  <a:srgbClr val="FFFFFF"/>
                </a:solidFill>
              </a14:hiddenFill>
            </a:ext>
          </a:extLst>
        </p:spPr>
      </p:pic>
      <p:pic>
        <p:nvPicPr>
          <p:cNvPr id="768" name="Picture 6" descr="http://media.thehubcomms.com/images/2014/02/26/oracle-logo_557043.png?format=png&amp;zoom=1&amp;quality=70&amp;anchor=middlecenter&amp;width=320&amp;mode=pad"/>
          <p:cNvPicPr>
            <a:picLocks noChangeAspect="1" noChangeArrowheads="1"/>
          </p:cNvPicPr>
          <p:nvPr/>
        </p:nvPicPr>
        <p:blipFill rotWithShape="1">
          <a:blip r:embed="rId18" cstate="screen">
            <a:extLst>
              <a:ext uri="{28A0092B-C50C-407E-A947-70E740481C1C}">
                <a14:useLocalDpi xmlns:a14="http://schemas.microsoft.com/office/drawing/2010/main" val="0"/>
              </a:ext>
            </a:extLst>
          </a:blip>
          <a:srcRect t="33418" b="38300"/>
          <a:stretch/>
        </p:blipFill>
        <p:spPr bwMode="auto">
          <a:xfrm>
            <a:off x="8721540" y="760657"/>
            <a:ext cx="896493" cy="312601"/>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http://cdn-payscale.com/content/logos/Bed%20Bath%20&amp;%20Beyond%20Inc_200px.jpg"/>
          <p:cNvPicPr>
            <a:picLocks noChangeAspect="1" noChangeArrowheads="1"/>
          </p:cNvPicPr>
          <p:nvPr/>
        </p:nvPicPr>
        <p:blipFill rotWithShape="1">
          <a:blip r:embed="rId19">
            <a:extLst>
              <a:ext uri="{28A0092B-C50C-407E-A947-70E740481C1C}">
                <a14:useLocalDpi xmlns:a14="http://schemas.microsoft.com/office/drawing/2010/main" val="0"/>
              </a:ext>
            </a:extLst>
          </a:blip>
          <a:srcRect t="27427" b="32124"/>
          <a:stretch/>
        </p:blipFill>
        <p:spPr bwMode="auto">
          <a:xfrm>
            <a:off x="8458744" y="4448398"/>
            <a:ext cx="1237881" cy="500716"/>
          </a:xfrm>
          <a:prstGeom prst="rect">
            <a:avLst/>
          </a:prstGeom>
          <a:noFill/>
          <a:extLst>
            <a:ext uri="{909E8E84-426E-40DD-AFC4-6F175D3DCCD1}">
              <a14:hiddenFill xmlns:a14="http://schemas.microsoft.com/office/drawing/2010/main">
                <a:solidFill>
                  <a:srgbClr val="FFFFFF"/>
                </a:solidFill>
              </a14:hiddenFill>
            </a:ext>
          </a:extLst>
        </p:spPr>
      </p:pic>
      <p:grpSp>
        <p:nvGrpSpPr>
          <p:cNvPr id="769" name="Group 768"/>
          <p:cNvGrpSpPr/>
          <p:nvPr/>
        </p:nvGrpSpPr>
        <p:grpSpPr>
          <a:xfrm>
            <a:off x="11167788" y="4604019"/>
            <a:ext cx="623456" cy="261104"/>
            <a:chOff x="7646989" y="3154860"/>
            <a:chExt cx="679531" cy="284591"/>
          </a:xfrm>
        </p:grpSpPr>
        <p:sp>
          <p:nvSpPr>
            <p:cNvPr id="770" name="Freeform 205"/>
            <p:cNvSpPr>
              <a:spLocks noEditPoints="1"/>
            </p:cNvSpPr>
            <p:nvPr/>
          </p:nvSpPr>
          <p:spPr bwMode="auto">
            <a:xfrm>
              <a:off x="7674326" y="3335959"/>
              <a:ext cx="624856" cy="103492"/>
            </a:xfrm>
            <a:custGeom>
              <a:avLst/>
              <a:gdLst>
                <a:gd name="T0" fmla="*/ 70 w 640"/>
                <a:gd name="T1" fmla="*/ 84 h 106"/>
                <a:gd name="T2" fmla="*/ 98 w 640"/>
                <a:gd name="T3" fmla="*/ 64 h 106"/>
                <a:gd name="T4" fmla="*/ 98 w 640"/>
                <a:gd name="T5" fmla="*/ 42 h 106"/>
                <a:gd name="T6" fmla="*/ 76 w 640"/>
                <a:gd name="T7" fmla="*/ 24 h 106"/>
                <a:gd name="T8" fmla="*/ 242 w 640"/>
                <a:gd name="T9" fmla="*/ 2 h 106"/>
                <a:gd name="T10" fmla="*/ 210 w 640"/>
                <a:gd name="T11" fmla="*/ 32 h 106"/>
                <a:gd name="T12" fmla="*/ 192 w 640"/>
                <a:gd name="T13" fmla="*/ 30 h 106"/>
                <a:gd name="T14" fmla="*/ 208 w 640"/>
                <a:gd name="T15" fmla="*/ 38 h 106"/>
                <a:gd name="T16" fmla="*/ 232 w 640"/>
                <a:gd name="T17" fmla="*/ 64 h 106"/>
                <a:gd name="T18" fmla="*/ 208 w 640"/>
                <a:gd name="T19" fmla="*/ 64 h 106"/>
                <a:gd name="T20" fmla="*/ 208 w 640"/>
                <a:gd name="T21" fmla="*/ 76 h 106"/>
                <a:gd name="T22" fmla="*/ 242 w 640"/>
                <a:gd name="T23" fmla="*/ 76 h 106"/>
                <a:gd name="T24" fmla="*/ 140 w 640"/>
                <a:gd name="T25" fmla="*/ 104 h 106"/>
                <a:gd name="T26" fmla="*/ 158 w 640"/>
                <a:gd name="T27" fmla="*/ 84 h 106"/>
                <a:gd name="T28" fmla="*/ 140 w 640"/>
                <a:gd name="T29" fmla="*/ 4 h 106"/>
                <a:gd name="T30" fmla="*/ 308 w 640"/>
                <a:gd name="T31" fmla="*/ 22 h 106"/>
                <a:gd name="T32" fmla="*/ 328 w 640"/>
                <a:gd name="T33" fmla="*/ 46 h 106"/>
                <a:gd name="T34" fmla="*/ 330 w 640"/>
                <a:gd name="T35" fmla="*/ 32 h 106"/>
                <a:gd name="T36" fmla="*/ 318 w 640"/>
                <a:gd name="T37" fmla="*/ 22 h 106"/>
                <a:gd name="T38" fmla="*/ 326 w 640"/>
                <a:gd name="T39" fmla="*/ 2 h 106"/>
                <a:gd name="T40" fmla="*/ 354 w 640"/>
                <a:gd name="T41" fmla="*/ 8 h 106"/>
                <a:gd name="T42" fmla="*/ 370 w 640"/>
                <a:gd name="T43" fmla="*/ 36 h 106"/>
                <a:gd name="T44" fmla="*/ 356 w 640"/>
                <a:gd name="T45" fmla="*/ 64 h 106"/>
                <a:gd name="T46" fmla="*/ 308 w 640"/>
                <a:gd name="T47" fmla="*/ 72 h 106"/>
                <a:gd name="T48" fmla="*/ 328 w 640"/>
                <a:gd name="T49" fmla="*/ 102 h 106"/>
                <a:gd name="T50" fmla="*/ 254 w 640"/>
                <a:gd name="T51" fmla="*/ 102 h 106"/>
                <a:gd name="T52" fmla="*/ 274 w 640"/>
                <a:gd name="T53" fmla="*/ 22 h 106"/>
                <a:gd name="T54" fmla="*/ 254 w 640"/>
                <a:gd name="T55" fmla="*/ 2 h 106"/>
                <a:gd name="T56" fmla="*/ 444 w 640"/>
                <a:gd name="T57" fmla="*/ 22 h 106"/>
                <a:gd name="T58" fmla="*/ 418 w 640"/>
                <a:gd name="T59" fmla="*/ 42 h 106"/>
                <a:gd name="T60" fmla="*/ 424 w 640"/>
                <a:gd name="T61" fmla="*/ 74 h 106"/>
                <a:gd name="T62" fmla="*/ 446 w 640"/>
                <a:gd name="T63" fmla="*/ 84 h 106"/>
                <a:gd name="T64" fmla="*/ 474 w 640"/>
                <a:gd name="T65" fmla="*/ 60 h 106"/>
                <a:gd name="T66" fmla="*/ 466 w 640"/>
                <a:gd name="T67" fmla="*/ 32 h 106"/>
                <a:gd name="T68" fmla="*/ 446 w 640"/>
                <a:gd name="T69" fmla="*/ 22 h 106"/>
                <a:gd name="T70" fmla="*/ 462 w 640"/>
                <a:gd name="T71" fmla="*/ 0 h 106"/>
                <a:gd name="T72" fmla="*/ 502 w 640"/>
                <a:gd name="T73" fmla="*/ 18 h 106"/>
                <a:gd name="T74" fmla="*/ 514 w 640"/>
                <a:gd name="T75" fmla="*/ 48 h 106"/>
                <a:gd name="T76" fmla="*/ 512 w 640"/>
                <a:gd name="T77" fmla="*/ 62 h 106"/>
                <a:gd name="T78" fmla="*/ 484 w 640"/>
                <a:gd name="T79" fmla="*/ 96 h 106"/>
                <a:gd name="T80" fmla="*/ 444 w 640"/>
                <a:gd name="T81" fmla="*/ 106 h 106"/>
                <a:gd name="T82" fmla="*/ 398 w 640"/>
                <a:gd name="T83" fmla="*/ 96 h 106"/>
                <a:gd name="T84" fmla="*/ 376 w 640"/>
                <a:gd name="T85" fmla="*/ 60 h 106"/>
                <a:gd name="T86" fmla="*/ 376 w 640"/>
                <a:gd name="T87" fmla="*/ 58 h 106"/>
                <a:gd name="T88" fmla="*/ 388 w 640"/>
                <a:gd name="T89" fmla="*/ 26 h 106"/>
                <a:gd name="T90" fmla="*/ 444 w 640"/>
                <a:gd name="T91" fmla="*/ 0 h 106"/>
                <a:gd name="T92" fmla="*/ 640 w 640"/>
                <a:gd name="T93" fmla="*/ 30 h 106"/>
                <a:gd name="T94" fmla="*/ 610 w 640"/>
                <a:gd name="T95" fmla="*/ 30 h 106"/>
                <a:gd name="T96" fmla="*/ 614 w 640"/>
                <a:gd name="T97" fmla="*/ 84 h 106"/>
                <a:gd name="T98" fmla="*/ 544 w 640"/>
                <a:gd name="T99" fmla="*/ 104 h 106"/>
                <a:gd name="T100" fmla="*/ 544 w 640"/>
                <a:gd name="T101" fmla="*/ 84 h 106"/>
                <a:gd name="T102" fmla="*/ 548 w 640"/>
                <a:gd name="T103" fmla="*/ 32 h 106"/>
                <a:gd name="T104" fmla="*/ 518 w 640"/>
                <a:gd name="T105" fmla="*/ 4 h 106"/>
                <a:gd name="T106" fmla="*/ 88 w 640"/>
                <a:gd name="T107" fmla="*/ 2 h 106"/>
                <a:gd name="T108" fmla="*/ 122 w 640"/>
                <a:gd name="T109" fmla="*/ 14 h 106"/>
                <a:gd name="T110" fmla="*/ 138 w 640"/>
                <a:gd name="T111" fmla="*/ 52 h 106"/>
                <a:gd name="T112" fmla="*/ 118 w 640"/>
                <a:gd name="T113" fmla="*/ 92 h 106"/>
                <a:gd name="T114" fmla="*/ 78 w 640"/>
                <a:gd name="T115" fmla="*/ 104 h 106"/>
                <a:gd name="T116" fmla="*/ 0 w 640"/>
                <a:gd name="T117" fmla="*/ 84 h 106"/>
                <a:gd name="T118" fmla="*/ 0 w 640"/>
                <a:gd name="T119" fmla="*/ 22 h 106"/>
                <a:gd name="T120" fmla="*/ 2 w 640"/>
                <a:gd name="T121" fmla="*/ 2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640" h="106">
                  <a:moveTo>
                    <a:pt x="70" y="22"/>
                  </a:moveTo>
                  <a:lnTo>
                    <a:pt x="54" y="22"/>
                  </a:lnTo>
                  <a:lnTo>
                    <a:pt x="54" y="84"/>
                  </a:lnTo>
                  <a:lnTo>
                    <a:pt x="70" y="84"/>
                  </a:lnTo>
                  <a:lnTo>
                    <a:pt x="70" y="84"/>
                  </a:lnTo>
                  <a:lnTo>
                    <a:pt x="82" y="82"/>
                  </a:lnTo>
                  <a:lnTo>
                    <a:pt x="86" y="78"/>
                  </a:lnTo>
                  <a:lnTo>
                    <a:pt x="90" y="74"/>
                  </a:lnTo>
                  <a:lnTo>
                    <a:pt x="90" y="74"/>
                  </a:lnTo>
                  <a:lnTo>
                    <a:pt x="98" y="64"/>
                  </a:lnTo>
                  <a:lnTo>
                    <a:pt x="100" y="60"/>
                  </a:lnTo>
                  <a:lnTo>
                    <a:pt x="100" y="52"/>
                  </a:lnTo>
                  <a:lnTo>
                    <a:pt x="100" y="52"/>
                  </a:lnTo>
                  <a:lnTo>
                    <a:pt x="100" y="46"/>
                  </a:lnTo>
                  <a:lnTo>
                    <a:pt x="98" y="42"/>
                  </a:lnTo>
                  <a:lnTo>
                    <a:pt x="90" y="32"/>
                  </a:lnTo>
                  <a:lnTo>
                    <a:pt x="90" y="32"/>
                  </a:lnTo>
                  <a:lnTo>
                    <a:pt x="86" y="28"/>
                  </a:lnTo>
                  <a:lnTo>
                    <a:pt x="82" y="24"/>
                  </a:lnTo>
                  <a:lnTo>
                    <a:pt x="76" y="24"/>
                  </a:lnTo>
                  <a:lnTo>
                    <a:pt x="70" y="22"/>
                  </a:lnTo>
                  <a:lnTo>
                    <a:pt x="70" y="22"/>
                  </a:lnTo>
                  <a:close/>
                  <a:moveTo>
                    <a:pt x="142" y="2"/>
                  </a:moveTo>
                  <a:lnTo>
                    <a:pt x="240" y="2"/>
                  </a:lnTo>
                  <a:lnTo>
                    <a:pt x="242" y="2"/>
                  </a:lnTo>
                  <a:lnTo>
                    <a:pt x="242" y="4"/>
                  </a:lnTo>
                  <a:lnTo>
                    <a:pt x="242" y="30"/>
                  </a:lnTo>
                  <a:lnTo>
                    <a:pt x="242" y="32"/>
                  </a:lnTo>
                  <a:lnTo>
                    <a:pt x="240" y="32"/>
                  </a:lnTo>
                  <a:lnTo>
                    <a:pt x="210" y="32"/>
                  </a:lnTo>
                  <a:lnTo>
                    <a:pt x="208" y="32"/>
                  </a:lnTo>
                  <a:lnTo>
                    <a:pt x="208" y="30"/>
                  </a:lnTo>
                  <a:lnTo>
                    <a:pt x="208" y="22"/>
                  </a:lnTo>
                  <a:lnTo>
                    <a:pt x="192" y="22"/>
                  </a:lnTo>
                  <a:lnTo>
                    <a:pt x="192" y="30"/>
                  </a:lnTo>
                  <a:lnTo>
                    <a:pt x="192" y="42"/>
                  </a:lnTo>
                  <a:lnTo>
                    <a:pt x="192" y="44"/>
                  </a:lnTo>
                  <a:lnTo>
                    <a:pt x="208" y="44"/>
                  </a:lnTo>
                  <a:lnTo>
                    <a:pt x="208" y="42"/>
                  </a:lnTo>
                  <a:lnTo>
                    <a:pt x="208" y="38"/>
                  </a:lnTo>
                  <a:lnTo>
                    <a:pt x="210" y="38"/>
                  </a:lnTo>
                  <a:lnTo>
                    <a:pt x="230" y="38"/>
                  </a:lnTo>
                  <a:lnTo>
                    <a:pt x="232" y="38"/>
                  </a:lnTo>
                  <a:lnTo>
                    <a:pt x="232" y="42"/>
                  </a:lnTo>
                  <a:lnTo>
                    <a:pt x="232" y="64"/>
                  </a:lnTo>
                  <a:lnTo>
                    <a:pt x="232" y="66"/>
                  </a:lnTo>
                  <a:lnTo>
                    <a:pt x="230" y="66"/>
                  </a:lnTo>
                  <a:lnTo>
                    <a:pt x="210" y="66"/>
                  </a:lnTo>
                  <a:lnTo>
                    <a:pt x="208" y="66"/>
                  </a:lnTo>
                  <a:lnTo>
                    <a:pt x="208" y="64"/>
                  </a:lnTo>
                  <a:lnTo>
                    <a:pt x="208" y="62"/>
                  </a:lnTo>
                  <a:lnTo>
                    <a:pt x="192" y="62"/>
                  </a:lnTo>
                  <a:lnTo>
                    <a:pt x="192" y="84"/>
                  </a:lnTo>
                  <a:lnTo>
                    <a:pt x="208" y="84"/>
                  </a:lnTo>
                  <a:lnTo>
                    <a:pt x="208" y="76"/>
                  </a:lnTo>
                  <a:lnTo>
                    <a:pt x="208" y="74"/>
                  </a:lnTo>
                  <a:lnTo>
                    <a:pt x="210" y="74"/>
                  </a:lnTo>
                  <a:lnTo>
                    <a:pt x="240" y="74"/>
                  </a:lnTo>
                  <a:lnTo>
                    <a:pt x="242" y="74"/>
                  </a:lnTo>
                  <a:lnTo>
                    <a:pt x="242" y="76"/>
                  </a:lnTo>
                  <a:lnTo>
                    <a:pt x="242" y="102"/>
                  </a:lnTo>
                  <a:lnTo>
                    <a:pt x="242" y="104"/>
                  </a:lnTo>
                  <a:lnTo>
                    <a:pt x="240" y="104"/>
                  </a:lnTo>
                  <a:lnTo>
                    <a:pt x="142" y="104"/>
                  </a:lnTo>
                  <a:lnTo>
                    <a:pt x="140" y="104"/>
                  </a:lnTo>
                  <a:lnTo>
                    <a:pt x="140" y="102"/>
                  </a:lnTo>
                  <a:lnTo>
                    <a:pt x="140" y="86"/>
                  </a:lnTo>
                  <a:lnTo>
                    <a:pt x="140" y="84"/>
                  </a:lnTo>
                  <a:lnTo>
                    <a:pt x="142" y="84"/>
                  </a:lnTo>
                  <a:lnTo>
                    <a:pt x="158" y="84"/>
                  </a:lnTo>
                  <a:lnTo>
                    <a:pt x="158" y="22"/>
                  </a:lnTo>
                  <a:lnTo>
                    <a:pt x="142" y="22"/>
                  </a:lnTo>
                  <a:lnTo>
                    <a:pt x="140" y="22"/>
                  </a:lnTo>
                  <a:lnTo>
                    <a:pt x="140" y="20"/>
                  </a:lnTo>
                  <a:lnTo>
                    <a:pt x="140" y="4"/>
                  </a:lnTo>
                  <a:lnTo>
                    <a:pt x="140" y="2"/>
                  </a:lnTo>
                  <a:lnTo>
                    <a:pt x="142" y="2"/>
                  </a:lnTo>
                  <a:lnTo>
                    <a:pt x="142" y="2"/>
                  </a:lnTo>
                  <a:close/>
                  <a:moveTo>
                    <a:pt x="318" y="22"/>
                  </a:moveTo>
                  <a:lnTo>
                    <a:pt x="308" y="22"/>
                  </a:lnTo>
                  <a:lnTo>
                    <a:pt x="308" y="52"/>
                  </a:lnTo>
                  <a:lnTo>
                    <a:pt x="318" y="52"/>
                  </a:lnTo>
                  <a:lnTo>
                    <a:pt x="318" y="52"/>
                  </a:lnTo>
                  <a:lnTo>
                    <a:pt x="322" y="50"/>
                  </a:lnTo>
                  <a:lnTo>
                    <a:pt x="328" y="46"/>
                  </a:lnTo>
                  <a:lnTo>
                    <a:pt x="328" y="46"/>
                  </a:lnTo>
                  <a:lnTo>
                    <a:pt x="330" y="42"/>
                  </a:lnTo>
                  <a:lnTo>
                    <a:pt x="332" y="36"/>
                  </a:lnTo>
                  <a:lnTo>
                    <a:pt x="332" y="36"/>
                  </a:lnTo>
                  <a:lnTo>
                    <a:pt x="330" y="32"/>
                  </a:lnTo>
                  <a:lnTo>
                    <a:pt x="328" y="26"/>
                  </a:lnTo>
                  <a:lnTo>
                    <a:pt x="328" y="26"/>
                  </a:lnTo>
                  <a:lnTo>
                    <a:pt x="322" y="24"/>
                  </a:lnTo>
                  <a:lnTo>
                    <a:pt x="318" y="22"/>
                  </a:lnTo>
                  <a:lnTo>
                    <a:pt x="318" y="22"/>
                  </a:lnTo>
                  <a:close/>
                  <a:moveTo>
                    <a:pt x="256" y="2"/>
                  </a:moveTo>
                  <a:lnTo>
                    <a:pt x="326" y="2"/>
                  </a:lnTo>
                  <a:lnTo>
                    <a:pt x="326" y="2"/>
                  </a:lnTo>
                  <a:lnTo>
                    <a:pt x="326" y="2"/>
                  </a:lnTo>
                  <a:lnTo>
                    <a:pt x="326" y="2"/>
                  </a:lnTo>
                  <a:lnTo>
                    <a:pt x="336" y="2"/>
                  </a:lnTo>
                  <a:lnTo>
                    <a:pt x="336" y="2"/>
                  </a:lnTo>
                  <a:lnTo>
                    <a:pt x="344" y="4"/>
                  </a:lnTo>
                  <a:lnTo>
                    <a:pt x="344" y="4"/>
                  </a:lnTo>
                  <a:lnTo>
                    <a:pt x="354" y="8"/>
                  </a:lnTo>
                  <a:lnTo>
                    <a:pt x="362" y="14"/>
                  </a:lnTo>
                  <a:lnTo>
                    <a:pt x="368" y="24"/>
                  </a:lnTo>
                  <a:lnTo>
                    <a:pt x="370" y="36"/>
                  </a:lnTo>
                  <a:lnTo>
                    <a:pt x="370" y="36"/>
                  </a:lnTo>
                  <a:lnTo>
                    <a:pt x="370" y="36"/>
                  </a:lnTo>
                  <a:lnTo>
                    <a:pt x="368" y="44"/>
                  </a:lnTo>
                  <a:lnTo>
                    <a:pt x="366" y="52"/>
                  </a:lnTo>
                  <a:lnTo>
                    <a:pt x="362" y="58"/>
                  </a:lnTo>
                  <a:lnTo>
                    <a:pt x="356" y="64"/>
                  </a:lnTo>
                  <a:lnTo>
                    <a:pt x="356" y="64"/>
                  </a:lnTo>
                  <a:lnTo>
                    <a:pt x="350" y="66"/>
                  </a:lnTo>
                  <a:lnTo>
                    <a:pt x="342" y="70"/>
                  </a:lnTo>
                  <a:lnTo>
                    <a:pt x="328" y="72"/>
                  </a:lnTo>
                  <a:lnTo>
                    <a:pt x="326" y="72"/>
                  </a:lnTo>
                  <a:lnTo>
                    <a:pt x="308" y="72"/>
                  </a:lnTo>
                  <a:lnTo>
                    <a:pt x="308" y="84"/>
                  </a:lnTo>
                  <a:lnTo>
                    <a:pt x="324" y="84"/>
                  </a:lnTo>
                  <a:lnTo>
                    <a:pt x="328" y="84"/>
                  </a:lnTo>
                  <a:lnTo>
                    <a:pt x="328" y="86"/>
                  </a:lnTo>
                  <a:lnTo>
                    <a:pt x="328" y="102"/>
                  </a:lnTo>
                  <a:lnTo>
                    <a:pt x="328" y="104"/>
                  </a:lnTo>
                  <a:lnTo>
                    <a:pt x="324" y="104"/>
                  </a:lnTo>
                  <a:lnTo>
                    <a:pt x="256" y="104"/>
                  </a:lnTo>
                  <a:lnTo>
                    <a:pt x="254" y="104"/>
                  </a:lnTo>
                  <a:lnTo>
                    <a:pt x="254" y="102"/>
                  </a:lnTo>
                  <a:lnTo>
                    <a:pt x="254" y="86"/>
                  </a:lnTo>
                  <a:lnTo>
                    <a:pt x="254" y="84"/>
                  </a:lnTo>
                  <a:lnTo>
                    <a:pt x="256" y="84"/>
                  </a:lnTo>
                  <a:lnTo>
                    <a:pt x="274" y="84"/>
                  </a:lnTo>
                  <a:lnTo>
                    <a:pt x="274" y="22"/>
                  </a:lnTo>
                  <a:lnTo>
                    <a:pt x="256" y="22"/>
                  </a:lnTo>
                  <a:lnTo>
                    <a:pt x="254" y="22"/>
                  </a:lnTo>
                  <a:lnTo>
                    <a:pt x="254" y="20"/>
                  </a:lnTo>
                  <a:lnTo>
                    <a:pt x="254" y="4"/>
                  </a:lnTo>
                  <a:lnTo>
                    <a:pt x="254" y="2"/>
                  </a:lnTo>
                  <a:lnTo>
                    <a:pt x="256" y="2"/>
                  </a:lnTo>
                  <a:lnTo>
                    <a:pt x="256" y="2"/>
                  </a:lnTo>
                  <a:close/>
                  <a:moveTo>
                    <a:pt x="446" y="22"/>
                  </a:moveTo>
                  <a:lnTo>
                    <a:pt x="444" y="22"/>
                  </a:lnTo>
                  <a:lnTo>
                    <a:pt x="444" y="22"/>
                  </a:lnTo>
                  <a:lnTo>
                    <a:pt x="440" y="24"/>
                  </a:lnTo>
                  <a:lnTo>
                    <a:pt x="434" y="24"/>
                  </a:lnTo>
                  <a:lnTo>
                    <a:pt x="424" y="32"/>
                  </a:lnTo>
                  <a:lnTo>
                    <a:pt x="424" y="32"/>
                  </a:lnTo>
                  <a:lnTo>
                    <a:pt x="418" y="42"/>
                  </a:lnTo>
                  <a:lnTo>
                    <a:pt x="416" y="46"/>
                  </a:lnTo>
                  <a:lnTo>
                    <a:pt x="416" y="52"/>
                  </a:lnTo>
                  <a:lnTo>
                    <a:pt x="416" y="52"/>
                  </a:lnTo>
                  <a:lnTo>
                    <a:pt x="418" y="64"/>
                  </a:lnTo>
                  <a:lnTo>
                    <a:pt x="424" y="74"/>
                  </a:lnTo>
                  <a:lnTo>
                    <a:pt x="424" y="74"/>
                  </a:lnTo>
                  <a:lnTo>
                    <a:pt x="434" y="82"/>
                  </a:lnTo>
                  <a:lnTo>
                    <a:pt x="444" y="84"/>
                  </a:lnTo>
                  <a:lnTo>
                    <a:pt x="446" y="84"/>
                  </a:lnTo>
                  <a:lnTo>
                    <a:pt x="446" y="84"/>
                  </a:lnTo>
                  <a:lnTo>
                    <a:pt x="456" y="82"/>
                  </a:lnTo>
                  <a:lnTo>
                    <a:pt x="466" y="74"/>
                  </a:lnTo>
                  <a:lnTo>
                    <a:pt x="466" y="74"/>
                  </a:lnTo>
                  <a:lnTo>
                    <a:pt x="472" y="64"/>
                  </a:lnTo>
                  <a:lnTo>
                    <a:pt x="474" y="60"/>
                  </a:lnTo>
                  <a:lnTo>
                    <a:pt x="474" y="52"/>
                  </a:lnTo>
                  <a:lnTo>
                    <a:pt x="474" y="52"/>
                  </a:lnTo>
                  <a:lnTo>
                    <a:pt x="474" y="46"/>
                  </a:lnTo>
                  <a:lnTo>
                    <a:pt x="472" y="42"/>
                  </a:lnTo>
                  <a:lnTo>
                    <a:pt x="466" y="32"/>
                  </a:lnTo>
                  <a:lnTo>
                    <a:pt x="466" y="32"/>
                  </a:lnTo>
                  <a:lnTo>
                    <a:pt x="456" y="24"/>
                  </a:lnTo>
                  <a:lnTo>
                    <a:pt x="452" y="24"/>
                  </a:lnTo>
                  <a:lnTo>
                    <a:pt x="446" y="22"/>
                  </a:lnTo>
                  <a:lnTo>
                    <a:pt x="446" y="22"/>
                  </a:lnTo>
                  <a:close/>
                  <a:moveTo>
                    <a:pt x="444" y="0"/>
                  </a:moveTo>
                  <a:lnTo>
                    <a:pt x="444" y="0"/>
                  </a:lnTo>
                  <a:lnTo>
                    <a:pt x="450" y="0"/>
                  </a:lnTo>
                  <a:lnTo>
                    <a:pt x="450" y="0"/>
                  </a:lnTo>
                  <a:lnTo>
                    <a:pt x="462" y="0"/>
                  </a:lnTo>
                  <a:lnTo>
                    <a:pt x="474" y="2"/>
                  </a:lnTo>
                  <a:lnTo>
                    <a:pt x="484" y="6"/>
                  </a:lnTo>
                  <a:lnTo>
                    <a:pt x="494" y="12"/>
                  </a:lnTo>
                  <a:lnTo>
                    <a:pt x="494" y="12"/>
                  </a:lnTo>
                  <a:lnTo>
                    <a:pt x="502" y="18"/>
                  </a:lnTo>
                  <a:lnTo>
                    <a:pt x="508" y="26"/>
                  </a:lnTo>
                  <a:lnTo>
                    <a:pt x="512" y="36"/>
                  </a:lnTo>
                  <a:lnTo>
                    <a:pt x="514" y="46"/>
                  </a:lnTo>
                  <a:lnTo>
                    <a:pt x="514" y="46"/>
                  </a:lnTo>
                  <a:lnTo>
                    <a:pt x="514" y="48"/>
                  </a:lnTo>
                  <a:lnTo>
                    <a:pt x="514" y="48"/>
                  </a:lnTo>
                  <a:lnTo>
                    <a:pt x="514" y="50"/>
                  </a:lnTo>
                  <a:lnTo>
                    <a:pt x="514" y="50"/>
                  </a:lnTo>
                  <a:lnTo>
                    <a:pt x="512" y="62"/>
                  </a:lnTo>
                  <a:lnTo>
                    <a:pt x="512" y="62"/>
                  </a:lnTo>
                  <a:lnTo>
                    <a:pt x="508" y="74"/>
                  </a:lnTo>
                  <a:lnTo>
                    <a:pt x="508" y="74"/>
                  </a:lnTo>
                  <a:lnTo>
                    <a:pt x="502" y="80"/>
                  </a:lnTo>
                  <a:lnTo>
                    <a:pt x="498" y="86"/>
                  </a:lnTo>
                  <a:lnTo>
                    <a:pt x="484" y="96"/>
                  </a:lnTo>
                  <a:lnTo>
                    <a:pt x="466" y="104"/>
                  </a:lnTo>
                  <a:lnTo>
                    <a:pt x="448" y="106"/>
                  </a:lnTo>
                  <a:lnTo>
                    <a:pt x="448" y="106"/>
                  </a:lnTo>
                  <a:lnTo>
                    <a:pt x="448" y="106"/>
                  </a:lnTo>
                  <a:lnTo>
                    <a:pt x="444" y="106"/>
                  </a:lnTo>
                  <a:lnTo>
                    <a:pt x="444" y="106"/>
                  </a:lnTo>
                  <a:lnTo>
                    <a:pt x="430" y="106"/>
                  </a:lnTo>
                  <a:lnTo>
                    <a:pt x="418" y="104"/>
                  </a:lnTo>
                  <a:lnTo>
                    <a:pt x="408" y="100"/>
                  </a:lnTo>
                  <a:lnTo>
                    <a:pt x="398" y="96"/>
                  </a:lnTo>
                  <a:lnTo>
                    <a:pt x="398" y="96"/>
                  </a:lnTo>
                  <a:lnTo>
                    <a:pt x="390" y="88"/>
                  </a:lnTo>
                  <a:lnTo>
                    <a:pt x="384" y="80"/>
                  </a:lnTo>
                  <a:lnTo>
                    <a:pt x="378" y="72"/>
                  </a:lnTo>
                  <a:lnTo>
                    <a:pt x="376" y="60"/>
                  </a:lnTo>
                  <a:lnTo>
                    <a:pt x="376" y="60"/>
                  </a:lnTo>
                  <a:lnTo>
                    <a:pt x="376" y="58"/>
                  </a:lnTo>
                  <a:lnTo>
                    <a:pt x="376" y="58"/>
                  </a:lnTo>
                  <a:lnTo>
                    <a:pt x="376" y="58"/>
                  </a:lnTo>
                  <a:lnTo>
                    <a:pt x="376" y="58"/>
                  </a:lnTo>
                  <a:lnTo>
                    <a:pt x="378" y="44"/>
                  </a:lnTo>
                  <a:lnTo>
                    <a:pt x="378" y="44"/>
                  </a:lnTo>
                  <a:lnTo>
                    <a:pt x="382" y="32"/>
                  </a:lnTo>
                  <a:lnTo>
                    <a:pt x="382" y="32"/>
                  </a:lnTo>
                  <a:lnTo>
                    <a:pt x="388" y="26"/>
                  </a:lnTo>
                  <a:lnTo>
                    <a:pt x="394" y="20"/>
                  </a:lnTo>
                  <a:lnTo>
                    <a:pt x="408" y="10"/>
                  </a:lnTo>
                  <a:lnTo>
                    <a:pt x="424" y="2"/>
                  </a:lnTo>
                  <a:lnTo>
                    <a:pt x="444" y="0"/>
                  </a:lnTo>
                  <a:lnTo>
                    <a:pt x="444" y="0"/>
                  </a:lnTo>
                  <a:close/>
                  <a:moveTo>
                    <a:pt x="520" y="2"/>
                  </a:moveTo>
                  <a:lnTo>
                    <a:pt x="638" y="2"/>
                  </a:lnTo>
                  <a:lnTo>
                    <a:pt x="640" y="2"/>
                  </a:lnTo>
                  <a:lnTo>
                    <a:pt x="640" y="4"/>
                  </a:lnTo>
                  <a:lnTo>
                    <a:pt x="640" y="30"/>
                  </a:lnTo>
                  <a:lnTo>
                    <a:pt x="640" y="32"/>
                  </a:lnTo>
                  <a:lnTo>
                    <a:pt x="638" y="32"/>
                  </a:lnTo>
                  <a:lnTo>
                    <a:pt x="612" y="32"/>
                  </a:lnTo>
                  <a:lnTo>
                    <a:pt x="610" y="32"/>
                  </a:lnTo>
                  <a:lnTo>
                    <a:pt x="610" y="30"/>
                  </a:lnTo>
                  <a:lnTo>
                    <a:pt x="610" y="22"/>
                  </a:lnTo>
                  <a:lnTo>
                    <a:pt x="596" y="22"/>
                  </a:lnTo>
                  <a:lnTo>
                    <a:pt x="596" y="84"/>
                  </a:lnTo>
                  <a:lnTo>
                    <a:pt x="612" y="84"/>
                  </a:lnTo>
                  <a:lnTo>
                    <a:pt x="614" y="84"/>
                  </a:lnTo>
                  <a:lnTo>
                    <a:pt x="614" y="86"/>
                  </a:lnTo>
                  <a:lnTo>
                    <a:pt x="614" y="102"/>
                  </a:lnTo>
                  <a:lnTo>
                    <a:pt x="614" y="104"/>
                  </a:lnTo>
                  <a:lnTo>
                    <a:pt x="612" y="104"/>
                  </a:lnTo>
                  <a:lnTo>
                    <a:pt x="544" y="104"/>
                  </a:lnTo>
                  <a:lnTo>
                    <a:pt x="542" y="104"/>
                  </a:lnTo>
                  <a:lnTo>
                    <a:pt x="542" y="102"/>
                  </a:lnTo>
                  <a:lnTo>
                    <a:pt x="542" y="86"/>
                  </a:lnTo>
                  <a:lnTo>
                    <a:pt x="542" y="84"/>
                  </a:lnTo>
                  <a:lnTo>
                    <a:pt x="544" y="84"/>
                  </a:lnTo>
                  <a:lnTo>
                    <a:pt x="562" y="84"/>
                  </a:lnTo>
                  <a:lnTo>
                    <a:pt x="562" y="22"/>
                  </a:lnTo>
                  <a:lnTo>
                    <a:pt x="548" y="22"/>
                  </a:lnTo>
                  <a:lnTo>
                    <a:pt x="548" y="30"/>
                  </a:lnTo>
                  <a:lnTo>
                    <a:pt x="548" y="32"/>
                  </a:lnTo>
                  <a:lnTo>
                    <a:pt x="544" y="32"/>
                  </a:lnTo>
                  <a:lnTo>
                    <a:pt x="520" y="32"/>
                  </a:lnTo>
                  <a:lnTo>
                    <a:pt x="518" y="32"/>
                  </a:lnTo>
                  <a:lnTo>
                    <a:pt x="518" y="30"/>
                  </a:lnTo>
                  <a:lnTo>
                    <a:pt x="518" y="4"/>
                  </a:lnTo>
                  <a:lnTo>
                    <a:pt x="518" y="2"/>
                  </a:lnTo>
                  <a:lnTo>
                    <a:pt x="520" y="2"/>
                  </a:lnTo>
                  <a:lnTo>
                    <a:pt x="520" y="2"/>
                  </a:lnTo>
                  <a:close/>
                  <a:moveTo>
                    <a:pt x="2" y="2"/>
                  </a:moveTo>
                  <a:lnTo>
                    <a:pt x="88" y="2"/>
                  </a:lnTo>
                  <a:lnTo>
                    <a:pt x="88" y="2"/>
                  </a:lnTo>
                  <a:lnTo>
                    <a:pt x="96" y="2"/>
                  </a:lnTo>
                  <a:lnTo>
                    <a:pt x="106" y="4"/>
                  </a:lnTo>
                  <a:lnTo>
                    <a:pt x="114" y="8"/>
                  </a:lnTo>
                  <a:lnTo>
                    <a:pt x="122" y="14"/>
                  </a:lnTo>
                  <a:lnTo>
                    <a:pt x="122" y="14"/>
                  </a:lnTo>
                  <a:lnTo>
                    <a:pt x="130" y="22"/>
                  </a:lnTo>
                  <a:lnTo>
                    <a:pt x="134" y="30"/>
                  </a:lnTo>
                  <a:lnTo>
                    <a:pt x="138" y="40"/>
                  </a:lnTo>
                  <a:lnTo>
                    <a:pt x="138" y="52"/>
                  </a:lnTo>
                  <a:lnTo>
                    <a:pt x="138" y="52"/>
                  </a:lnTo>
                  <a:lnTo>
                    <a:pt x="138" y="64"/>
                  </a:lnTo>
                  <a:lnTo>
                    <a:pt x="134" y="74"/>
                  </a:lnTo>
                  <a:lnTo>
                    <a:pt x="126" y="84"/>
                  </a:lnTo>
                  <a:lnTo>
                    <a:pt x="118" y="92"/>
                  </a:lnTo>
                  <a:lnTo>
                    <a:pt x="118" y="92"/>
                  </a:lnTo>
                  <a:lnTo>
                    <a:pt x="110" y="96"/>
                  </a:lnTo>
                  <a:lnTo>
                    <a:pt x="98" y="100"/>
                  </a:lnTo>
                  <a:lnTo>
                    <a:pt x="88" y="104"/>
                  </a:lnTo>
                  <a:lnTo>
                    <a:pt x="78" y="104"/>
                  </a:lnTo>
                  <a:lnTo>
                    <a:pt x="2" y="104"/>
                  </a:lnTo>
                  <a:lnTo>
                    <a:pt x="0" y="104"/>
                  </a:lnTo>
                  <a:lnTo>
                    <a:pt x="0" y="102"/>
                  </a:lnTo>
                  <a:lnTo>
                    <a:pt x="0" y="86"/>
                  </a:lnTo>
                  <a:lnTo>
                    <a:pt x="0" y="84"/>
                  </a:lnTo>
                  <a:lnTo>
                    <a:pt x="2" y="84"/>
                  </a:lnTo>
                  <a:lnTo>
                    <a:pt x="20" y="84"/>
                  </a:lnTo>
                  <a:lnTo>
                    <a:pt x="20" y="22"/>
                  </a:lnTo>
                  <a:lnTo>
                    <a:pt x="2" y="22"/>
                  </a:lnTo>
                  <a:lnTo>
                    <a:pt x="0" y="22"/>
                  </a:lnTo>
                  <a:lnTo>
                    <a:pt x="0" y="20"/>
                  </a:lnTo>
                  <a:lnTo>
                    <a:pt x="0" y="4"/>
                  </a:lnTo>
                  <a:lnTo>
                    <a:pt x="0" y="2"/>
                  </a:lnTo>
                  <a:lnTo>
                    <a:pt x="2" y="2"/>
                  </a:lnTo>
                  <a:lnTo>
                    <a:pt x="2" y="2"/>
                  </a:lnTo>
                  <a:close/>
                </a:path>
              </a:pathLst>
            </a:custGeom>
            <a:solidFill>
              <a:srgbClr val="E4151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71" name="Freeform 206"/>
            <p:cNvSpPr>
              <a:spLocks noEditPoints="1"/>
            </p:cNvSpPr>
            <p:nvPr/>
          </p:nvSpPr>
          <p:spPr bwMode="auto">
            <a:xfrm>
              <a:off x="7646989" y="3154860"/>
              <a:ext cx="679531" cy="152309"/>
            </a:xfrm>
            <a:custGeom>
              <a:avLst/>
              <a:gdLst>
                <a:gd name="T0" fmla="*/ 640 w 696"/>
                <a:gd name="T1" fmla="*/ 70 h 156"/>
                <a:gd name="T2" fmla="*/ 618 w 696"/>
                <a:gd name="T3" fmla="*/ 80 h 156"/>
                <a:gd name="T4" fmla="*/ 88 w 696"/>
                <a:gd name="T5" fmla="*/ 10 h 156"/>
                <a:gd name="T6" fmla="*/ 154 w 696"/>
                <a:gd name="T7" fmla="*/ 36 h 156"/>
                <a:gd name="T8" fmla="*/ 168 w 696"/>
                <a:gd name="T9" fmla="*/ 90 h 156"/>
                <a:gd name="T10" fmla="*/ 124 w 696"/>
                <a:gd name="T11" fmla="*/ 148 h 156"/>
                <a:gd name="T12" fmla="*/ 84 w 696"/>
                <a:gd name="T13" fmla="*/ 156 h 156"/>
                <a:gd name="T14" fmla="*/ 16 w 696"/>
                <a:gd name="T15" fmla="*/ 132 h 156"/>
                <a:gd name="T16" fmla="*/ 0 w 696"/>
                <a:gd name="T17" fmla="*/ 78 h 156"/>
                <a:gd name="T18" fmla="*/ 46 w 696"/>
                <a:gd name="T19" fmla="*/ 20 h 156"/>
                <a:gd name="T20" fmla="*/ 86 w 696"/>
                <a:gd name="T21" fmla="*/ 38 h 156"/>
                <a:gd name="T22" fmla="*/ 60 w 696"/>
                <a:gd name="T23" fmla="*/ 46 h 156"/>
                <a:gd name="T24" fmla="*/ 40 w 696"/>
                <a:gd name="T25" fmla="*/ 92 h 156"/>
                <a:gd name="T26" fmla="*/ 76 w 696"/>
                <a:gd name="T27" fmla="*/ 128 h 156"/>
                <a:gd name="T28" fmla="*/ 110 w 696"/>
                <a:gd name="T29" fmla="*/ 120 h 156"/>
                <a:gd name="T30" fmla="*/ 128 w 696"/>
                <a:gd name="T31" fmla="*/ 76 h 156"/>
                <a:gd name="T32" fmla="*/ 94 w 696"/>
                <a:gd name="T33" fmla="*/ 38 h 156"/>
                <a:gd name="T34" fmla="*/ 202 w 696"/>
                <a:gd name="T35" fmla="*/ 36 h 156"/>
                <a:gd name="T36" fmla="*/ 224 w 696"/>
                <a:gd name="T37" fmla="*/ 4 h 156"/>
                <a:gd name="T38" fmla="*/ 276 w 696"/>
                <a:gd name="T39" fmla="*/ 22 h 156"/>
                <a:gd name="T40" fmla="*/ 240 w 696"/>
                <a:gd name="T41" fmla="*/ 30 h 156"/>
                <a:gd name="T42" fmla="*/ 268 w 696"/>
                <a:gd name="T43" fmla="*/ 72 h 156"/>
                <a:gd name="T44" fmla="*/ 264 w 696"/>
                <a:gd name="T45" fmla="*/ 152 h 156"/>
                <a:gd name="T46" fmla="*/ 176 w 696"/>
                <a:gd name="T47" fmla="*/ 134 h 156"/>
                <a:gd name="T48" fmla="*/ 176 w 696"/>
                <a:gd name="T49" fmla="*/ 54 h 156"/>
                <a:gd name="T50" fmla="*/ 304 w 696"/>
                <a:gd name="T51" fmla="*/ 36 h 156"/>
                <a:gd name="T52" fmla="*/ 328 w 696"/>
                <a:gd name="T53" fmla="*/ 4 h 156"/>
                <a:gd name="T54" fmla="*/ 380 w 696"/>
                <a:gd name="T55" fmla="*/ 22 h 156"/>
                <a:gd name="T56" fmla="*/ 344 w 696"/>
                <a:gd name="T57" fmla="*/ 30 h 156"/>
                <a:gd name="T58" fmla="*/ 370 w 696"/>
                <a:gd name="T59" fmla="*/ 72 h 156"/>
                <a:gd name="T60" fmla="*/ 368 w 696"/>
                <a:gd name="T61" fmla="*/ 152 h 156"/>
                <a:gd name="T62" fmla="*/ 280 w 696"/>
                <a:gd name="T63" fmla="*/ 134 h 156"/>
                <a:gd name="T64" fmla="*/ 280 w 696"/>
                <a:gd name="T65" fmla="*/ 54 h 156"/>
                <a:gd name="T66" fmla="*/ 442 w 696"/>
                <a:gd name="T67" fmla="*/ 6 h 156"/>
                <a:gd name="T68" fmla="*/ 442 w 696"/>
                <a:gd name="T69" fmla="*/ 32 h 156"/>
                <a:gd name="T70" fmla="*/ 402 w 696"/>
                <a:gd name="T71" fmla="*/ 26 h 156"/>
                <a:gd name="T72" fmla="*/ 424 w 696"/>
                <a:gd name="T73" fmla="*/ 0 h 156"/>
                <a:gd name="T74" fmla="*/ 462 w 696"/>
                <a:gd name="T75" fmla="*/ 134 h 156"/>
                <a:gd name="T76" fmla="*/ 382 w 696"/>
                <a:gd name="T77" fmla="*/ 154 h 156"/>
                <a:gd name="T78" fmla="*/ 384 w 696"/>
                <a:gd name="T79" fmla="*/ 72 h 156"/>
                <a:gd name="T80" fmla="*/ 566 w 696"/>
                <a:gd name="T81" fmla="*/ 54 h 156"/>
                <a:gd name="T82" fmla="*/ 540 w 696"/>
                <a:gd name="T83" fmla="*/ 72 h 156"/>
                <a:gd name="T84" fmla="*/ 522 w 696"/>
                <a:gd name="T85" fmla="*/ 74 h 156"/>
                <a:gd name="T86" fmla="*/ 510 w 696"/>
                <a:gd name="T87" fmla="*/ 82 h 156"/>
                <a:gd name="T88" fmla="*/ 502 w 696"/>
                <a:gd name="T89" fmla="*/ 102 h 156"/>
                <a:gd name="T90" fmla="*/ 514 w 696"/>
                <a:gd name="T91" fmla="*/ 124 h 156"/>
                <a:gd name="T92" fmla="*/ 566 w 696"/>
                <a:gd name="T93" fmla="*/ 126 h 156"/>
                <a:gd name="T94" fmla="*/ 546 w 696"/>
                <a:gd name="T95" fmla="*/ 154 h 156"/>
                <a:gd name="T96" fmla="*/ 500 w 696"/>
                <a:gd name="T97" fmla="*/ 150 h 156"/>
                <a:gd name="T98" fmla="*/ 466 w 696"/>
                <a:gd name="T99" fmla="*/ 112 h 156"/>
                <a:gd name="T100" fmla="*/ 468 w 696"/>
                <a:gd name="T101" fmla="*/ 88 h 156"/>
                <a:gd name="T102" fmla="*/ 526 w 696"/>
                <a:gd name="T103" fmla="*/ 48 h 156"/>
                <a:gd name="T104" fmla="*/ 566 w 696"/>
                <a:gd name="T105" fmla="*/ 52 h 156"/>
                <a:gd name="T106" fmla="*/ 660 w 696"/>
                <a:gd name="T107" fmla="*/ 132 h 156"/>
                <a:gd name="T108" fmla="*/ 690 w 696"/>
                <a:gd name="T109" fmla="*/ 150 h 156"/>
                <a:gd name="T110" fmla="*/ 660 w 696"/>
                <a:gd name="T111" fmla="*/ 156 h 156"/>
                <a:gd name="T112" fmla="*/ 612 w 696"/>
                <a:gd name="T113" fmla="*/ 152 h 156"/>
                <a:gd name="T114" fmla="*/ 576 w 696"/>
                <a:gd name="T115" fmla="*/ 112 h 156"/>
                <a:gd name="T116" fmla="*/ 584 w 696"/>
                <a:gd name="T117" fmla="*/ 76 h 156"/>
                <a:gd name="T118" fmla="*/ 640 w 696"/>
                <a:gd name="T119" fmla="*/ 48 h 156"/>
                <a:gd name="T120" fmla="*/ 688 w 696"/>
                <a:gd name="T121" fmla="*/ 68 h 156"/>
                <a:gd name="T122" fmla="*/ 616 w 696"/>
                <a:gd name="T123" fmla="*/ 108 h 156"/>
                <a:gd name="T124" fmla="*/ 630 w 696"/>
                <a:gd name="T125" fmla="*/ 128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96" h="156">
                  <a:moveTo>
                    <a:pt x="660" y="88"/>
                  </a:moveTo>
                  <a:lnTo>
                    <a:pt x="660" y="88"/>
                  </a:lnTo>
                  <a:lnTo>
                    <a:pt x="660" y="82"/>
                  </a:lnTo>
                  <a:lnTo>
                    <a:pt x="656" y="76"/>
                  </a:lnTo>
                  <a:lnTo>
                    <a:pt x="656" y="76"/>
                  </a:lnTo>
                  <a:lnTo>
                    <a:pt x="650" y="72"/>
                  </a:lnTo>
                  <a:lnTo>
                    <a:pt x="640" y="70"/>
                  </a:lnTo>
                  <a:lnTo>
                    <a:pt x="640" y="70"/>
                  </a:lnTo>
                  <a:lnTo>
                    <a:pt x="638" y="70"/>
                  </a:lnTo>
                  <a:lnTo>
                    <a:pt x="638" y="70"/>
                  </a:lnTo>
                  <a:lnTo>
                    <a:pt x="630" y="72"/>
                  </a:lnTo>
                  <a:lnTo>
                    <a:pt x="622" y="74"/>
                  </a:lnTo>
                  <a:lnTo>
                    <a:pt x="622" y="74"/>
                  </a:lnTo>
                  <a:lnTo>
                    <a:pt x="618" y="80"/>
                  </a:lnTo>
                  <a:lnTo>
                    <a:pt x="616" y="88"/>
                  </a:lnTo>
                  <a:lnTo>
                    <a:pt x="660" y="88"/>
                  </a:lnTo>
                  <a:lnTo>
                    <a:pt x="660" y="88"/>
                  </a:lnTo>
                  <a:close/>
                  <a:moveTo>
                    <a:pt x="82" y="10"/>
                  </a:moveTo>
                  <a:lnTo>
                    <a:pt x="82" y="10"/>
                  </a:lnTo>
                  <a:lnTo>
                    <a:pt x="82" y="10"/>
                  </a:lnTo>
                  <a:lnTo>
                    <a:pt x="88" y="10"/>
                  </a:lnTo>
                  <a:lnTo>
                    <a:pt x="88" y="10"/>
                  </a:lnTo>
                  <a:lnTo>
                    <a:pt x="102" y="10"/>
                  </a:lnTo>
                  <a:lnTo>
                    <a:pt x="118" y="14"/>
                  </a:lnTo>
                  <a:lnTo>
                    <a:pt x="130" y="18"/>
                  </a:lnTo>
                  <a:lnTo>
                    <a:pt x="144" y="26"/>
                  </a:lnTo>
                  <a:lnTo>
                    <a:pt x="144" y="26"/>
                  </a:lnTo>
                  <a:lnTo>
                    <a:pt x="154" y="36"/>
                  </a:lnTo>
                  <a:lnTo>
                    <a:pt x="162" y="46"/>
                  </a:lnTo>
                  <a:lnTo>
                    <a:pt x="166" y="58"/>
                  </a:lnTo>
                  <a:lnTo>
                    <a:pt x="168" y="74"/>
                  </a:lnTo>
                  <a:lnTo>
                    <a:pt x="168" y="74"/>
                  </a:lnTo>
                  <a:lnTo>
                    <a:pt x="170" y="78"/>
                  </a:lnTo>
                  <a:lnTo>
                    <a:pt x="170" y="78"/>
                  </a:lnTo>
                  <a:lnTo>
                    <a:pt x="168" y="90"/>
                  </a:lnTo>
                  <a:lnTo>
                    <a:pt x="166" y="100"/>
                  </a:lnTo>
                  <a:lnTo>
                    <a:pt x="162" y="110"/>
                  </a:lnTo>
                  <a:lnTo>
                    <a:pt x="158" y="120"/>
                  </a:lnTo>
                  <a:lnTo>
                    <a:pt x="150" y="128"/>
                  </a:lnTo>
                  <a:lnTo>
                    <a:pt x="144" y="136"/>
                  </a:lnTo>
                  <a:lnTo>
                    <a:pt x="134" y="142"/>
                  </a:lnTo>
                  <a:lnTo>
                    <a:pt x="124" y="148"/>
                  </a:lnTo>
                  <a:lnTo>
                    <a:pt x="124" y="148"/>
                  </a:lnTo>
                  <a:lnTo>
                    <a:pt x="108" y="154"/>
                  </a:lnTo>
                  <a:lnTo>
                    <a:pt x="108" y="154"/>
                  </a:lnTo>
                  <a:lnTo>
                    <a:pt x="88" y="156"/>
                  </a:lnTo>
                  <a:lnTo>
                    <a:pt x="88" y="156"/>
                  </a:lnTo>
                  <a:lnTo>
                    <a:pt x="88" y="156"/>
                  </a:lnTo>
                  <a:lnTo>
                    <a:pt x="84" y="156"/>
                  </a:lnTo>
                  <a:lnTo>
                    <a:pt x="84" y="156"/>
                  </a:lnTo>
                  <a:lnTo>
                    <a:pt x="68" y="156"/>
                  </a:lnTo>
                  <a:lnTo>
                    <a:pt x="52" y="154"/>
                  </a:lnTo>
                  <a:lnTo>
                    <a:pt x="40" y="148"/>
                  </a:lnTo>
                  <a:lnTo>
                    <a:pt x="28" y="142"/>
                  </a:lnTo>
                  <a:lnTo>
                    <a:pt x="28" y="142"/>
                  </a:lnTo>
                  <a:lnTo>
                    <a:pt x="16" y="132"/>
                  </a:lnTo>
                  <a:lnTo>
                    <a:pt x="8" y="122"/>
                  </a:lnTo>
                  <a:lnTo>
                    <a:pt x="2" y="108"/>
                  </a:lnTo>
                  <a:lnTo>
                    <a:pt x="0" y="92"/>
                  </a:lnTo>
                  <a:lnTo>
                    <a:pt x="0" y="92"/>
                  </a:lnTo>
                  <a:lnTo>
                    <a:pt x="0" y="90"/>
                  </a:lnTo>
                  <a:lnTo>
                    <a:pt x="0" y="90"/>
                  </a:lnTo>
                  <a:lnTo>
                    <a:pt x="0" y="78"/>
                  </a:lnTo>
                  <a:lnTo>
                    <a:pt x="2" y="66"/>
                  </a:lnTo>
                  <a:lnTo>
                    <a:pt x="6" y="56"/>
                  </a:lnTo>
                  <a:lnTo>
                    <a:pt x="12" y="48"/>
                  </a:lnTo>
                  <a:lnTo>
                    <a:pt x="18" y="38"/>
                  </a:lnTo>
                  <a:lnTo>
                    <a:pt x="26" y="32"/>
                  </a:lnTo>
                  <a:lnTo>
                    <a:pt x="36" y="24"/>
                  </a:lnTo>
                  <a:lnTo>
                    <a:pt x="46" y="20"/>
                  </a:lnTo>
                  <a:lnTo>
                    <a:pt x="46" y="20"/>
                  </a:lnTo>
                  <a:lnTo>
                    <a:pt x="54" y="16"/>
                  </a:lnTo>
                  <a:lnTo>
                    <a:pt x="62" y="14"/>
                  </a:lnTo>
                  <a:lnTo>
                    <a:pt x="62" y="14"/>
                  </a:lnTo>
                  <a:lnTo>
                    <a:pt x="82" y="10"/>
                  </a:lnTo>
                  <a:lnTo>
                    <a:pt x="82" y="10"/>
                  </a:lnTo>
                  <a:close/>
                  <a:moveTo>
                    <a:pt x="86" y="38"/>
                  </a:moveTo>
                  <a:lnTo>
                    <a:pt x="86" y="38"/>
                  </a:lnTo>
                  <a:lnTo>
                    <a:pt x="78" y="38"/>
                  </a:lnTo>
                  <a:lnTo>
                    <a:pt x="78" y="38"/>
                  </a:lnTo>
                  <a:lnTo>
                    <a:pt x="68" y="42"/>
                  </a:lnTo>
                  <a:lnTo>
                    <a:pt x="68" y="42"/>
                  </a:lnTo>
                  <a:lnTo>
                    <a:pt x="60" y="46"/>
                  </a:lnTo>
                  <a:lnTo>
                    <a:pt x="60" y="46"/>
                  </a:lnTo>
                  <a:lnTo>
                    <a:pt x="52" y="52"/>
                  </a:lnTo>
                  <a:lnTo>
                    <a:pt x="46" y="62"/>
                  </a:lnTo>
                  <a:lnTo>
                    <a:pt x="42" y="72"/>
                  </a:lnTo>
                  <a:lnTo>
                    <a:pt x="40" y="84"/>
                  </a:lnTo>
                  <a:lnTo>
                    <a:pt x="40" y="84"/>
                  </a:lnTo>
                  <a:lnTo>
                    <a:pt x="40" y="92"/>
                  </a:lnTo>
                  <a:lnTo>
                    <a:pt x="40" y="92"/>
                  </a:lnTo>
                  <a:lnTo>
                    <a:pt x="44" y="104"/>
                  </a:lnTo>
                  <a:lnTo>
                    <a:pt x="48" y="110"/>
                  </a:lnTo>
                  <a:lnTo>
                    <a:pt x="54" y="116"/>
                  </a:lnTo>
                  <a:lnTo>
                    <a:pt x="54" y="116"/>
                  </a:lnTo>
                  <a:lnTo>
                    <a:pt x="64" y="124"/>
                  </a:lnTo>
                  <a:lnTo>
                    <a:pt x="76" y="128"/>
                  </a:lnTo>
                  <a:lnTo>
                    <a:pt x="76" y="128"/>
                  </a:lnTo>
                  <a:lnTo>
                    <a:pt x="84" y="128"/>
                  </a:lnTo>
                  <a:lnTo>
                    <a:pt x="84" y="128"/>
                  </a:lnTo>
                  <a:lnTo>
                    <a:pt x="92" y="128"/>
                  </a:lnTo>
                  <a:lnTo>
                    <a:pt x="92" y="128"/>
                  </a:lnTo>
                  <a:lnTo>
                    <a:pt x="100" y="126"/>
                  </a:lnTo>
                  <a:lnTo>
                    <a:pt x="100" y="126"/>
                  </a:lnTo>
                  <a:lnTo>
                    <a:pt x="110" y="120"/>
                  </a:lnTo>
                  <a:lnTo>
                    <a:pt x="110" y="120"/>
                  </a:lnTo>
                  <a:lnTo>
                    <a:pt x="118" y="114"/>
                  </a:lnTo>
                  <a:lnTo>
                    <a:pt x="124" y="106"/>
                  </a:lnTo>
                  <a:lnTo>
                    <a:pt x="128" y="94"/>
                  </a:lnTo>
                  <a:lnTo>
                    <a:pt x="130" y="84"/>
                  </a:lnTo>
                  <a:lnTo>
                    <a:pt x="130" y="84"/>
                  </a:lnTo>
                  <a:lnTo>
                    <a:pt x="128" y="76"/>
                  </a:lnTo>
                  <a:lnTo>
                    <a:pt x="128" y="76"/>
                  </a:lnTo>
                  <a:lnTo>
                    <a:pt x="128" y="68"/>
                  </a:lnTo>
                  <a:lnTo>
                    <a:pt x="124" y="62"/>
                  </a:lnTo>
                  <a:lnTo>
                    <a:pt x="118" y="52"/>
                  </a:lnTo>
                  <a:lnTo>
                    <a:pt x="118" y="52"/>
                  </a:lnTo>
                  <a:lnTo>
                    <a:pt x="106" y="44"/>
                  </a:lnTo>
                  <a:lnTo>
                    <a:pt x="94" y="38"/>
                  </a:lnTo>
                  <a:lnTo>
                    <a:pt x="94" y="38"/>
                  </a:lnTo>
                  <a:lnTo>
                    <a:pt x="86" y="38"/>
                  </a:lnTo>
                  <a:lnTo>
                    <a:pt x="86" y="38"/>
                  </a:lnTo>
                  <a:close/>
                  <a:moveTo>
                    <a:pt x="180" y="52"/>
                  </a:moveTo>
                  <a:lnTo>
                    <a:pt x="202" y="52"/>
                  </a:lnTo>
                  <a:lnTo>
                    <a:pt x="202" y="36"/>
                  </a:lnTo>
                  <a:lnTo>
                    <a:pt x="202" y="36"/>
                  </a:lnTo>
                  <a:lnTo>
                    <a:pt x="202" y="30"/>
                  </a:lnTo>
                  <a:lnTo>
                    <a:pt x="204" y="24"/>
                  </a:lnTo>
                  <a:lnTo>
                    <a:pt x="208" y="18"/>
                  </a:lnTo>
                  <a:lnTo>
                    <a:pt x="212" y="12"/>
                  </a:lnTo>
                  <a:lnTo>
                    <a:pt x="212" y="12"/>
                  </a:lnTo>
                  <a:lnTo>
                    <a:pt x="218" y="8"/>
                  </a:lnTo>
                  <a:lnTo>
                    <a:pt x="224" y="4"/>
                  </a:lnTo>
                  <a:lnTo>
                    <a:pt x="232" y="2"/>
                  </a:lnTo>
                  <a:lnTo>
                    <a:pt x="240" y="2"/>
                  </a:lnTo>
                  <a:lnTo>
                    <a:pt x="274" y="2"/>
                  </a:lnTo>
                  <a:lnTo>
                    <a:pt x="276" y="2"/>
                  </a:lnTo>
                  <a:lnTo>
                    <a:pt x="276" y="4"/>
                  </a:lnTo>
                  <a:lnTo>
                    <a:pt x="276" y="20"/>
                  </a:lnTo>
                  <a:lnTo>
                    <a:pt x="276" y="22"/>
                  </a:lnTo>
                  <a:lnTo>
                    <a:pt x="274" y="22"/>
                  </a:lnTo>
                  <a:lnTo>
                    <a:pt x="258" y="22"/>
                  </a:lnTo>
                  <a:lnTo>
                    <a:pt x="258" y="22"/>
                  </a:lnTo>
                  <a:lnTo>
                    <a:pt x="250" y="24"/>
                  </a:lnTo>
                  <a:lnTo>
                    <a:pt x="244" y="26"/>
                  </a:lnTo>
                  <a:lnTo>
                    <a:pt x="244" y="26"/>
                  </a:lnTo>
                  <a:lnTo>
                    <a:pt x="240" y="30"/>
                  </a:lnTo>
                  <a:lnTo>
                    <a:pt x="238" y="36"/>
                  </a:lnTo>
                  <a:lnTo>
                    <a:pt x="238" y="52"/>
                  </a:lnTo>
                  <a:lnTo>
                    <a:pt x="266" y="52"/>
                  </a:lnTo>
                  <a:lnTo>
                    <a:pt x="268" y="52"/>
                  </a:lnTo>
                  <a:lnTo>
                    <a:pt x="268" y="54"/>
                  </a:lnTo>
                  <a:lnTo>
                    <a:pt x="268" y="70"/>
                  </a:lnTo>
                  <a:lnTo>
                    <a:pt x="268" y="72"/>
                  </a:lnTo>
                  <a:lnTo>
                    <a:pt x="266" y="72"/>
                  </a:lnTo>
                  <a:lnTo>
                    <a:pt x="238" y="72"/>
                  </a:lnTo>
                  <a:lnTo>
                    <a:pt x="238" y="134"/>
                  </a:lnTo>
                  <a:lnTo>
                    <a:pt x="262" y="134"/>
                  </a:lnTo>
                  <a:lnTo>
                    <a:pt x="264" y="134"/>
                  </a:lnTo>
                  <a:lnTo>
                    <a:pt x="264" y="136"/>
                  </a:lnTo>
                  <a:lnTo>
                    <a:pt x="264" y="152"/>
                  </a:lnTo>
                  <a:lnTo>
                    <a:pt x="264" y="154"/>
                  </a:lnTo>
                  <a:lnTo>
                    <a:pt x="262" y="154"/>
                  </a:lnTo>
                  <a:lnTo>
                    <a:pt x="180" y="154"/>
                  </a:lnTo>
                  <a:lnTo>
                    <a:pt x="176" y="154"/>
                  </a:lnTo>
                  <a:lnTo>
                    <a:pt x="176" y="152"/>
                  </a:lnTo>
                  <a:lnTo>
                    <a:pt x="176" y="136"/>
                  </a:lnTo>
                  <a:lnTo>
                    <a:pt x="176" y="134"/>
                  </a:lnTo>
                  <a:lnTo>
                    <a:pt x="180" y="134"/>
                  </a:lnTo>
                  <a:lnTo>
                    <a:pt x="202" y="134"/>
                  </a:lnTo>
                  <a:lnTo>
                    <a:pt x="202" y="72"/>
                  </a:lnTo>
                  <a:lnTo>
                    <a:pt x="180" y="72"/>
                  </a:lnTo>
                  <a:lnTo>
                    <a:pt x="176" y="72"/>
                  </a:lnTo>
                  <a:lnTo>
                    <a:pt x="176" y="70"/>
                  </a:lnTo>
                  <a:lnTo>
                    <a:pt x="176" y="54"/>
                  </a:lnTo>
                  <a:lnTo>
                    <a:pt x="176" y="52"/>
                  </a:lnTo>
                  <a:lnTo>
                    <a:pt x="180" y="52"/>
                  </a:lnTo>
                  <a:lnTo>
                    <a:pt x="180" y="52"/>
                  </a:lnTo>
                  <a:close/>
                  <a:moveTo>
                    <a:pt x="282" y="52"/>
                  </a:moveTo>
                  <a:lnTo>
                    <a:pt x="304" y="52"/>
                  </a:lnTo>
                  <a:lnTo>
                    <a:pt x="304" y="36"/>
                  </a:lnTo>
                  <a:lnTo>
                    <a:pt x="304" y="36"/>
                  </a:lnTo>
                  <a:lnTo>
                    <a:pt x="304" y="30"/>
                  </a:lnTo>
                  <a:lnTo>
                    <a:pt x="306" y="24"/>
                  </a:lnTo>
                  <a:lnTo>
                    <a:pt x="310" y="18"/>
                  </a:lnTo>
                  <a:lnTo>
                    <a:pt x="314" y="12"/>
                  </a:lnTo>
                  <a:lnTo>
                    <a:pt x="314" y="12"/>
                  </a:lnTo>
                  <a:lnTo>
                    <a:pt x="320" y="8"/>
                  </a:lnTo>
                  <a:lnTo>
                    <a:pt x="328" y="4"/>
                  </a:lnTo>
                  <a:lnTo>
                    <a:pt x="336" y="2"/>
                  </a:lnTo>
                  <a:lnTo>
                    <a:pt x="344" y="2"/>
                  </a:lnTo>
                  <a:lnTo>
                    <a:pt x="378" y="2"/>
                  </a:lnTo>
                  <a:lnTo>
                    <a:pt x="380" y="2"/>
                  </a:lnTo>
                  <a:lnTo>
                    <a:pt x="380" y="4"/>
                  </a:lnTo>
                  <a:lnTo>
                    <a:pt x="380" y="20"/>
                  </a:lnTo>
                  <a:lnTo>
                    <a:pt x="380" y="22"/>
                  </a:lnTo>
                  <a:lnTo>
                    <a:pt x="378" y="22"/>
                  </a:lnTo>
                  <a:lnTo>
                    <a:pt x="362" y="22"/>
                  </a:lnTo>
                  <a:lnTo>
                    <a:pt x="362" y="22"/>
                  </a:lnTo>
                  <a:lnTo>
                    <a:pt x="354" y="24"/>
                  </a:lnTo>
                  <a:lnTo>
                    <a:pt x="346" y="26"/>
                  </a:lnTo>
                  <a:lnTo>
                    <a:pt x="346" y="26"/>
                  </a:lnTo>
                  <a:lnTo>
                    <a:pt x="344" y="30"/>
                  </a:lnTo>
                  <a:lnTo>
                    <a:pt x="342" y="36"/>
                  </a:lnTo>
                  <a:lnTo>
                    <a:pt x="342" y="52"/>
                  </a:lnTo>
                  <a:lnTo>
                    <a:pt x="368" y="52"/>
                  </a:lnTo>
                  <a:lnTo>
                    <a:pt x="370" y="52"/>
                  </a:lnTo>
                  <a:lnTo>
                    <a:pt x="370" y="54"/>
                  </a:lnTo>
                  <a:lnTo>
                    <a:pt x="370" y="70"/>
                  </a:lnTo>
                  <a:lnTo>
                    <a:pt x="370" y="72"/>
                  </a:lnTo>
                  <a:lnTo>
                    <a:pt x="368" y="72"/>
                  </a:lnTo>
                  <a:lnTo>
                    <a:pt x="342" y="72"/>
                  </a:lnTo>
                  <a:lnTo>
                    <a:pt x="342" y="134"/>
                  </a:lnTo>
                  <a:lnTo>
                    <a:pt x="366" y="134"/>
                  </a:lnTo>
                  <a:lnTo>
                    <a:pt x="368" y="134"/>
                  </a:lnTo>
                  <a:lnTo>
                    <a:pt x="368" y="136"/>
                  </a:lnTo>
                  <a:lnTo>
                    <a:pt x="368" y="152"/>
                  </a:lnTo>
                  <a:lnTo>
                    <a:pt x="368" y="154"/>
                  </a:lnTo>
                  <a:lnTo>
                    <a:pt x="366" y="154"/>
                  </a:lnTo>
                  <a:lnTo>
                    <a:pt x="282" y="154"/>
                  </a:lnTo>
                  <a:lnTo>
                    <a:pt x="280" y="154"/>
                  </a:lnTo>
                  <a:lnTo>
                    <a:pt x="280" y="152"/>
                  </a:lnTo>
                  <a:lnTo>
                    <a:pt x="280" y="136"/>
                  </a:lnTo>
                  <a:lnTo>
                    <a:pt x="280" y="134"/>
                  </a:lnTo>
                  <a:lnTo>
                    <a:pt x="282" y="134"/>
                  </a:lnTo>
                  <a:lnTo>
                    <a:pt x="304" y="134"/>
                  </a:lnTo>
                  <a:lnTo>
                    <a:pt x="304" y="72"/>
                  </a:lnTo>
                  <a:lnTo>
                    <a:pt x="282" y="72"/>
                  </a:lnTo>
                  <a:lnTo>
                    <a:pt x="280" y="72"/>
                  </a:lnTo>
                  <a:lnTo>
                    <a:pt x="280" y="70"/>
                  </a:lnTo>
                  <a:lnTo>
                    <a:pt x="280" y="54"/>
                  </a:lnTo>
                  <a:lnTo>
                    <a:pt x="280" y="52"/>
                  </a:lnTo>
                  <a:lnTo>
                    <a:pt x="282" y="52"/>
                  </a:lnTo>
                  <a:lnTo>
                    <a:pt x="282" y="52"/>
                  </a:lnTo>
                  <a:close/>
                  <a:moveTo>
                    <a:pt x="424" y="0"/>
                  </a:moveTo>
                  <a:lnTo>
                    <a:pt x="424" y="0"/>
                  </a:lnTo>
                  <a:lnTo>
                    <a:pt x="434" y="2"/>
                  </a:lnTo>
                  <a:lnTo>
                    <a:pt x="442" y="6"/>
                  </a:lnTo>
                  <a:lnTo>
                    <a:pt x="442" y="6"/>
                  </a:lnTo>
                  <a:lnTo>
                    <a:pt x="446" y="12"/>
                  </a:lnTo>
                  <a:lnTo>
                    <a:pt x="448" y="20"/>
                  </a:lnTo>
                  <a:lnTo>
                    <a:pt x="448" y="20"/>
                  </a:lnTo>
                  <a:lnTo>
                    <a:pt x="446" y="26"/>
                  </a:lnTo>
                  <a:lnTo>
                    <a:pt x="442" y="32"/>
                  </a:lnTo>
                  <a:lnTo>
                    <a:pt x="442" y="32"/>
                  </a:lnTo>
                  <a:lnTo>
                    <a:pt x="434" y="36"/>
                  </a:lnTo>
                  <a:lnTo>
                    <a:pt x="424" y="38"/>
                  </a:lnTo>
                  <a:lnTo>
                    <a:pt x="424" y="38"/>
                  </a:lnTo>
                  <a:lnTo>
                    <a:pt x="416" y="36"/>
                  </a:lnTo>
                  <a:lnTo>
                    <a:pt x="408" y="32"/>
                  </a:lnTo>
                  <a:lnTo>
                    <a:pt x="408" y="32"/>
                  </a:lnTo>
                  <a:lnTo>
                    <a:pt x="402" y="26"/>
                  </a:lnTo>
                  <a:lnTo>
                    <a:pt x="400" y="20"/>
                  </a:lnTo>
                  <a:lnTo>
                    <a:pt x="400" y="20"/>
                  </a:lnTo>
                  <a:lnTo>
                    <a:pt x="402" y="12"/>
                  </a:lnTo>
                  <a:lnTo>
                    <a:pt x="408" y="6"/>
                  </a:lnTo>
                  <a:lnTo>
                    <a:pt x="408" y="6"/>
                  </a:lnTo>
                  <a:lnTo>
                    <a:pt x="416" y="2"/>
                  </a:lnTo>
                  <a:lnTo>
                    <a:pt x="424" y="0"/>
                  </a:lnTo>
                  <a:lnTo>
                    <a:pt x="424" y="0"/>
                  </a:lnTo>
                  <a:close/>
                  <a:moveTo>
                    <a:pt x="384" y="52"/>
                  </a:moveTo>
                  <a:lnTo>
                    <a:pt x="442" y="52"/>
                  </a:lnTo>
                  <a:lnTo>
                    <a:pt x="444" y="52"/>
                  </a:lnTo>
                  <a:lnTo>
                    <a:pt x="444" y="54"/>
                  </a:lnTo>
                  <a:lnTo>
                    <a:pt x="444" y="134"/>
                  </a:lnTo>
                  <a:lnTo>
                    <a:pt x="462" y="134"/>
                  </a:lnTo>
                  <a:lnTo>
                    <a:pt x="464" y="134"/>
                  </a:lnTo>
                  <a:lnTo>
                    <a:pt x="464" y="136"/>
                  </a:lnTo>
                  <a:lnTo>
                    <a:pt x="464" y="152"/>
                  </a:lnTo>
                  <a:lnTo>
                    <a:pt x="464" y="154"/>
                  </a:lnTo>
                  <a:lnTo>
                    <a:pt x="462" y="154"/>
                  </a:lnTo>
                  <a:lnTo>
                    <a:pt x="384" y="154"/>
                  </a:lnTo>
                  <a:lnTo>
                    <a:pt x="382" y="154"/>
                  </a:lnTo>
                  <a:lnTo>
                    <a:pt x="382" y="152"/>
                  </a:lnTo>
                  <a:lnTo>
                    <a:pt x="382" y="136"/>
                  </a:lnTo>
                  <a:lnTo>
                    <a:pt x="382" y="134"/>
                  </a:lnTo>
                  <a:lnTo>
                    <a:pt x="384" y="134"/>
                  </a:lnTo>
                  <a:lnTo>
                    <a:pt x="406" y="134"/>
                  </a:lnTo>
                  <a:lnTo>
                    <a:pt x="406" y="72"/>
                  </a:lnTo>
                  <a:lnTo>
                    <a:pt x="384" y="72"/>
                  </a:lnTo>
                  <a:lnTo>
                    <a:pt x="382" y="72"/>
                  </a:lnTo>
                  <a:lnTo>
                    <a:pt x="382" y="70"/>
                  </a:lnTo>
                  <a:lnTo>
                    <a:pt x="382" y="54"/>
                  </a:lnTo>
                  <a:lnTo>
                    <a:pt x="382" y="52"/>
                  </a:lnTo>
                  <a:lnTo>
                    <a:pt x="384" y="52"/>
                  </a:lnTo>
                  <a:lnTo>
                    <a:pt x="384" y="52"/>
                  </a:lnTo>
                  <a:close/>
                  <a:moveTo>
                    <a:pt x="566" y="54"/>
                  </a:moveTo>
                  <a:lnTo>
                    <a:pt x="566" y="84"/>
                  </a:lnTo>
                  <a:lnTo>
                    <a:pt x="566" y="86"/>
                  </a:lnTo>
                  <a:lnTo>
                    <a:pt x="564" y="86"/>
                  </a:lnTo>
                  <a:lnTo>
                    <a:pt x="542" y="86"/>
                  </a:lnTo>
                  <a:lnTo>
                    <a:pt x="540" y="86"/>
                  </a:lnTo>
                  <a:lnTo>
                    <a:pt x="540" y="84"/>
                  </a:lnTo>
                  <a:lnTo>
                    <a:pt x="540" y="72"/>
                  </a:lnTo>
                  <a:lnTo>
                    <a:pt x="540" y="72"/>
                  </a:lnTo>
                  <a:lnTo>
                    <a:pt x="538" y="72"/>
                  </a:lnTo>
                  <a:lnTo>
                    <a:pt x="538" y="72"/>
                  </a:lnTo>
                  <a:lnTo>
                    <a:pt x="532" y="72"/>
                  </a:lnTo>
                  <a:lnTo>
                    <a:pt x="532" y="72"/>
                  </a:lnTo>
                  <a:lnTo>
                    <a:pt x="522" y="74"/>
                  </a:lnTo>
                  <a:lnTo>
                    <a:pt x="522" y="74"/>
                  </a:lnTo>
                  <a:lnTo>
                    <a:pt x="520" y="74"/>
                  </a:lnTo>
                  <a:lnTo>
                    <a:pt x="520" y="74"/>
                  </a:lnTo>
                  <a:lnTo>
                    <a:pt x="514" y="78"/>
                  </a:lnTo>
                  <a:lnTo>
                    <a:pt x="514" y="78"/>
                  </a:lnTo>
                  <a:lnTo>
                    <a:pt x="512" y="80"/>
                  </a:lnTo>
                  <a:lnTo>
                    <a:pt x="512" y="80"/>
                  </a:lnTo>
                  <a:lnTo>
                    <a:pt x="510" y="82"/>
                  </a:lnTo>
                  <a:lnTo>
                    <a:pt x="510" y="82"/>
                  </a:lnTo>
                  <a:lnTo>
                    <a:pt x="508" y="84"/>
                  </a:lnTo>
                  <a:lnTo>
                    <a:pt x="508" y="84"/>
                  </a:lnTo>
                  <a:lnTo>
                    <a:pt x="504" y="92"/>
                  </a:lnTo>
                  <a:lnTo>
                    <a:pt x="502" y="100"/>
                  </a:lnTo>
                  <a:lnTo>
                    <a:pt x="502" y="100"/>
                  </a:lnTo>
                  <a:lnTo>
                    <a:pt x="502" y="102"/>
                  </a:lnTo>
                  <a:lnTo>
                    <a:pt x="502" y="102"/>
                  </a:lnTo>
                  <a:lnTo>
                    <a:pt x="504" y="106"/>
                  </a:lnTo>
                  <a:lnTo>
                    <a:pt x="504" y="106"/>
                  </a:lnTo>
                  <a:lnTo>
                    <a:pt x="504" y="108"/>
                  </a:lnTo>
                  <a:lnTo>
                    <a:pt x="504" y="108"/>
                  </a:lnTo>
                  <a:lnTo>
                    <a:pt x="508" y="116"/>
                  </a:lnTo>
                  <a:lnTo>
                    <a:pt x="514" y="124"/>
                  </a:lnTo>
                  <a:lnTo>
                    <a:pt x="514" y="124"/>
                  </a:lnTo>
                  <a:lnTo>
                    <a:pt x="526" y="128"/>
                  </a:lnTo>
                  <a:lnTo>
                    <a:pt x="538" y="130"/>
                  </a:lnTo>
                  <a:lnTo>
                    <a:pt x="538" y="130"/>
                  </a:lnTo>
                  <a:lnTo>
                    <a:pt x="552" y="128"/>
                  </a:lnTo>
                  <a:lnTo>
                    <a:pt x="564" y="128"/>
                  </a:lnTo>
                  <a:lnTo>
                    <a:pt x="566" y="126"/>
                  </a:lnTo>
                  <a:lnTo>
                    <a:pt x="566" y="128"/>
                  </a:lnTo>
                  <a:lnTo>
                    <a:pt x="566" y="148"/>
                  </a:lnTo>
                  <a:lnTo>
                    <a:pt x="566" y="150"/>
                  </a:lnTo>
                  <a:lnTo>
                    <a:pt x="564" y="150"/>
                  </a:lnTo>
                  <a:lnTo>
                    <a:pt x="564" y="150"/>
                  </a:lnTo>
                  <a:lnTo>
                    <a:pt x="546" y="154"/>
                  </a:lnTo>
                  <a:lnTo>
                    <a:pt x="546" y="154"/>
                  </a:lnTo>
                  <a:lnTo>
                    <a:pt x="528" y="156"/>
                  </a:lnTo>
                  <a:lnTo>
                    <a:pt x="528" y="156"/>
                  </a:lnTo>
                  <a:lnTo>
                    <a:pt x="524" y="156"/>
                  </a:lnTo>
                  <a:lnTo>
                    <a:pt x="524" y="156"/>
                  </a:lnTo>
                  <a:lnTo>
                    <a:pt x="512" y="154"/>
                  </a:lnTo>
                  <a:lnTo>
                    <a:pt x="512" y="154"/>
                  </a:lnTo>
                  <a:lnTo>
                    <a:pt x="500" y="150"/>
                  </a:lnTo>
                  <a:lnTo>
                    <a:pt x="500" y="150"/>
                  </a:lnTo>
                  <a:lnTo>
                    <a:pt x="486" y="144"/>
                  </a:lnTo>
                  <a:lnTo>
                    <a:pt x="480" y="140"/>
                  </a:lnTo>
                  <a:lnTo>
                    <a:pt x="476" y="134"/>
                  </a:lnTo>
                  <a:lnTo>
                    <a:pt x="472" y="128"/>
                  </a:lnTo>
                  <a:lnTo>
                    <a:pt x="468" y="120"/>
                  </a:lnTo>
                  <a:lnTo>
                    <a:pt x="466" y="112"/>
                  </a:lnTo>
                  <a:lnTo>
                    <a:pt x="466" y="102"/>
                  </a:lnTo>
                  <a:lnTo>
                    <a:pt x="466" y="102"/>
                  </a:lnTo>
                  <a:lnTo>
                    <a:pt x="466" y="102"/>
                  </a:lnTo>
                  <a:lnTo>
                    <a:pt x="466" y="102"/>
                  </a:lnTo>
                  <a:lnTo>
                    <a:pt x="466" y="102"/>
                  </a:lnTo>
                  <a:lnTo>
                    <a:pt x="468" y="88"/>
                  </a:lnTo>
                  <a:lnTo>
                    <a:pt x="468" y="88"/>
                  </a:lnTo>
                  <a:lnTo>
                    <a:pt x="472" y="78"/>
                  </a:lnTo>
                  <a:lnTo>
                    <a:pt x="472" y="78"/>
                  </a:lnTo>
                  <a:lnTo>
                    <a:pt x="482" y="66"/>
                  </a:lnTo>
                  <a:lnTo>
                    <a:pt x="496" y="56"/>
                  </a:lnTo>
                  <a:lnTo>
                    <a:pt x="510" y="52"/>
                  </a:lnTo>
                  <a:lnTo>
                    <a:pt x="526" y="48"/>
                  </a:lnTo>
                  <a:lnTo>
                    <a:pt x="526" y="48"/>
                  </a:lnTo>
                  <a:lnTo>
                    <a:pt x="526" y="48"/>
                  </a:lnTo>
                  <a:lnTo>
                    <a:pt x="532" y="48"/>
                  </a:lnTo>
                  <a:lnTo>
                    <a:pt x="532" y="48"/>
                  </a:lnTo>
                  <a:lnTo>
                    <a:pt x="538" y="48"/>
                  </a:lnTo>
                  <a:lnTo>
                    <a:pt x="538" y="48"/>
                  </a:lnTo>
                  <a:lnTo>
                    <a:pt x="564" y="52"/>
                  </a:lnTo>
                  <a:lnTo>
                    <a:pt x="566" y="52"/>
                  </a:lnTo>
                  <a:lnTo>
                    <a:pt x="566" y="54"/>
                  </a:lnTo>
                  <a:lnTo>
                    <a:pt x="566" y="54"/>
                  </a:lnTo>
                  <a:close/>
                  <a:moveTo>
                    <a:pt x="648" y="132"/>
                  </a:moveTo>
                  <a:lnTo>
                    <a:pt x="648" y="132"/>
                  </a:lnTo>
                  <a:lnTo>
                    <a:pt x="654" y="132"/>
                  </a:lnTo>
                  <a:lnTo>
                    <a:pt x="654" y="132"/>
                  </a:lnTo>
                  <a:lnTo>
                    <a:pt x="660" y="132"/>
                  </a:lnTo>
                  <a:lnTo>
                    <a:pt x="660" y="132"/>
                  </a:lnTo>
                  <a:lnTo>
                    <a:pt x="674" y="130"/>
                  </a:lnTo>
                  <a:lnTo>
                    <a:pt x="688" y="126"/>
                  </a:lnTo>
                  <a:lnTo>
                    <a:pt x="690" y="124"/>
                  </a:lnTo>
                  <a:lnTo>
                    <a:pt x="690" y="128"/>
                  </a:lnTo>
                  <a:lnTo>
                    <a:pt x="690" y="148"/>
                  </a:lnTo>
                  <a:lnTo>
                    <a:pt x="690" y="150"/>
                  </a:lnTo>
                  <a:lnTo>
                    <a:pt x="688" y="150"/>
                  </a:lnTo>
                  <a:lnTo>
                    <a:pt x="688" y="150"/>
                  </a:lnTo>
                  <a:lnTo>
                    <a:pt x="684" y="152"/>
                  </a:lnTo>
                  <a:lnTo>
                    <a:pt x="684" y="152"/>
                  </a:lnTo>
                  <a:lnTo>
                    <a:pt x="676" y="154"/>
                  </a:lnTo>
                  <a:lnTo>
                    <a:pt x="676" y="154"/>
                  </a:lnTo>
                  <a:lnTo>
                    <a:pt x="660" y="156"/>
                  </a:lnTo>
                  <a:lnTo>
                    <a:pt x="642" y="156"/>
                  </a:lnTo>
                  <a:lnTo>
                    <a:pt x="642" y="156"/>
                  </a:lnTo>
                  <a:lnTo>
                    <a:pt x="638" y="156"/>
                  </a:lnTo>
                  <a:lnTo>
                    <a:pt x="638" y="156"/>
                  </a:lnTo>
                  <a:lnTo>
                    <a:pt x="624" y="156"/>
                  </a:lnTo>
                  <a:lnTo>
                    <a:pt x="624" y="156"/>
                  </a:lnTo>
                  <a:lnTo>
                    <a:pt x="612" y="152"/>
                  </a:lnTo>
                  <a:lnTo>
                    <a:pt x="612" y="152"/>
                  </a:lnTo>
                  <a:lnTo>
                    <a:pt x="596" y="144"/>
                  </a:lnTo>
                  <a:lnTo>
                    <a:pt x="590" y="140"/>
                  </a:lnTo>
                  <a:lnTo>
                    <a:pt x="586" y="134"/>
                  </a:lnTo>
                  <a:lnTo>
                    <a:pt x="582" y="128"/>
                  </a:lnTo>
                  <a:lnTo>
                    <a:pt x="578" y="122"/>
                  </a:lnTo>
                  <a:lnTo>
                    <a:pt x="576" y="112"/>
                  </a:lnTo>
                  <a:lnTo>
                    <a:pt x="576" y="102"/>
                  </a:lnTo>
                  <a:lnTo>
                    <a:pt x="576" y="102"/>
                  </a:lnTo>
                  <a:lnTo>
                    <a:pt x="576" y="102"/>
                  </a:lnTo>
                  <a:lnTo>
                    <a:pt x="576" y="102"/>
                  </a:lnTo>
                  <a:lnTo>
                    <a:pt x="578" y="88"/>
                  </a:lnTo>
                  <a:lnTo>
                    <a:pt x="578" y="88"/>
                  </a:lnTo>
                  <a:lnTo>
                    <a:pt x="584" y="76"/>
                  </a:lnTo>
                  <a:lnTo>
                    <a:pt x="584" y="76"/>
                  </a:lnTo>
                  <a:lnTo>
                    <a:pt x="588" y="68"/>
                  </a:lnTo>
                  <a:lnTo>
                    <a:pt x="594" y="64"/>
                  </a:lnTo>
                  <a:lnTo>
                    <a:pt x="608" y="54"/>
                  </a:lnTo>
                  <a:lnTo>
                    <a:pt x="624" y="50"/>
                  </a:lnTo>
                  <a:lnTo>
                    <a:pt x="640" y="48"/>
                  </a:lnTo>
                  <a:lnTo>
                    <a:pt x="640" y="48"/>
                  </a:lnTo>
                  <a:lnTo>
                    <a:pt x="640" y="48"/>
                  </a:lnTo>
                  <a:lnTo>
                    <a:pt x="654" y="48"/>
                  </a:lnTo>
                  <a:lnTo>
                    <a:pt x="654" y="48"/>
                  </a:lnTo>
                  <a:lnTo>
                    <a:pt x="666" y="52"/>
                  </a:lnTo>
                  <a:lnTo>
                    <a:pt x="666" y="52"/>
                  </a:lnTo>
                  <a:lnTo>
                    <a:pt x="678" y="58"/>
                  </a:lnTo>
                  <a:lnTo>
                    <a:pt x="688" y="68"/>
                  </a:lnTo>
                  <a:lnTo>
                    <a:pt x="692" y="74"/>
                  </a:lnTo>
                  <a:lnTo>
                    <a:pt x="694" y="82"/>
                  </a:lnTo>
                  <a:lnTo>
                    <a:pt x="696" y="90"/>
                  </a:lnTo>
                  <a:lnTo>
                    <a:pt x="696" y="98"/>
                  </a:lnTo>
                  <a:lnTo>
                    <a:pt x="696" y="106"/>
                  </a:lnTo>
                  <a:lnTo>
                    <a:pt x="696" y="108"/>
                  </a:lnTo>
                  <a:lnTo>
                    <a:pt x="616" y="108"/>
                  </a:lnTo>
                  <a:lnTo>
                    <a:pt x="616" y="108"/>
                  </a:lnTo>
                  <a:lnTo>
                    <a:pt x="618" y="114"/>
                  </a:lnTo>
                  <a:lnTo>
                    <a:pt x="618" y="114"/>
                  </a:lnTo>
                  <a:lnTo>
                    <a:pt x="620" y="120"/>
                  </a:lnTo>
                  <a:lnTo>
                    <a:pt x="620" y="120"/>
                  </a:lnTo>
                  <a:lnTo>
                    <a:pt x="624" y="124"/>
                  </a:lnTo>
                  <a:lnTo>
                    <a:pt x="630" y="128"/>
                  </a:lnTo>
                  <a:lnTo>
                    <a:pt x="638" y="132"/>
                  </a:lnTo>
                  <a:lnTo>
                    <a:pt x="648" y="132"/>
                  </a:lnTo>
                  <a:lnTo>
                    <a:pt x="648" y="132"/>
                  </a:lnTo>
                  <a:lnTo>
                    <a:pt x="648" y="132"/>
                  </a:lnTo>
                  <a:close/>
                </a:path>
              </a:pathLst>
            </a:custGeom>
            <a:solidFill>
              <a:srgbClr val="E4151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pic>
        <p:nvPicPr>
          <p:cNvPr id="772" name="Picture 14" descr="http://www.fairfaxparkfoundation.org/images/logos/dominionpowerlogo.gif"/>
          <p:cNvPicPr>
            <a:picLocks noChangeAspect="1" noChangeArrowheads="1"/>
          </p:cNvPicPr>
          <p:nvPr/>
        </p:nvPicPr>
        <p:blipFill>
          <a:blip r:embed="rId20" cstate="screen">
            <a:extLst>
              <a:ext uri="{28A0092B-C50C-407E-A947-70E740481C1C}">
                <a14:useLocalDpi xmlns:a14="http://schemas.microsoft.com/office/drawing/2010/main" val="0"/>
              </a:ext>
            </a:extLst>
          </a:blip>
          <a:srcRect/>
          <a:stretch>
            <a:fillRect/>
          </a:stretch>
        </p:blipFill>
        <p:spPr bwMode="auto">
          <a:xfrm>
            <a:off x="9263081" y="5220331"/>
            <a:ext cx="1125988" cy="391844"/>
          </a:xfrm>
          <a:prstGeom prst="rect">
            <a:avLst/>
          </a:prstGeom>
          <a:noFill/>
          <a:extLst>
            <a:ext uri="{909E8E84-426E-40DD-AFC4-6F175D3DCCD1}">
              <a14:hiddenFill xmlns:a14="http://schemas.microsoft.com/office/drawing/2010/main">
                <a:solidFill>
                  <a:srgbClr val="FFFFFF"/>
                </a:solidFill>
              </a14:hiddenFill>
            </a:ext>
          </a:extLst>
        </p:spPr>
      </p:pic>
      <p:pic>
        <p:nvPicPr>
          <p:cNvPr id="773" name="Picture 2" descr="https://protrain.hs.llnwd.net/e1/sitefiles/753/Templates/367/EnbridgeLogo1.png"/>
          <p:cNvPicPr>
            <a:picLocks noChangeAspect="1" noChangeArrowheads="1"/>
          </p:cNvPicPr>
          <p:nvPr/>
        </p:nvPicPr>
        <p:blipFill>
          <a:blip r:embed="rId21" cstate="screen">
            <a:clrChange>
              <a:clrFrom>
                <a:srgbClr val="FAFAFA"/>
              </a:clrFrom>
              <a:clrTo>
                <a:srgbClr val="FAFAFA">
                  <a:alpha val="0"/>
                </a:srgbClr>
              </a:clrTo>
            </a:clrChange>
            <a:extLst>
              <a:ext uri="{28A0092B-C50C-407E-A947-70E740481C1C}">
                <a14:useLocalDpi xmlns:a14="http://schemas.microsoft.com/office/drawing/2010/main" val="0"/>
              </a:ext>
            </a:extLst>
          </a:blip>
          <a:srcRect/>
          <a:stretch>
            <a:fillRect/>
          </a:stretch>
        </p:blipFill>
        <p:spPr bwMode="auto">
          <a:xfrm>
            <a:off x="9826075" y="4501728"/>
            <a:ext cx="1278587" cy="394057"/>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http://www.dakotafinancialnews.com/logos/zdnet-time-warner-cable_20110331220900.jpg"/>
          <p:cNvPicPr>
            <a:picLocks noChangeAspect="1" noChangeArrowheads="1"/>
          </p:cNvPicPr>
          <p:nvPr/>
        </p:nvPicPr>
        <p:blipFill>
          <a:blip r:embed="rId2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800670" y="3621087"/>
            <a:ext cx="1329397" cy="886264"/>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https://upload.wikimedia.org/wikipedia/nah/d/d3/Volkswagen_logo.png"/>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10273334" y="1519963"/>
            <a:ext cx="563192" cy="56319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601526" y="2769559"/>
            <a:ext cx="822960" cy="822960"/>
          </a:xfrm>
          <a:prstGeom prst="rect">
            <a:avLst/>
          </a:prstGeom>
        </p:spPr>
      </p:pic>
      <p:pic>
        <p:nvPicPr>
          <p:cNvPr id="9" name="Picture 8"/>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601526" y="3465328"/>
            <a:ext cx="822960" cy="822960"/>
          </a:xfrm>
          <a:prstGeom prst="rect">
            <a:avLst/>
          </a:prstGeom>
        </p:spPr>
      </p:pic>
      <p:pic>
        <p:nvPicPr>
          <p:cNvPr id="8" name="Picture 7"/>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601526" y="2120129"/>
            <a:ext cx="822960" cy="822960"/>
          </a:xfrm>
          <a:prstGeom prst="rect">
            <a:avLst/>
          </a:prstGeom>
        </p:spPr>
      </p:pic>
      <p:pic>
        <p:nvPicPr>
          <p:cNvPr id="10" name="Picture 9"/>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601526" y="1479910"/>
            <a:ext cx="822960" cy="822960"/>
          </a:xfrm>
          <a:prstGeom prst="rect">
            <a:avLst/>
          </a:prstGeom>
        </p:spPr>
      </p:pic>
      <p:pic>
        <p:nvPicPr>
          <p:cNvPr id="11" name="Picture 10"/>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601526" y="4208459"/>
            <a:ext cx="822960" cy="822960"/>
          </a:xfrm>
          <a:prstGeom prst="rect">
            <a:avLst/>
          </a:prstGeom>
        </p:spPr>
      </p:pic>
      <p:pic>
        <p:nvPicPr>
          <p:cNvPr id="13" name="Picture 12"/>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10985389" y="2406810"/>
            <a:ext cx="911378" cy="159375"/>
          </a:xfrm>
          <a:prstGeom prst="rect">
            <a:avLst/>
          </a:prstGeom>
        </p:spPr>
      </p:pic>
      <p:sp>
        <p:nvSpPr>
          <p:cNvPr id="382" name="Date Placeholder 1"/>
          <p:cNvSpPr>
            <a:spLocks noGrp="1"/>
          </p:cNvSpPr>
          <p:nvPr>
            <p:ph type="dt" sz="half" idx="10"/>
          </p:nvPr>
        </p:nvSpPr>
        <p:spPr>
          <a:xfrm>
            <a:off x="695325" y="6356350"/>
            <a:ext cx="2743200" cy="205317"/>
          </a:xfrm>
        </p:spPr>
        <p:txBody>
          <a:bodyPr/>
          <a:lstStyle/>
          <a:p>
            <a:r>
              <a:rPr lang="en-US"/>
              <a:t>2 | Confidential</a:t>
            </a:r>
          </a:p>
        </p:txBody>
      </p:sp>
      <p:pic>
        <p:nvPicPr>
          <p:cNvPr id="2" name="Picture 1"/>
          <p:cNvPicPr>
            <a:picLocks noChangeAspect="1"/>
          </p:cNvPicPr>
          <p:nvPr/>
        </p:nvPicPr>
        <p:blipFill>
          <a:blip r:embed="rId30" cstate="print">
            <a:extLst>
              <a:ext uri="{28A0092B-C50C-407E-A947-70E740481C1C}">
                <a14:useLocalDpi xmlns:a14="http://schemas.microsoft.com/office/drawing/2010/main" val="0"/>
              </a:ext>
            </a:extLst>
          </a:blip>
          <a:stretch>
            <a:fillRect/>
          </a:stretch>
        </p:blipFill>
        <p:spPr>
          <a:xfrm>
            <a:off x="10338257" y="2162703"/>
            <a:ext cx="481912" cy="481912"/>
          </a:xfrm>
          <a:prstGeom prst="rect">
            <a:avLst/>
          </a:prstGeom>
        </p:spPr>
      </p:pic>
      <p:pic>
        <p:nvPicPr>
          <p:cNvPr id="1026" name="Picture 2" descr="Image result for microsoft logo png">
            <a:extLst>
              <a:ext uri="{FF2B5EF4-FFF2-40B4-BE49-F238E27FC236}">
                <a16:creationId xmlns:a16="http://schemas.microsoft.com/office/drawing/2014/main" id="{15EA6716-9DE6-4130-AEFF-72B65484A2C2}"/>
              </a:ext>
            </a:extLst>
          </p:cNvPr>
          <p:cNvPicPr>
            <a:picLocks noChangeAspect="1" noChangeArrowheads="1"/>
          </p:cNvPicPr>
          <p:nvPr/>
        </p:nvPicPr>
        <p:blipFill>
          <a:blip r:embed="rId31" cstate="print">
            <a:extLst>
              <a:ext uri="{28A0092B-C50C-407E-A947-70E740481C1C}">
                <a14:useLocalDpi xmlns:a14="http://schemas.microsoft.com/office/drawing/2010/main" val="0"/>
              </a:ext>
            </a:extLst>
          </a:blip>
          <a:srcRect/>
          <a:stretch>
            <a:fillRect/>
          </a:stretch>
        </p:blipFill>
        <p:spPr bwMode="auto">
          <a:xfrm>
            <a:off x="7020559" y="3717907"/>
            <a:ext cx="1427689" cy="526832"/>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id="{3E11EB2B-CF23-46AE-A6EB-7937E49D5959}"/>
              </a:ext>
            </a:extLst>
          </p:cNvPr>
          <p:cNvPicPr>
            <a:picLocks noChangeAspect="1"/>
          </p:cNvPicPr>
          <p:nvPr/>
        </p:nvPicPr>
        <p:blipFill>
          <a:blip r:embed="rId32" cstate="print">
            <a:extLst>
              <a:ext uri="{28A0092B-C50C-407E-A947-70E740481C1C}">
                <a14:useLocalDpi xmlns:a14="http://schemas.microsoft.com/office/drawing/2010/main" val="0"/>
              </a:ext>
            </a:extLst>
          </a:blip>
          <a:stretch>
            <a:fillRect/>
          </a:stretch>
        </p:blipFill>
        <p:spPr>
          <a:xfrm>
            <a:off x="7853033" y="6369485"/>
            <a:ext cx="1482653" cy="231665"/>
          </a:xfrm>
          <a:prstGeom prst="rect">
            <a:avLst/>
          </a:prstGeom>
        </p:spPr>
      </p:pic>
    </p:spTree>
    <p:extLst>
      <p:ext uri="{BB962C8B-B14F-4D97-AF65-F5344CB8AC3E}">
        <p14:creationId xmlns:p14="http://schemas.microsoft.com/office/powerpoint/2010/main" val="30374407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p:cNvPicPr>
            <a:picLocks noChangeAspect="1"/>
          </p:cNvPicPr>
          <p:nvPr/>
        </p:nvPicPr>
        <p:blipFill rotWithShape="1">
          <a:blip r:embed="rId3" cstate="print">
            <a:extLst>
              <a:ext uri="{28A0092B-C50C-407E-A947-70E740481C1C}">
                <a14:useLocalDpi xmlns:a14="http://schemas.microsoft.com/office/drawing/2010/main" val="0"/>
              </a:ext>
            </a:extLst>
          </a:blip>
          <a:srcRect t="7191" b="20419"/>
          <a:stretch/>
        </p:blipFill>
        <p:spPr>
          <a:xfrm>
            <a:off x="-2" y="266555"/>
            <a:ext cx="12186891" cy="5880747"/>
          </a:xfrm>
          <a:prstGeom prst="rect">
            <a:avLst/>
          </a:prstGeom>
        </p:spPr>
      </p:pic>
      <p:sp>
        <p:nvSpPr>
          <p:cNvPr id="23" name="Rectangle 22"/>
          <p:cNvSpPr/>
          <p:nvPr/>
        </p:nvSpPr>
        <p:spPr>
          <a:xfrm>
            <a:off x="4" y="266555"/>
            <a:ext cx="12191996" cy="5880746"/>
          </a:xfrm>
          <a:prstGeom prst="rect">
            <a:avLst/>
          </a:prstGeom>
          <a:solidFill>
            <a:srgbClr val="44ADE2">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4" name="Date Placeholder 3"/>
          <p:cNvSpPr>
            <a:spLocks noGrp="1"/>
          </p:cNvSpPr>
          <p:nvPr>
            <p:ph type="dt" sz="half" idx="10"/>
          </p:nvPr>
        </p:nvSpPr>
        <p:spPr/>
        <p:txBody>
          <a:bodyPr/>
          <a:lstStyle/>
          <a:p>
            <a:fld id="{38B47C28-1AF1-4B98-A9A8-2E8452DE56C5}" type="slidenum">
              <a:rPr lang="en-US" smtClean="0">
                <a:solidFill>
                  <a:srgbClr val="58595B"/>
                </a:solidFill>
              </a:rPr>
              <a:pPr/>
              <a:t>3</a:t>
            </a:fld>
            <a:r>
              <a:rPr lang="en-US">
                <a:solidFill>
                  <a:srgbClr val="58595B"/>
                </a:solidFill>
              </a:rPr>
              <a:t> | Confidential</a:t>
            </a:r>
          </a:p>
        </p:txBody>
      </p:sp>
      <p:sp>
        <p:nvSpPr>
          <p:cNvPr id="37" name="Content Placeholder 6"/>
          <p:cNvSpPr txBox="1">
            <a:spLocks/>
          </p:cNvSpPr>
          <p:nvPr/>
        </p:nvSpPr>
        <p:spPr>
          <a:xfrm>
            <a:off x="695325" y="446715"/>
            <a:ext cx="11164166" cy="730921"/>
          </a:xfrm>
          <a:prstGeom prst="rect">
            <a:avLst/>
          </a:prstGeom>
        </p:spPr>
        <p:txBody>
          <a:bodyPr/>
          <a:lstStyle>
            <a:lvl1pPr marL="228600" indent="-228600" algn="l" defTabSz="914400" rtl="0" eaLnBrk="1" latinLnBrk="0" hangingPunct="1">
              <a:lnSpc>
                <a:spcPct val="90000"/>
              </a:lnSpc>
              <a:spcBef>
                <a:spcPts val="1000"/>
              </a:spcBef>
              <a:buClr>
                <a:schemeClr val="bg1"/>
              </a:buClr>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1"/>
              </a:buClr>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1"/>
              </a:buClr>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1"/>
              </a:buClr>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1"/>
              </a:buClr>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sz="4000" b="1"/>
          </a:p>
        </p:txBody>
      </p:sp>
      <p:grpSp>
        <p:nvGrpSpPr>
          <p:cNvPr id="39" name="Group 38"/>
          <p:cNvGrpSpPr/>
          <p:nvPr/>
        </p:nvGrpSpPr>
        <p:grpSpPr>
          <a:xfrm>
            <a:off x="4254142" y="1506082"/>
            <a:ext cx="3159131" cy="2707934"/>
            <a:chOff x="4212046" y="2084793"/>
            <a:chExt cx="3159131" cy="2707934"/>
          </a:xfrm>
        </p:grpSpPr>
        <p:sp>
          <p:nvSpPr>
            <p:cNvPr id="40" name="Oval 39"/>
            <p:cNvSpPr/>
            <p:nvPr/>
          </p:nvSpPr>
          <p:spPr>
            <a:xfrm>
              <a:off x="4437645" y="2084793"/>
              <a:ext cx="2707934" cy="2707934"/>
            </a:xfrm>
            <a:prstGeom prst="ellipse">
              <a:avLst/>
            </a:prstGeom>
            <a:solidFill>
              <a:schemeClr val="accent2">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p:cNvSpPr/>
            <p:nvPr/>
          </p:nvSpPr>
          <p:spPr>
            <a:xfrm>
              <a:off x="4212046" y="2682886"/>
              <a:ext cx="3159131" cy="1446550"/>
            </a:xfrm>
            <a:prstGeom prst="rect">
              <a:avLst/>
            </a:prstGeom>
          </p:spPr>
          <p:txBody>
            <a:bodyPr wrap="square">
              <a:spAutoFit/>
            </a:bodyPr>
            <a:lstStyle/>
            <a:p>
              <a:pPr algn="ctr"/>
              <a:r>
                <a:rPr lang="en-US" sz="2200">
                  <a:solidFill>
                    <a:schemeClr val="bg1"/>
                  </a:solidFill>
                </a:rPr>
                <a:t>AlgoSec enables companies to align security with their business processes</a:t>
              </a:r>
            </a:p>
          </p:txBody>
        </p:sp>
      </p:grpSp>
      <p:grpSp>
        <p:nvGrpSpPr>
          <p:cNvPr id="2" name="Group 1"/>
          <p:cNvGrpSpPr/>
          <p:nvPr/>
        </p:nvGrpSpPr>
        <p:grpSpPr>
          <a:xfrm>
            <a:off x="500567" y="2505436"/>
            <a:ext cx="3506728" cy="1097280"/>
            <a:chOff x="1659574" y="4724678"/>
            <a:chExt cx="3506728" cy="1097280"/>
          </a:xfrm>
        </p:grpSpPr>
        <p:sp>
          <p:nvSpPr>
            <p:cNvPr id="44" name="Rectangle 43"/>
            <p:cNvSpPr/>
            <p:nvPr/>
          </p:nvSpPr>
          <p:spPr>
            <a:xfrm>
              <a:off x="1659574" y="5061141"/>
              <a:ext cx="2754077" cy="400110"/>
            </a:xfrm>
            <a:prstGeom prst="rect">
              <a:avLst/>
            </a:prstGeom>
          </p:spPr>
          <p:txBody>
            <a:bodyPr wrap="square">
              <a:spAutoFit/>
            </a:bodyPr>
            <a:lstStyle/>
            <a:p>
              <a:pPr marL="0" lvl="1"/>
              <a:r>
                <a:rPr lang="en-US" sz="2000" b="1">
                  <a:solidFill>
                    <a:schemeClr val="bg1"/>
                  </a:solidFill>
                </a:rPr>
                <a:t>Business-driven  Agility</a:t>
              </a:r>
            </a:p>
          </p:txBody>
        </p:sp>
        <p:pic>
          <p:nvPicPr>
            <p:cNvPr id="48" name="Picture 4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69022" y="4724678"/>
              <a:ext cx="1097280" cy="1097280"/>
            </a:xfrm>
            <a:prstGeom prst="rect">
              <a:avLst/>
            </a:prstGeom>
          </p:spPr>
        </p:pic>
      </p:grpSp>
      <p:grpSp>
        <p:nvGrpSpPr>
          <p:cNvPr id="6" name="Group 5"/>
          <p:cNvGrpSpPr/>
          <p:nvPr/>
        </p:nvGrpSpPr>
        <p:grpSpPr>
          <a:xfrm>
            <a:off x="3649711" y="4419600"/>
            <a:ext cx="5111086" cy="1104745"/>
            <a:chOff x="-284516" y="3999981"/>
            <a:chExt cx="5111086" cy="1104745"/>
          </a:xfrm>
        </p:grpSpPr>
        <p:sp>
          <p:nvSpPr>
            <p:cNvPr id="70" name="Rectangle 69"/>
            <p:cNvSpPr/>
            <p:nvPr/>
          </p:nvSpPr>
          <p:spPr>
            <a:xfrm>
              <a:off x="617751" y="4315852"/>
              <a:ext cx="4208819" cy="615553"/>
            </a:xfrm>
            <a:prstGeom prst="rect">
              <a:avLst/>
            </a:prstGeom>
          </p:spPr>
          <p:txBody>
            <a:bodyPr wrap="square">
              <a:spAutoFit/>
            </a:bodyPr>
            <a:lstStyle/>
            <a:p>
              <a:pPr marL="0" lvl="1"/>
              <a:r>
                <a:rPr lang="en-US" sz="2000" b="1">
                  <a:solidFill>
                    <a:schemeClr val="bg1"/>
                  </a:solidFill>
                </a:rPr>
                <a:t>Business-driven Visibility</a:t>
              </a:r>
            </a:p>
            <a:p>
              <a:pPr marL="182880" lvl="1" indent="-182880">
                <a:buFont typeface="Arial" charset="0"/>
                <a:buChar char="•"/>
              </a:pPr>
              <a:endParaRPr lang="en-US" sz="1400" b="1">
                <a:solidFill>
                  <a:schemeClr val="bg1"/>
                </a:solidFill>
              </a:endParaRPr>
            </a:p>
          </p:txBody>
        </p:sp>
        <p:pic>
          <p:nvPicPr>
            <p:cNvPr id="71" name="Picture 7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4516" y="3999981"/>
              <a:ext cx="1097280" cy="1104745"/>
            </a:xfrm>
            <a:prstGeom prst="rect">
              <a:avLst/>
            </a:prstGeom>
          </p:spPr>
        </p:pic>
      </p:grpSp>
      <p:grpSp>
        <p:nvGrpSpPr>
          <p:cNvPr id="3" name="Group 2"/>
          <p:cNvGrpSpPr/>
          <p:nvPr/>
        </p:nvGrpSpPr>
        <p:grpSpPr>
          <a:xfrm>
            <a:off x="7629661" y="2366529"/>
            <a:ext cx="4353073" cy="1098601"/>
            <a:chOff x="7938430" y="1658501"/>
            <a:chExt cx="4353073" cy="1098601"/>
          </a:xfrm>
        </p:grpSpPr>
        <p:sp>
          <p:nvSpPr>
            <p:cNvPr id="79" name="Rectangle 78"/>
            <p:cNvSpPr/>
            <p:nvPr/>
          </p:nvSpPr>
          <p:spPr>
            <a:xfrm>
              <a:off x="8818013" y="1954162"/>
              <a:ext cx="3473490" cy="400110"/>
            </a:xfrm>
            <a:prstGeom prst="rect">
              <a:avLst/>
            </a:prstGeom>
          </p:spPr>
          <p:txBody>
            <a:bodyPr wrap="square">
              <a:spAutoFit/>
            </a:bodyPr>
            <a:lstStyle/>
            <a:p>
              <a:pPr marL="0" lvl="1"/>
              <a:r>
                <a:rPr lang="en-US" sz="2000" b="1">
                  <a:solidFill>
                    <a:schemeClr val="bg1"/>
                  </a:solidFill>
                </a:rPr>
                <a:t>Business-driven Security</a:t>
              </a:r>
            </a:p>
          </p:txBody>
        </p:sp>
        <p:pic>
          <p:nvPicPr>
            <p:cNvPr id="83" name="Picture 8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38430" y="1658501"/>
              <a:ext cx="1096283" cy="1098601"/>
            </a:xfrm>
            <a:prstGeom prst="rect">
              <a:avLst/>
            </a:prstGeom>
          </p:spPr>
        </p:pic>
      </p:grpSp>
      <p:cxnSp>
        <p:nvCxnSpPr>
          <p:cNvPr id="9" name="Straight Connector 8"/>
          <p:cNvCxnSpPr/>
          <p:nvPr/>
        </p:nvCxnSpPr>
        <p:spPr>
          <a:xfrm>
            <a:off x="5789034" y="4414772"/>
            <a:ext cx="0" cy="263418"/>
          </a:xfrm>
          <a:prstGeom prst="line">
            <a:avLst/>
          </a:prstGeom>
          <a:noFill/>
          <a:ln w="38100">
            <a:solidFill>
              <a:schemeClr val="bg1"/>
            </a:solidFill>
            <a:headEnd type="none"/>
            <a:tailEnd type="oval"/>
          </a:ln>
        </p:spPr>
        <p:style>
          <a:lnRef idx="2">
            <a:schemeClr val="accent1">
              <a:shade val="50000"/>
            </a:schemeClr>
          </a:lnRef>
          <a:fillRef idx="1">
            <a:schemeClr val="accent1"/>
          </a:fillRef>
          <a:effectRef idx="0">
            <a:schemeClr val="accent1"/>
          </a:effectRef>
          <a:fontRef idx="minor">
            <a:schemeClr val="lt1"/>
          </a:fontRef>
        </p:style>
      </p:cxnSp>
      <p:sp>
        <p:nvSpPr>
          <p:cNvPr id="29" name="Content Placeholder 6"/>
          <p:cNvSpPr txBox="1">
            <a:spLocks/>
          </p:cNvSpPr>
          <p:nvPr/>
        </p:nvSpPr>
        <p:spPr>
          <a:xfrm>
            <a:off x="568791" y="433002"/>
            <a:ext cx="11164166" cy="730921"/>
          </a:xfrm>
          <a:prstGeom prst="rect">
            <a:avLst/>
          </a:prstGeom>
        </p:spPr>
        <p:txBody>
          <a:bodyPr/>
          <a:lstStyle>
            <a:lvl1pPr marL="228600" indent="-228600" algn="l" defTabSz="914400" rtl="0" eaLnBrk="1" latinLnBrk="0" hangingPunct="1">
              <a:lnSpc>
                <a:spcPct val="90000"/>
              </a:lnSpc>
              <a:spcBef>
                <a:spcPts val="1000"/>
              </a:spcBef>
              <a:buClr>
                <a:schemeClr val="bg1"/>
              </a:buClr>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1"/>
              </a:buClr>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1"/>
              </a:buClr>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1"/>
              </a:buClr>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1"/>
              </a:buClr>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4000" b="1"/>
              <a:t>BUSINESS DRIVEN SECURITY MANAGEMENT</a:t>
            </a:r>
          </a:p>
        </p:txBody>
      </p:sp>
      <p:cxnSp>
        <p:nvCxnSpPr>
          <p:cNvPr id="30" name="Straight Connector 29"/>
          <p:cNvCxnSpPr>
            <a:cxnSpLocks/>
          </p:cNvCxnSpPr>
          <p:nvPr/>
        </p:nvCxnSpPr>
        <p:spPr>
          <a:xfrm flipH="1">
            <a:off x="3924839" y="3031753"/>
            <a:ext cx="263418" cy="0"/>
          </a:xfrm>
          <a:prstGeom prst="line">
            <a:avLst/>
          </a:prstGeom>
          <a:noFill/>
          <a:ln w="38100">
            <a:solidFill>
              <a:schemeClr val="bg1"/>
            </a:solidFill>
            <a:headEnd type="none"/>
            <a:tailEnd type="oval"/>
          </a:ln>
        </p:spPr>
        <p:style>
          <a:lnRef idx="2">
            <a:schemeClr val="accent1">
              <a:shade val="50000"/>
            </a:schemeClr>
          </a:lnRef>
          <a:fillRef idx="1">
            <a:schemeClr val="accent1"/>
          </a:fillRef>
          <a:effectRef idx="0">
            <a:schemeClr val="accent1"/>
          </a:effectRef>
          <a:fontRef idx="minor">
            <a:schemeClr val="lt1"/>
          </a:fontRef>
        </p:style>
      </p:cxnSp>
      <p:sp>
        <p:nvSpPr>
          <p:cNvPr id="35" name="Freeform: Shape 34"/>
          <p:cNvSpPr/>
          <p:nvPr/>
        </p:nvSpPr>
        <p:spPr>
          <a:xfrm rot="18463664" flipH="1">
            <a:off x="4369285" y="2150341"/>
            <a:ext cx="1489364" cy="2392966"/>
          </a:xfrm>
          <a:custGeom>
            <a:avLst/>
            <a:gdLst>
              <a:gd name="connsiteX0" fmla="*/ 0 w 1489364"/>
              <a:gd name="connsiteY0" fmla="*/ 0 h 2612203"/>
              <a:gd name="connsiteX1" fmla="*/ 1489364 w 1489364"/>
              <a:gd name="connsiteY1" fmla="*/ 1489364 h 2612203"/>
              <a:gd name="connsiteX2" fmla="*/ 1235004 w 1489364"/>
              <a:gd name="connsiteY2" fmla="*/ 2322082 h 2612203"/>
              <a:gd name="connsiteX3" fmla="*/ 1181998 w 1489364"/>
              <a:gd name="connsiteY3" fmla="*/ 2392966 h 2612203"/>
              <a:gd name="connsiteX4" fmla="*/ 548685 w 1489364"/>
              <a:gd name="connsiteY4" fmla="*/ 1902997 h 2612203"/>
              <a:gd name="connsiteX5" fmla="*/ 0 w 1489364"/>
              <a:gd name="connsiteY5" fmla="*/ 2612203 h 2612203"/>
              <a:gd name="connsiteX0" fmla="*/ 0 w 1489364"/>
              <a:gd name="connsiteY0" fmla="*/ 0 h 2392966"/>
              <a:gd name="connsiteX1" fmla="*/ 1489364 w 1489364"/>
              <a:gd name="connsiteY1" fmla="*/ 1489364 h 2392966"/>
              <a:gd name="connsiteX2" fmla="*/ 1235004 w 1489364"/>
              <a:gd name="connsiteY2" fmla="*/ 2322082 h 2392966"/>
              <a:gd name="connsiteX3" fmla="*/ 1181998 w 1489364"/>
              <a:gd name="connsiteY3" fmla="*/ 2392966 h 2392966"/>
              <a:gd name="connsiteX4" fmla="*/ 548685 w 1489364"/>
              <a:gd name="connsiteY4" fmla="*/ 1902997 h 2392966"/>
              <a:gd name="connsiteX5" fmla="*/ 0 w 1489364"/>
              <a:gd name="connsiteY5" fmla="*/ 0 h 2392966"/>
              <a:gd name="connsiteX0" fmla="*/ 548685 w 1489364"/>
              <a:gd name="connsiteY0" fmla="*/ 1902997 h 2392966"/>
              <a:gd name="connsiteX1" fmla="*/ 0 w 1489364"/>
              <a:gd name="connsiteY1" fmla="*/ 0 h 2392966"/>
              <a:gd name="connsiteX2" fmla="*/ 1489364 w 1489364"/>
              <a:gd name="connsiteY2" fmla="*/ 1489364 h 2392966"/>
              <a:gd name="connsiteX3" fmla="*/ 1235004 w 1489364"/>
              <a:gd name="connsiteY3" fmla="*/ 2322082 h 2392966"/>
              <a:gd name="connsiteX4" fmla="*/ 1181998 w 1489364"/>
              <a:gd name="connsiteY4" fmla="*/ 2392966 h 2392966"/>
              <a:gd name="connsiteX5" fmla="*/ 640125 w 1489364"/>
              <a:gd name="connsiteY5" fmla="*/ 1994437 h 2392966"/>
              <a:gd name="connsiteX0" fmla="*/ 548685 w 1489364"/>
              <a:gd name="connsiteY0" fmla="*/ 1902997 h 2392966"/>
              <a:gd name="connsiteX1" fmla="*/ 0 w 1489364"/>
              <a:gd name="connsiteY1" fmla="*/ 0 h 2392966"/>
              <a:gd name="connsiteX2" fmla="*/ 1489364 w 1489364"/>
              <a:gd name="connsiteY2" fmla="*/ 1489364 h 2392966"/>
              <a:gd name="connsiteX3" fmla="*/ 1235004 w 1489364"/>
              <a:gd name="connsiteY3" fmla="*/ 2322082 h 2392966"/>
              <a:gd name="connsiteX4" fmla="*/ 1181998 w 1489364"/>
              <a:gd name="connsiteY4" fmla="*/ 2392966 h 2392966"/>
              <a:gd name="connsiteX0" fmla="*/ 0 w 1489364"/>
              <a:gd name="connsiteY0" fmla="*/ 0 h 2392966"/>
              <a:gd name="connsiteX1" fmla="*/ 1489364 w 1489364"/>
              <a:gd name="connsiteY1" fmla="*/ 1489364 h 2392966"/>
              <a:gd name="connsiteX2" fmla="*/ 1235004 w 1489364"/>
              <a:gd name="connsiteY2" fmla="*/ 2322082 h 2392966"/>
              <a:gd name="connsiteX3" fmla="*/ 1181998 w 1489364"/>
              <a:gd name="connsiteY3" fmla="*/ 2392966 h 2392966"/>
            </a:gdLst>
            <a:ahLst/>
            <a:cxnLst>
              <a:cxn ang="0">
                <a:pos x="connsiteX0" y="connsiteY0"/>
              </a:cxn>
              <a:cxn ang="0">
                <a:pos x="connsiteX1" y="connsiteY1"/>
              </a:cxn>
              <a:cxn ang="0">
                <a:pos x="connsiteX2" y="connsiteY2"/>
              </a:cxn>
              <a:cxn ang="0">
                <a:pos x="connsiteX3" y="connsiteY3"/>
              </a:cxn>
            </a:cxnLst>
            <a:rect l="l" t="t" r="r" b="b"/>
            <a:pathLst>
              <a:path w="1489364" h="2392966">
                <a:moveTo>
                  <a:pt x="0" y="0"/>
                </a:moveTo>
                <a:cubicBezTo>
                  <a:pt x="822553" y="0"/>
                  <a:pt x="1489364" y="666811"/>
                  <a:pt x="1489364" y="1489364"/>
                </a:cubicBezTo>
                <a:cubicBezTo>
                  <a:pt x="1489364" y="1797821"/>
                  <a:pt x="1395594" y="2084377"/>
                  <a:pt x="1235004" y="2322082"/>
                </a:cubicBezTo>
                <a:lnTo>
                  <a:pt x="1181998" y="2392966"/>
                </a:lnTo>
              </a:path>
            </a:pathLst>
          </a:custGeom>
          <a:noFill/>
          <a:ln w="38100">
            <a:solidFill>
              <a:schemeClr val="bg1"/>
            </a:solidFill>
            <a:headEnd type="none"/>
            <a:tailEnd type="none"/>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3" name="Freeform: Shape 52"/>
          <p:cNvSpPr/>
          <p:nvPr/>
        </p:nvSpPr>
        <p:spPr>
          <a:xfrm rot="5021151">
            <a:off x="5568718" y="2339631"/>
            <a:ext cx="1290211" cy="2637705"/>
          </a:xfrm>
          <a:custGeom>
            <a:avLst/>
            <a:gdLst>
              <a:gd name="connsiteX0" fmla="*/ 0 w 1381237"/>
              <a:gd name="connsiteY0" fmla="*/ 354603 h 2637705"/>
              <a:gd name="connsiteX1" fmla="*/ 51162 w 1381237"/>
              <a:gd name="connsiteY1" fmla="*/ 360264 h 2637705"/>
              <a:gd name="connsiteX2" fmla="*/ 91026 w 1381237"/>
              <a:gd name="connsiteY2" fmla="*/ 0 h 2637705"/>
              <a:gd name="connsiteX3" fmla="*/ 160424 w 1381237"/>
              <a:gd name="connsiteY3" fmla="*/ 10659 h 2637705"/>
              <a:gd name="connsiteX4" fmla="*/ 1381237 w 1381237"/>
              <a:gd name="connsiteY4" fmla="*/ 1518062 h 2637705"/>
              <a:gd name="connsiteX5" fmla="*/ 933417 w 1381237"/>
              <a:gd name="connsiteY5" fmla="*/ 2606061 h 2637705"/>
              <a:gd name="connsiteX6" fmla="*/ 898822 w 1381237"/>
              <a:gd name="connsiteY6" fmla="*/ 2637705 h 2637705"/>
              <a:gd name="connsiteX0" fmla="*/ 0 w 1381237"/>
              <a:gd name="connsiteY0" fmla="*/ 354603 h 2637705"/>
              <a:gd name="connsiteX1" fmla="*/ 51162 w 1381237"/>
              <a:gd name="connsiteY1" fmla="*/ 360264 h 2637705"/>
              <a:gd name="connsiteX2" fmla="*/ 91026 w 1381237"/>
              <a:gd name="connsiteY2" fmla="*/ 0 h 2637705"/>
              <a:gd name="connsiteX3" fmla="*/ 160424 w 1381237"/>
              <a:gd name="connsiteY3" fmla="*/ 10659 h 2637705"/>
              <a:gd name="connsiteX4" fmla="*/ 1381237 w 1381237"/>
              <a:gd name="connsiteY4" fmla="*/ 1518062 h 2637705"/>
              <a:gd name="connsiteX5" fmla="*/ 933417 w 1381237"/>
              <a:gd name="connsiteY5" fmla="*/ 2606061 h 2637705"/>
              <a:gd name="connsiteX6" fmla="*/ 898822 w 1381237"/>
              <a:gd name="connsiteY6" fmla="*/ 2637705 h 2637705"/>
              <a:gd name="connsiteX7" fmla="*/ 91440 w 1381237"/>
              <a:gd name="connsiteY7" fmla="*/ 446043 h 2637705"/>
              <a:gd name="connsiteX0" fmla="*/ 0 w 1381237"/>
              <a:gd name="connsiteY0" fmla="*/ 354603 h 2637705"/>
              <a:gd name="connsiteX1" fmla="*/ 51162 w 1381237"/>
              <a:gd name="connsiteY1" fmla="*/ 360264 h 2637705"/>
              <a:gd name="connsiteX2" fmla="*/ 91026 w 1381237"/>
              <a:gd name="connsiteY2" fmla="*/ 0 h 2637705"/>
              <a:gd name="connsiteX3" fmla="*/ 160424 w 1381237"/>
              <a:gd name="connsiteY3" fmla="*/ 10659 h 2637705"/>
              <a:gd name="connsiteX4" fmla="*/ 1381237 w 1381237"/>
              <a:gd name="connsiteY4" fmla="*/ 1518062 h 2637705"/>
              <a:gd name="connsiteX5" fmla="*/ 933417 w 1381237"/>
              <a:gd name="connsiteY5" fmla="*/ 2606061 h 2637705"/>
              <a:gd name="connsiteX6" fmla="*/ 898822 w 1381237"/>
              <a:gd name="connsiteY6" fmla="*/ 2637705 h 2637705"/>
              <a:gd name="connsiteX0" fmla="*/ 0 w 1330075"/>
              <a:gd name="connsiteY0" fmla="*/ 360264 h 2637705"/>
              <a:gd name="connsiteX1" fmla="*/ 39864 w 1330075"/>
              <a:gd name="connsiteY1" fmla="*/ 0 h 2637705"/>
              <a:gd name="connsiteX2" fmla="*/ 109262 w 1330075"/>
              <a:gd name="connsiteY2" fmla="*/ 10659 h 2637705"/>
              <a:gd name="connsiteX3" fmla="*/ 1330075 w 1330075"/>
              <a:gd name="connsiteY3" fmla="*/ 1518062 h 2637705"/>
              <a:gd name="connsiteX4" fmla="*/ 882255 w 1330075"/>
              <a:gd name="connsiteY4" fmla="*/ 2606061 h 2637705"/>
              <a:gd name="connsiteX5" fmla="*/ 847660 w 1330075"/>
              <a:gd name="connsiteY5" fmla="*/ 2637705 h 2637705"/>
              <a:gd name="connsiteX0" fmla="*/ 0 w 1290211"/>
              <a:gd name="connsiteY0" fmla="*/ 0 h 2637705"/>
              <a:gd name="connsiteX1" fmla="*/ 69398 w 1290211"/>
              <a:gd name="connsiteY1" fmla="*/ 10659 h 2637705"/>
              <a:gd name="connsiteX2" fmla="*/ 1290211 w 1290211"/>
              <a:gd name="connsiteY2" fmla="*/ 1518062 h 2637705"/>
              <a:gd name="connsiteX3" fmla="*/ 842391 w 1290211"/>
              <a:gd name="connsiteY3" fmla="*/ 2606061 h 2637705"/>
              <a:gd name="connsiteX4" fmla="*/ 807796 w 1290211"/>
              <a:gd name="connsiteY4" fmla="*/ 2637705 h 26377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90211" h="2637705">
                <a:moveTo>
                  <a:pt x="0" y="0"/>
                </a:moveTo>
                <a:lnTo>
                  <a:pt x="69398" y="10659"/>
                </a:lnTo>
                <a:cubicBezTo>
                  <a:pt x="766114" y="154134"/>
                  <a:pt x="1290211" y="774505"/>
                  <a:pt x="1290211" y="1518062"/>
                </a:cubicBezTo>
                <a:cubicBezTo>
                  <a:pt x="1290211" y="1942952"/>
                  <a:pt x="1119077" y="2327618"/>
                  <a:pt x="842391" y="2606061"/>
                </a:cubicBezTo>
                <a:lnTo>
                  <a:pt x="807796" y="2637705"/>
                </a:lnTo>
              </a:path>
            </a:pathLst>
          </a:custGeom>
          <a:noFill/>
          <a:ln w="38100">
            <a:solidFill>
              <a:schemeClr val="bg1"/>
            </a:solidFill>
            <a:headEnd type="none"/>
            <a:tailEnd type="none"/>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cxnSp>
        <p:nvCxnSpPr>
          <p:cNvPr id="46" name="Straight Connector 45"/>
          <p:cNvCxnSpPr>
            <a:cxnSpLocks/>
          </p:cNvCxnSpPr>
          <p:nvPr/>
        </p:nvCxnSpPr>
        <p:spPr>
          <a:xfrm>
            <a:off x="7433533" y="2872244"/>
            <a:ext cx="263418" cy="0"/>
          </a:xfrm>
          <a:prstGeom prst="line">
            <a:avLst/>
          </a:prstGeom>
          <a:noFill/>
          <a:ln w="38100">
            <a:solidFill>
              <a:schemeClr val="bg1"/>
            </a:solidFill>
            <a:headEnd type="none"/>
            <a:tailEnd type="oval"/>
          </a:ln>
        </p:spPr>
        <p:style>
          <a:lnRef idx="2">
            <a:schemeClr val="accent1">
              <a:shade val="50000"/>
            </a:schemeClr>
          </a:lnRef>
          <a:fillRef idx="1">
            <a:schemeClr val="accent1"/>
          </a:fillRef>
          <a:effectRef idx="0">
            <a:schemeClr val="accent1"/>
          </a:effectRef>
          <a:fontRef idx="minor">
            <a:schemeClr val="lt1"/>
          </a:fontRef>
        </p:style>
      </p:cxnSp>
      <p:sp>
        <p:nvSpPr>
          <p:cNvPr id="52" name="Freeform: Shape 51"/>
          <p:cNvSpPr/>
          <p:nvPr/>
        </p:nvSpPr>
        <p:spPr>
          <a:xfrm rot="21235940">
            <a:off x="4127335" y="1379256"/>
            <a:ext cx="3148079" cy="2257881"/>
          </a:xfrm>
          <a:custGeom>
            <a:avLst/>
            <a:gdLst>
              <a:gd name="connsiteX0" fmla="*/ 1725828 w 3132684"/>
              <a:gd name="connsiteY0" fmla="*/ 8019 h 2411885"/>
              <a:gd name="connsiteX1" fmla="*/ 3132684 w 3132684"/>
              <a:gd name="connsiteY1" fmla="*/ 1553266 h 2411885"/>
              <a:gd name="connsiteX2" fmla="*/ 2943546 w 3132684"/>
              <a:gd name="connsiteY2" fmla="*/ 2293645 h 2411885"/>
              <a:gd name="connsiteX3" fmla="*/ 2871074 w 3132684"/>
              <a:gd name="connsiteY3" fmla="*/ 2411885 h 2411885"/>
              <a:gd name="connsiteX4" fmla="*/ 0 w 3132684"/>
              <a:gd name="connsiteY4" fmla="*/ 1524246 h 2411885"/>
              <a:gd name="connsiteX5" fmla="*/ 6613 w 3132684"/>
              <a:gd name="connsiteY5" fmla="*/ 1394453 h 2411885"/>
              <a:gd name="connsiteX6" fmla="*/ 1565603 w 3132684"/>
              <a:gd name="connsiteY6" fmla="*/ 0 h 2411885"/>
              <a:gd name="connsiteX7" fmla="*/ 1725828 w 3132684"/>
              <a:gd name="connsiteY7" fmla="*/ 8019 h 2411885"/>
              <a:gd name="connsiteX0" fmla="*/ 2871074 w 3132684"/>
              <a:gd name="connsiteY0" fmla="*/ 2411885 h 2503325"/>
              <a:gd name="connsiteX1" fmla="*/ 0 w 3132684"/>
              <a:gd name="connsiteY1" fmla="*/ 1524246 h 2503325"/>
              <a:gd name="connsiteX2" fmla="*/ 6613 w 3132684"/>
              <a:gd name="connsiteY2" fmla="*/ 1394453 h 2503325"/>
              <a:gd name="connsiteX3" fmla="*/ 1565603 w 3132684"/>
              <a:gd name="connsiteY3" fmla="*/ 0 h 2503325"/>
              <a:gd name="connsiteX4" fmla="*/ 1725828 w 3132684"/>
              <a:gd name="connsiteY4" fmla="*/ 8019 h 2503325"/>
              <a:gd name="connsiteX5" fmla="*/ 3132684 w 3132684"/>
              <a:gd name="connsiteY5" fmla="*/ 1553266 h 2503325"/>
              <a:gd name="connsiteX6" fmla="*/ 2943546 w 3132684"/>
              <a:gd name="connsiteY6" fmla="*/ 2293645 h 2503325"/>
              <a:gd name="connsiteX7" fmla="*/ 2962514 w 3132684"/>
              <a:gd name="connsiteY7" fmla="*/ 2503325 h 2503325"/>
              <a:gd name="connsiteX0" fmla="*/ 0 w 3132684"/>
              <a:gd name="connsiteY0" fmla="*/ 1524246 h 2503325"/>
              <a:gd name="connsiteX1" fmla="*/ 6613 w 3132684"/>
              <a:gd name="connsiteY1" fmla="*/ 1394453 h 2503325"/>
              <a:gd name="connsiteX2" fmla="*/ 1565603 w 3132684"/>
              <a:gd name="connsiteY2" fmla="*/ 0 h 2503325"/>
              <a:gd name="connsiteX3" fmla="*/ 1725828 w 3132684"/>
              <a:gd name="connsiteY3" fmla="*/ 8019 h 2503325"/>
              <a:gd name="connsiteX4" fmla="*/ 3132684 w 3132684"/>
              <a:gd name="connsiteY4" fmla="*/ 1553266 h 2503325"/>
              <a:gd name="connsiteX5" fmla="*/ 2943546 w 3132684"/>
              <a:gd name="connsiteY5" fmla="*/ 2293645 h 2503325"/>
              <a:gd name="connsiteX6" fmla="*/ 2962514 w 3132684"/>
              <a:gd name="connsiteY6" fmla="*/ 2503325 h 2503325"/>
              <a:gd name="connsiteX0" fmla="*/ 0 w 3132684"/>
              <a:gd name="connsiteY0" fmla="*/ 1524246 h 2293645"/>
              <a:gd name="connsiteX1" fmla="*/ 6613 w 3132684"/>
              <a:gd name="connsiteY1" fmla="*/ 1394453 h 2293645"/>
              <a:gd name="connsiteX2" fmla="*/ 1565603 w 3132684"/>
              <a:gd name="connsiteY2" fmla="*/ 0 h 2293645"/>
              <a:gd name="connsiteX3" fmla="*/ 1725828 w 3132684"/>
              <a:gd name="connsiteY3" fmla="*/ 8019 h 2293645"/>
              <a:gd name="connsiteX4" fmla="*/ 3132684 w 3132684"/>
              <a:gd name="connsiteY4" fmla="*/ 1553266 h 2293645"/>
              <a:gd name="connsiteX5" fmla="*/ 2943546 w 3132684"/>
              <a:gd name="connsiteY5" fmla="*/ 2293645 h 2293645"/>
              <a:gd name="connsiteX0" fmla="*/ 0 w 3115114"/>
              <a:gd name="connsiteY0" fmla="*/ 1524246 h 2293645"/>
              <a:gd name="connsiteX1" fmla="*/ 6613 w 3115114"/>
              <a:gd name="connsiteY1" fmla="*/ 1394453 h 2293645"/>
              <a:gd name="connsiteX2" fmla="*/ 1565603 w 3115114"/>
              <a:gd name="connsiteY2" fmla="*/ 0 h 2293645"/>
              <a:gd name="connsiteX3" fmla="*/ 1725828 w 3115114"/>
              <a:gd name="connsiteY3" fmla="*/ 8019 h 2293645"/>
              <a:gd name="connsiteX4" fmla="*/ 3115114 w 3115114"/>
              <a:gd name="connsiteY4" fmla="*/ 1551368 h 2293645"/>
              <a:gd name="connsiteX5" fmla="*/ 2943546 w 3115114"/>
              <a:gd name="connsiteY5" fmla="*/ 2293645 h 2293645"/>
              <a:gd name="connsiteX0" fmla="*/ 0 w 3115114"/>
              <a:gd name="connsiteY0" fmla="*/ 1524246 h 2293645"/>
              <a:gd name="connsiteX1" fmla="*/ 6613 w 3115114"/>
              <a:gd name="connsiteY1" fmla="*/ 1394453 h 2293645"/>
              <a:gd name="connsiteX2" fmla="*/ 1565603 w 3115114"/>
              <a:gd name="connsiteY2" fmla="*/ 0 h 2293645"/>
              <a:gd name="connsiteX3" fmla="*/ 1725828 w 3115114"/>
              <a:gd name="connsiteY3" fmla="*/ 8019 h 2293645"/>
              <a:gd name="connsiteX4" fmla="*/ 3115114 w 3115114"/>
              <a:gd name="connsiteY4" fmla="*/ 1551368 h 2293645"/>
              <a:gd name="connsiteX5" fmla="*/ 2943546 w 3115114"/>
              <a:gd name="connsiteY5" fmla="*/ 2293645 h 2293645"/>
              <a:gd name="connsiteX0" fmla="*/ 0 w 3173541"/>
              <a:gd name="connsiteY0" fmla="*/ 1524246 h 2274070"/>
              <a:gd name="connsiteX1" fmla="*/ 6613 w 3173541"/>
              <a:gd name="connsiteY1" fmla="*/ 1394453 h 2274070"/>
              <a:gd name="connsiteX2" fmla="*/ 1565603 w 3173541"/>
              <a:gd name="connsiteY2" fmla="*/ 0 h 2274070"/>
              <a:gd name="connsiteX3" fmla="*/ 1725828 w 3173541"/>
              <a:gd name="connsiteY3" fmla="*/ 8019 h 2274070"/>
              <a:gd name="connsiteX4" fmla="*/ 3115114 w 3173541"/>
              <a:gd name="connsiteY4" fmla="*/ 1551368 h 2274070"/>
              <a:gd name="connsiteX5" fmla="*/ 2887840 w 3173541"/>
              <a:gd name="connsiteY5" fmla="*/ 2274070 h 2274070"/>
              <a:gd name="connsiteX0" fmla="*/ 0 w 3115165"/>
              <a:gd name="connsiteY0" fmla="*/ 1524246 h 2274070"/>
              <a:gd name="connsiteX1" fmla="*/ 6613 w 3115165"/>
              <a:gd name="connsiteY1" fmla="*/ 1394453 h 2274070"/>
              <a:gd name="connsiteX2" fmla="*/ 1565603 w 3115165"/>
              <a:gd name="connsiteY2" fmla="*/ 0 h 2274070"/>
              <a:gd name="connsiteX3" fmla="*/ 1725828 w 3115165"/>
              <a:gd name="connsiteY3" fmla="*/ 8019 h 2274070"/>
              <a:gd name="connsiteX4" fmla="*/ 3115114 w 3115165"/>
              <a:gd name="connsiteY4" fmla="*/ 1551368 h 2274070"/>
              <a:gd name="connsiteX5" fmla="*/ 2887840 w 3115165"/>
              <a:gd name="connsiteY5" fmla="*/ 2274070 h 2274070"/>
              <a:gd name="connsiteX0" fmla="*/ 0 w 3117751"/>
              <a:gd name="connsiteY0" fmla="*/ 1524246 h 2274070"/>
              <a:gd name="connsiteX1" fmla="*/ 6613 w 3117751"/>
              <a:gd name="connsiteY1" fmla="*/ 1394453 h 2274070"/>
              <a:gd name="connsiteX2" fmla="*/ 1565603 w 3117751"/>
              <a:gd name="connsiteY2" fmla="*/ 0 h 2274070"/>
              <a:gd name="connsiteX3" fmla="*/ 1725828 w 3117751"/>
              <a:gd name="connsiteY3" fmla="*/ 8019 h 2274070"/>
              <a:gd name="connsiteX4" fmla="*/ 3115114 w 3117751"/>
              <a:gd name="connsiteY4" fmla="*/ 1551368 h 2274070"/>
              <a:gd name="connsiteX5" fmla="*/ 2887840 w 3117751"/>
              <a:gd name="connsiteY5" fmla="*/ 2274070 h 2274070"/>
              <a:gd name="connsiteX0" fmla="*/ 0 w 3117751"/>
              <a:gd name="connsiteY0" fmla="*/ 1524246 h 2274070"/>
              <a:gd name="connsiteX1" fmla="*/ 6613 w 3117751"/>
              <a:gd name="connsiteY1" fmla="*/ 1394453 h 2274070"/>
              <a:gd name="connsiteX2" fmla="*/ 1565603 w 3117751"/>
              <a:gd name="connsiteY2" fmla="*/ 0 h 2274070"/>
              <a:gd name="connsiteX3" fmla="*/ 1725828 w 3117751"/>
              <a:gd name="connsiteY3" fmla="*/ 8019 h 2274070"/>
              <a:gd name="connsiteX4" fmla="*/ 3115114 w 3117751"/>
              <a:gd name="connsiteY4" fmla="*/ 1551368 h 2274070"/>
              <a:gd name="connsiteX5" fmla="*/ 2887840 w 3117751"/>
              <a:gd name="connsiteY5" fmla="*/ 2274070 h 2274070"/>
              <a:gd name="connsiteX0" fmla="*/ 0 w 3117751"/>
              <a:gd name="connsiteY0" fmla="*/ 1524246 h 2274070"/>
              <a:gd name="connsiteX1" fmla="*/ 6613 w 3117751"/>
              <a:gd name="connsiteY1" fmla="*/ 1394453 h 2274070"/>
              <a:gd name="connsiteX2" fmla="*/ 1565603 w 3117751"/>
              <a:gd name="connsiteY2" fmla="*/ 0 h 2274070"/>
              <a:gd name="connsiteX3" fmla="*/ 1725828 w 3117751"/>
              <a:gd name="connsiteY3" fmla="*/ 8019 h 2274070"/>
              <a:gd name="connsiteX4" fmla="*/ 3115114 w 3117751"/>
              <a:gd name="connsiteY4" fmla="*/ 1551368 h 2274070"/>
              <a:gd name="connsiteX5" fmla="*/ 2887840 w 3117751"/>
              <a:gd name="connsiteY5" fmla="*/ 2274070 h 2274070"/>
              <a:gd name="connsiteX0" fmla="*/ 0 w 3117751"/>
              <a:gd name="connsiteY0" fmla="*/ 1524246 h 2274070"/>
              <a:gd name="connsiteX1" fmla="*/ 6613 w 3117751"/>
              <a:gd name="connsiteY1" fmla="*/ 1394453 h 2274070"/>
              <a:gd name="connsiteX2" fmla="*/ 1565603 w 3117751"/>
              <a:gd name="connsiteY2" fmla="*/ 0 h 2274070"/>
              <a:gd name="connsiteX3" fmla="*/ 1725828 w 3117751"/>
              <a:gd name="connsiteY3" fmla="*/ 8019 h 2274070"/>
              <a:gd name="connsiteX4" fmla="*/ 3115114 w 3117751"/>
              <a:gd name="connsiteY4" fmla="*/ 1551368 h 2274070"/>
              <a:gd name="connsiteX5" fmla="*/ 2887840 w 3117751"/>
              <a:gd name="connsiteY5" fmla="*/ 2274070 h 2274070"/>
              <a:gd name="connsiteX0" fmla="*/ 0 w 3117751"/>
              <a:gd name="connsiteY0" fmla="*/ 1524246 h 2274070"/>
              <a:gd name="connsiteX1" fmla="*/ 6613 w 3117751"/>
              <a:gd name="connsiteY1" fmla="*/ 1394453 h 2274070"/>
              <a:gd name="connsiteX2" fmla="*/ 1565603 w 3117751"/>
              <a:gd name="connsiteY2" fmla="*/ 0 h 2274070"/>
              <a:gd name="connsiteX3" fmla="*/ 1725828 w 3117751"/>
              <a:gd name="connsiteY3" fmla="*/ 8019 h 2274070"/>
              <a:gd name="connsiteX4" fmla="*/ 3115114 w 3117751"/>
              <a:gd name="connsiteY4" fmla="*/ 1551368 h 2274070"/>
              <a:gd name="connsiteX5" fmla="*/ 2887840 w 3117751"/>
              <a:gd name="connsiteY5" fmla="*/ 2274070 h 2274070"/>
              <a:gd name="connsiteX0" fmla="*/ 0 w 3117751"/>
              <a:gd name="connsiteY0" fmla="*/ 1524246 h 2274070"/>
              <a:gd name="connsiteX1" fmla="*/ 6613 w 3117751"/>
              <a:gd name="connsiteY1" fmla="*/ 1394453 h 2274070"/>
              <a:gd name="connsiteX2" fmla="*/ 1565603 w 3117751"/>
              <a:gd name="connsiteY2" fmla="*/ 0 h 2274070"/>
              <a:gd name="connsiteX3" fmla="*/ 1725828 w 3117751"/>
              <a:gd name="connsiteY3" fmla="*/ 8019 h 2274070"/>
              <a:gd name="connsiteX4" fmla="*/ 3115114 w 3117751"/>
              <a:gd name="connsiteY4" fmla="*/ 1551368 h 2274070"/>
              <a:gd name="connsiteX5" fmla="*/ 2887840 w 3117751"/>
              <a:gd name="connsiteY5" fmla="*/ 2274070 h 2274070"/>
              <a:gd name="connsiteX0" fmla="*/ 0 w 3117751"/>
              <a:gd name="connsiteY0" fmla="*/ 1524246 h 2274070"/>
              <a:gd name="connsiteX1" fmla="*/ 6613 w 3117751"/>
              <a:gd name="connsiteY1" fmla="*/ 1394453 h 2274070"/>
              <a:gd name="connsiteX2" fmla="*/ 1565603 w 3117751"/>
              <a:gd name="connsiteY2" fmla="*/ 0 h 2274070"/>
              <a:gd name="connsiteX3" fmla="*/ 1725828 w 3117751"/>
              <a:gd name="connsiteY3" fmla="*/ 8019 h 2274070"/>
              <a:gd name="connsiteX4" fmla="*/ 3115114 w 3117751"/>
              <a:gd name="connsiteY4" fmla="*/ 1551368 h 2274070"/>
              <a:gd name="connsiteX5" fmla="*/ 2887840 w 3117751"/>
              <a:gd name="connsiteY5" fmla="*/ 2274070 h 2274070"/>
              <a:gd name="connsiteX0" fmla="*/ 0 w 3117751"/>
              <a:gd name="connsiteY0" fmla="*/ 1524246 h 2274070"/>
              <a:gd name="connsiteX1" fmla="*/ 6613 w 3117751"/>
              <a:gd name="connsiteY1" fmla="*/ 1394453 h 2274070"/>
              <a:gd name="connsiteX2" fmla="*/ 1565603 w 3117751"/>
              <a:gd name="connsiteY2" fmla="*/ 0 h 2274070"/>
              <a:gd name="connsiteX3" fmla="*/ 1725828 w 3117751"/>
              <a:gd name="connsiteY3" fmla="*/ 8019 h 2274070"/>
              <a:gd name="connsiteX4" fmla="*/ 3115114 w 3117751"/>
              <a:gd name="connsiteY4" fmla="*/ 1551368 h 2274070"/>
              <a:gd name="connsiteX5" fmla="*/ 2887840 w 3117751"/>
              <a:gd name="connsiteY5" fmla="*/ 2274070 h 2274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17751" h="2274070">
                <a:moveTo>
                  <a:pt x="0" y="1524246"/>
                </a:moveTo>
                <a:lnTo>
                  <a:pt x="6613" y="1394453"/>
                </a:lnTo>
                <a:cubicBezTo>
                  <a:pt x="86863" y="611210"/>
                  <a:pt x="754221" y="0"/>
                  <a:pt x="1565603" y="0"/>
                </a:cubicBezTo>
                <a:cubicBezTo>
                  <a:pt x="1619695" y="0"/>
                  <a:pt x="1673147" y="2717"/>
                  <a:pt x="1725828" y="8019"/>
                </a:cubicBezTo>
                <a:cubicBezTo>
                  <a:pt x="2516038" y="87562"/>
                  <a:pt x="3164414" y="761734"/>
                  <a:pt x="3115114" y="1551368"/>
                </a:cubicBezTo>
                <a:cubicBezTo>
                  <a:pt x="3088666" y="1974980"/>
                  <a:pt x="2955387" y="2179262"/>
                  <a:pt x="2887840" y="2274070"/>
                </a:cubicBezTo>
              </a:path>
            </a:pathLst>
          </a:custGeom>
          <a:noFill/>
          <a:ln w="38100">
            <a:solidFill>
              <a:schemeClr val="bg1"/>
            </a:solidFill>
            <a:headEnd type="none"/>
            <a:tailEnd type="none"/>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592267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500"/>
                                        <p:tgtEl>
                                          <p:spTgt spid="39"/>
                                        </p:tgtEl>
                                      </p:cBhvr>
                                    </p:animEffect>
                                  </p:childTnLst>
                                </p:cTn>
                              </p:par>
                            </p:childTnLst>
                          </p:cTn>
                        </p:par>
                        <p:par>
                          <p:cTn id="8" fill="hold">
                            <p:stCondLst>
                              <p:cond delay="500"/>
                            </p:stCondLst>
                            <p:childTnLst>
                              <p:par>
                                <p:cTn id="9" presetID="22" presetClass="entr" presetSubtype="2" fill="hold" grpId="0" nodeType="afterEffect">
                                  <p:stCondLst>
                                    <p:cond delay="0"/>
                                  </p:stCondLst>
                                  <p:childTnLst>
                                    <p:set>
                                      <p:cBhvr>
                                        <p:cTn id="10" dur="1" fill="hold">
                                          <p:stCondLst>
                                            <p:cond delay="0"/>
                                          </p:stCondLst>
                                        </p:cTn>
                                        <p:tgtEl>
                                          <p:spTgt spid="52"/>
                                        </p:tgtEl>
                                        <p:attrNameLst>
                                          <p:attrName>style.visibility</p:attrName>
                                        </p:attrNameLst>
                                      </p:cBhvr>
                                      <p:to>
                                        <p:strVal val="visible"/>
                                      </p:to>
                                    </p:set>
                                    <p:animEffect transition="in" filter="wipe(right)">
                                      <p:cBhvr>
                                        <p:cTn id="11" dur="500"/>
                                        <p:tgtEl>
                                          <p:spTgt spid="52"/>
                                        </p:tgtEl>
                                      </p:cBhvr>
                                    </p:animEffect>
                                  </p:childTnLst>
                                </p:cTn>
                              </p:par>
                            </p:childTnLst>
                          </p:cTn>
                        </p:par>
                        <p:par>
                          <p:cTn id="12" fill="hold">
                            <p:stCondLst>
                              <p:cond delay="1000"/>
                            </p:stCondLst>
                            <p:childTnLst>
                              <p:par>
                                <p:cTn id="13" presetID="22" presetClass="entr" presetSubtype="2" fill="hold" nodeType="after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wipe(right)">
                                      <p:cBhvr>
                                        <p:cTn id="15" dur="500"/>
                                        <p:tgtEl>
                                          <p:spTgt spid="30"/>
                                        </p:tgtEl>
                                      </p:cBhvr>
                                    </p:animEffect>
                                  </p:childTnLst>
                                </p:cTn>
                              </p:par>
                            </p:childTnLst>
                          </p:cTn>
                        </p:par>
                        <p:par>
                          <p:cTn id="16" fill="hold">
                            <p:stCondLst>
                              <p:cond delay="1500"/>
                            </p:stCondLst>
                            <p:childTnLst>
                              <p:par>
                                <p:cTn id="17" presetID="22" presetClass="entr" presetSubtype="2" fill="hold" nodeType="after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wipe(right)">
                                      <p:cBhvr>
                                        <p:cTn id="19" dur="750"/>
                                        <p:tgtEl>
                                          <p:spTgt spid="2"/>
                                        </p:tgtEl>
                                      </p:cBhvr>
                                    </p:animEffect>
                                  </p:childTnLst>
                                </p:cTn>
                              </p:par>
                            </p:childTnLst>
                          </p:cTn>
                        </p:par>
                        <p:par>
                          <p:cTn id="20" fill="hold">
                            <p:stCondLst>
                              <p:cond delay="2250"/>
                            </p:stCondLst>
                            <p:childTnLst>
                              <p:par>
                                <p:cTn id="21" presetID="22" presetClass="entr" presetSubtype="8" fill="hold" grpId="0" nodeType="afterEffect">
                                  <p:stCondLst>
                                    <p:cond delay="0"/>
                                  </p:stCondLst>
                                  <p:childTnLst>
                                    <p:set>
                                      <p:cBhvr>
                                        <p:cTn id="22" dur="1" fill="hold">
                                          <p:stCondLst>
                                            <p:cond delay="0"/>
                                          </p:stCondLst>
                                        </p:cTn>
                                        <p:tgtEl>
                                          <p:spTgt spid="53"/>
                                        </p:tgtEl>
                                        <p:attrNameLst>
                                          <p:attrName>style.visibility</p:attrName>
                                        </p:attrNameLst>
                                      </p:cBhvr>
                                      <p:to>
                                        <p:strVal val="visible"/>
                                      </p:to>
                                    </p:set>
                                    <p:animEffect transition="in" filter="wipe(left)">
                                      <p:cBhvr>
                                        <p:cTn id="23" dur="500"/>
                                        <p:tgtEl>
                                          <p:spTgt spid="53"/>
                                        </p:tgtEl>
                                      </p:cBhvr>
                                    </p:animEffect>
                                  </p:childTnLst>
                                </p:cTn>
                              </p:par>
                            </p:childTnLst>
                          </p:cTn>
                        </p:par>
                        <p:par>
                          <p:cTn id="24" fill="hold">
                            <p:stCondLst>
                              <p:cond delay="2750"/>
                            </p:stCondLst>
                            <p:childTnLst>
                              <p:par>
                                <p:cTn id="25" presetID="22" presetClass="entr" presetSubtype="8" fill="hold" nodeType="afterEffect">
                                  <p:stCondLst>
                                    <p:cond delay="0"/>
                                  </p:stCondLst>
                                  <p:childTnLst>
                                    <p:set>
                                      <p:cBhvr>
                                        <p:cTn id="26" dur="1" fill="hold">
                                          <p:stCondLst>
                                            <p:cond delay="0"/>
                                          </p:stCondLst>
                                        </p:cTn>
                                        <p:tgtEl>
                                          <p:spTgt spid="46"/>
                                        </p:tgtEl>
                                        <p:attrNameLst>
                                          <p:attrName>style.visibility</p:attrName>
                                        </p:attrNameLst>
                                      </p:cBhvr>
                                      <p:to>
                                        <p:strVal val="visible"/>
                                      </p:to>
                                    </p:set>
                                    <p:animEffect transition="in" filter="wipe(left)">
                                      <p:cBhvr>
                                        <p:cTn id="27" dur="500"/>
                                        <p:tgtEl>
                                          <p:spTgt spid="46"/>
                                        </p:tgtEl>
                                      </p:cBhvr>
                                    </p:animEffect>
                                  </p:childTnLst>
                                </p:cTn>
                              </p:par>
                            </p:childTnLst>
                          </p:cTn>
                        </p:par>
                        <p:par>
                          <p:cTn id="28" fill="hold">
                            <p:stCondLst>
                              <p:cond delay="3250"/>
                            </p:stCondLst>
                            <p:childTnLst>
                              <p:par>
                                <p:cTn id="29" presetID="22" presetClass="entr" presetSubtype="8" fill="hold" nodeType="after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wipe(left)">
                                      <p:cBhvr>
                                        <p:cTn id="31" dur="750"/>
                                        <p:tgtEl>
                                          <p:spTgt spid="3"/>
                                        </p:tgtEl>
                                      </p:cBhvr>
                                    </p:animEffect>
                                  </p:childTnLst>
                                </p:cTn>
                              </p:par>
                            </p:childTnLst>
                          </p:cTn>
                        </p:par>
                        <p:par>
                          <p:cTn id="32" fill="hold">
                            <p:stCondLst>
                              <p:cond delay="4000"/>
                            </p:stCondLst>
                            <p:childTnLst>
                              <p:par>
                                <p:cTn id="33" presetID="22" presetClass="entr" presetSubtype="1" fill="hold" grpId="0" nodeType="afterEffect">
                                  <p:stCondLst>
                                    <p:cond delay="0"/>
                                  </p:stCondLst>
                                  <p:childTnLst>
                                    <p:set>
                                      <p:cBhvr>
                                        <p:cTn id="34" dur="1" fill="hold">
                                          <p:stCondLst>
                                            <p:cond delay="0"/>
                                          </p:stCondLst>
                                        </p:cTn>
                                        <p:tgtEl>
                                          <p:spTgt spid="35"/>
                                        </p:tgtEl>
                                        <p:attrNameLst>
                                          <p:attrName>style.visibility</p:attrName>
                                        </p:attrNameLst>
                                      </p:cBhvr>
                                      <p:to>
                                        <p:strVal val="visible"/>
                                      </p:to>
                                    </p:set>
                                    <p:animEffect transition="in" filter="wipe(up)">
                                      <p:cBhvr>
                                        <p:cTn id="35" dur="500"/>
                                        <p:tgtEl>
                                          <p:spTgt spid="35"/>
                                        </p:tgtEl>
                                      </p:cBhvr>
                                    </p:animEffect>
                                  </p:childTnLst>
                                </p:cTn>
                              </p:par>
                            </p:childTnLst>
                          </p:cTn>
                        </p:par>
                        <p:par>
                          <p:cTn id="36" fill="hold">
                            <p:stCondLst>
                              <p:cond delay="4500"/>
                            </p:stCondLst>
                            <p:childTnLst>
                              <p:par>
                                <p:cTn id="37" presetID="22" presetClass="entr" presetSubtype="1" fill="hold" nodeType="after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wipe(up)">
                                      <p:cBhvr>
                                        <p:cTn id="39" dur="500"/>
                                        <p:tgtEl>
                                          <p:spTgt spid="9"/>
                                        </p:tgtEl>
                                      </p:cBhvr>
                                    </p:animEffect>
                                  </p:childTnLst>
                                </p:cTn>
                              </p:par>
                            </p:childTnLst>
                          </p:cTn>
                        </p:par>
                        <p:par>
                          <p:cTn id="40" fill="hold">
                            <p:stCondLst>
                              <p:cond delay="5000"/>
                            </p:stCondLst>
                            <p:childTnLst>
                              <p:par>
                                <p:cTn id="41" presetID="22" presetClass="entr" presetSubtype="1" fill="hold" nodeType="afterEffect">
                                  <p:stCondLst>
                                    <p:cond delay="0"/>
                                  </p:stCondLst>
                                  <p:childTnLst>
                                    <p:set>
                                      <p:cBhvr>
                                        <p:cTn id="42" dur="1" fill="hold">
                                          <p:stCondLst>
                                            <p:cond delay="0"/>
                                          </p:stCondLst>
                                        </p:cTn>
                                        <p:tgtEl>
                                          <p:spTgt spid="6"/>
                                        </p:tgtEl>
                                        <p:attrNameLst>
                                          <p:attrName>style.visibility</p:attrName>
                                        </p:attrNameLst>
                                      </p:cBhvr>
                                      <p:to>
                                        <p:strVal val="visible"/>
                                      </p:to>
                                    </p:set>
                                    <p:animEffect transition="in" filter="wipe(up)">
                                      <p:cBhvr>
                                        <p:cTn id="43" dur="7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53" grpId="0" animBg="1"/>
      <p:bldP spid="5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8AA6AB-1147-41F4-B669-A23C783A2EE7}"/>
              </a:ext>
            </a:extLst>
          </p:cNvPr>
          <p:cNvSpPr>
            <a:spLocks noGrp="1"/>
          </p:cNvSpPr>
          <p:nvPr>
            <p:ph type="title"/>
          </p:nvPr>
        </p:nvSpPr>
        <p:spPr>
          <a:xfrm>
            <a:off x="457200" y="474536"/>
            <a:ext cx="11251096" cy="627891"/>
          </a:xfrm>
        </p:spPr>
        <p:txBody>
          <a:bodyPr/>
          <a:lstStyle/>
          <a:p>
            <a:r>
              <a:rPr lang="en-US" dirty="0"/>
              <a:t>Where Does Algosec Fit into your environment</a:t>
            </a:r>
          </a:p>
        </p:txBody>
      </p:sp>
      <p:graphicFrame>
        <p:nvGraphicFramePr>
          <p:cNvPr id="4" name="Content Placeholder 3">
            <a:extLst>
              <a:ext uri="{FF2B5EF4-FFF2-40B4-BE49-F238E27FC236}">
                <a16:creationId xmlns:a16="http://schemas.microsoft.com/office/drawing/2014/main" id="{08A0D3CE-FBA0-4F3B-8AF8-C1C226DE33B0}"/>
              </a:ext>
            </a:extLst>
          </p:cNvPr>
          <p:cNvGraphicFramePr>
            <a:graphicFrameLocks noGrp="1"/>
          </p:cNvGraphicFramePr>
          <p:nvPr>
            <p:ph idx="1"/>
          </p:nvPr>
        </p:nvGraphicFramePr>
        <p:xfrm>
          <a:off x="695325" y="1258889"/>
          <a:ext cx="10515600" cy="470058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5" name="Diagram 4">
            <a:extLst>
              <a:ext uri="{FF2B5EF4-FFF2-40B4-BE49-F238E27FC236}">
                <a16:creationId xmlns:a16="http://schemas.microsoft.com/office/drawing/2014/main" id="{2D398759-9E44-4382-B9D4-41544EEC0CBB}"/>
              </a:ext>
            </a:extLst>
          </p:cNvPr>
          <p:cNvGraphicFramePr/>
          <p:nvPr/>
        </p:nvGraphicFramePr>
        <p:xfrm>
          <a:off x="2032000" y="1187778"/>
          <a:ext cx="8128000" cy="4950556"/>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3" name="TextBox 2">
            <a:extLst>
              <a:ext uri="{FF2B5EF4-FFF2-40B4-BE49-F238E27FC236}">
                <a16:creationId xmlns:a16="http://schemas.microsoft.com/office/drawing/2014/main" id="{7D891EA2-D84D-4194-BC40-C1A0B5E389A1}"/>
              </a:ext>
            </a:extLst>
          </p:cNvPr>
          <p:cNvSpPr txBox="1"/>
          <p:nvPr/>
        </p:nvSpPr>
        <p:spPr>
          <a:xfrm>
            <a:off x="2335697" y="1422688"/>
            <a:ext cx="2832652" cy="1477328"/>
          </a:xfrm>
          <a:prstGeom prst="rect">
            <a:avLst/>
          </a:prstGeom>
          <a:noFill/>
        </p:spPr>
        <p:txBody>
          <a:bodyPr wrap="square" rtlCol="0">
            <a:spAutoFit/>
          </a:bodyPr>
          <a:lstStyle/>
          <a:p>
            <a:r>
              <a:rPr lang="en-US" b="1" dirty="0"/>
              <a:t>Algosec lives at the intersection of your infrastructure, security policies and the applications that run your business</a:t>
            </a:r>
            <a:r>
              <a:rPr lang="en-US" dirty="0"/>
              <a:t>.</a:t>
            </a:r>
          </a:p>
        </p:txBody>
      </p:sp>
      <p:sp>
        <p:nvSpPr>
          <p:cNvPr id="6" name="TextBox 5">
            <a:extLst>
              <a:ext uri="{FF2B5EF4-FFF2-40B4-BE49-F238E27FC236}">
                <a16:creationId xmlns:a16="http://schemas.microsoft.com/office/drawing/2014/main" id="{39782CB0-9D6E-49D4-910F-14A05966B11D}"/>
              </a:ext>
            </a:extLst>
          </p:cNvPr>
          <p:cNvSpPr txBox="1"/>
          <p:nvPr/>
        </p:nvSpPr>
        <p:spPr>
          <a:xfrm>
            <a:off x="7811742" y="3429000"/>
            <a:ext cx="3508927" cy="1200329"/>
          </a:xfrm>
          <a:prstGeom prst="rect">
            <a:avLst/>
          </a:prstGeom>
          <a:noFill/>
        </p:spPr>
        <p:txBody>
          <a:bodyPr wrap="square" rtlCol="0">
            <a:spAutoFit/>
          </a:bodyPr>
          <a:lstStyle/>
          <a:p>
            <a:r>
              <a:rPr lang="en-US" b="1" dirty="0"/>
              <a:t>We automate &amp; manage the policy change process for accuracy &amp; visualize your application estate and connectivity</a:t>
            </a:r>
          </a:p>
        </p:txBody>
      </p:sp>
    </p:spTree>
    <p:extLst>
      <p:ext uri="{BB962C8B-B14F-4D97-AF65-F5344CB8AC3E}">
        <p14:creationId xmlns:p14="http://schemas.microsoft.com/office/powerpoint/2010/main" val="8410330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0" name="Group 79"/>
          <p:cNvGrpSpPr/>
          <p:nvPr/>
        </p:nvGrpSpPr>
        <p:grpSpPr>
          <a:xfrm>
            <a:off x="604009" y="715618"/>
            <a:ext cx="11146536" cy="2962640"/>
            <a:chOff x="681256" y="2438399"/>
            <a:chExt cx="11146536" cy="2226414"/>
          </a:xfrm>
        </p:grpSpPr>
        <p:grpSp>
          <p:nvGrpSpPr>
            <p:cNvPr id="82" name="Group 81"/>
            <p:cNvGrpSpPr/>
            <p:nvPr/>
          </p:nvGrpSpPr>
          <p:grpSpPr>
            <a:xfrm>
              <a:off x="695325" y="2438399"/>
              <a:ext cx="11115672" cy="2218986"/>
              <a:chOff x="695325" y="2438399"/>
              <a:chExt cx="11115672" cy="2218986"/>
            </a:xfrm>
          </p:grpSpPr>
          <p:sp>
            <p:nvSpPr>
              <p:cNvPr id="84" name="Freeform 63"/>
              <p:cNvSpPr/>
              <p:nvPr/>
            </p:nvSpPr>
            <p:spPr>
              <a:xfrm flipH="1">
                <a:off x="4167924" y="2438399"/>
                <a:ext cx="7643073" cy="2218985"/>
              </a:xfrm>
              <a:custGeom>
                <a:avLst/>
                <a:gdLst>
                  <a:gd name="connsiteX0" fmla="*/ 0 w 8910918"/>
                  <a:gd name="connsiteY0" fmla="*/ 2492188 h 2492188"/>
                  <a:gd name="connsiteX1" fmla="*/ 0 w 8910918"/>
                  <a:gd name="connsiteY1" fmla="*/ 0 h 2492188"/>
                  <a:gd name="connsiteX2" fmla="*/ 8910918 w 8910918"/>
                  <a:gd name="connsiteY2" fmla="*/ 0 h 2492188"/>
                  <a:gd name="connsiteX3" fmla="*/ 8910918 w 8910918"/>
                  <a:gd name="connsiteY3" fmla="*/ 2465294 h 2492188"/>
                  <a:gd name="connsiteX0" fmla="*/ 0 w 8910918"/>
                  <a:gd name="connsiteY0" fmla="*/ 2492188 h 2494868"/>
                  <a:gd name="connsiteX1" fmla="*/ 0 w 8910918"/>
                  <a:gd name="connsiteY1" fmla="*/ 0 h 2494868"/>
                  <a:gd name="connsiteX2" fmla="*/ 8910918 w 8910918"/>
                  <a:gd name="connsiteY2" fmla="*/ 0 h 2494868"/>
                  <a:gd name="connsiteX3" fmla="*/ 8910918 w 8910918"/>
                  <a:gd name="connsiteY3" fmla="*/ 2494868 h 2494868"/>
                  <a:gd name="connsiteX0" fmla="*/ 0 w 8910918"/>
                  <a:gd name="connsiteY0" fmla="*/ 2492188 h 2492188"/>
                  <a:gd name="connsiteX1" fmla="*/ 0 w 8910918"/>
                  <a:gd name="connsiteY1" fmla="*/ 0 h 2492188"/>
                  <a:gd name="connsiteX2" fmla="*/ 8910918 w 8910918"/>
                  <a:gd name="connsiteY2" fmla="*/ 0 h 2492188"/>
                  <a:gd name="connsiteX0" fmla="*/ 0 w 8016397"/>
                  <a:gd name="connsiteY0" fmla="*/ 2492188 h 2492188"/>
                  <a:gd name="connsiteX1" fmla="*/ 0 w 8016397"/>
                  <a:gd name="connsiteY1" fmla="*/ 0 h 2492188"/>
                  <a:gd name="connsiteX2" fmla="*/ 8016397 w 8016397"/>
                  <a:gd name="connsiteY2" fmla="*/ 0 h 2492188"/>
                </a:gdLst>
                <a:ahLst/>
                <a:cxnLst>
                  <a:cxn ang="0">
                    <a:pos x="connsiteX0" y="connsiteY0"/>
                  </a:cxn>
                  <a:cxn ang="0">
                    <a:pos x="connsiteX1" y="connsiteY1"/>
                  </a:cxn>
                  <a:cxn ang="0">
                    <a:pos x="connsiteX2" y="connsiteY2"/>
                  </a:cxn>
                </a:cxnLst>
                <a:rect l="l" t="t" r="r" b="b"/>
                <a:pathLst>
                  <a:path w="8016397" h="2492188">
                    <a:moveTo>
                      <a:pt x="0" y="2492188"/>
                    </a:moveTo>
                    <a:lnTo>
                      <a:pt x="0" y="0"/>
                    </a:lnTo>
                    <a:lnTo>
                      <a:pt x="8016397" y="0"/>
                    </a:lnTo>
                  </a:path>
                </a:pathLst>
              </a:cu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Freeform 64"/>
              <p:cNvSpPr/>
              <p:nvPr/>
            </p:nvSpPr>
            <p:spPr>
              <a:xfrm>
                <a:off x="695325" y="2438401"/>
                <a:ext cx="7730825" cy="2218984"/>
              </a:xfrm>
              <a:custGeom>
                <a:avLst/>
                <a:gdLst>
                  <a:gd name="connsiteX0" fmla="*/ 0 w 8910918"/>
                  <a:gd name="connsiteY0" fmla="*/ 2492188 h 2492188"/>
                  <a:gd name="connsiteX1" fmla="*/ 0 w 8910918"/>
                  <a:gd name="connsiteY1" fmla="*/ 0 h 2492188"/>
                  <a:gd name="connsiteX2" fmla="*/ 8910918 w 8910918"/>
                  <a:gd name="connsiteY2" fmla="*/ 0 h 2492188"/>
                  <a:gd name="connsiteX3" fmla="*/ 8910918 w 8910918"/>
                  <a:gd name="connsiteY3" fmla="*/ 2465294 h 2492188"/>
                  <a:gd name="connsiteX0" fmla="*/ 0 w 8910918"/>
                  <a:gd name="connsiteY0" fmla="*/ 2492188 h 2494868"/>
                  <a:gd name="connsiteX1" fmla="*/ 0 w 8910918"/>
                  <a:gd name="connsiteY1" fmla="*/ 0 h 2494868"/>
                  <a:gd name="connsiteX2" fmla="*/ 8910918 w 8910918"/>
                  <a:gd name="connsiteY2" fmla="*/ 0 h 2494868"/>
                  <a:gd name="connsiteX3" fmla="*/ 8910918 w 8910918"/>
                  <a:gd name="connsiteY3" fmla="*/ 2494868 h 2494868"/>
                  <a:gd name="connsiteX0" fmla="*/ 0 w 8910918"/>
                  <a:gd name="connsiteY0" fmla="*/ 2492188 h 2492188"/>
                  <a:gd name="connsiteX1" fmla="*/ 0 w 8910918"/>
                  <a:gd name="connsiteY1" fmla="*/ 0 h 2492188"/>
                  <a:gd name="connsiteX2" fmla="*/ 8910918 w 8910918"/>
                  <a:gd name="connsiteY2" fmla="*/ 0 h 2492188"/>
                  <a:gd name="connsiteX0" fmla="*/ 0 w 8016397"/>
                  <a:gd name="connsiteY0" fmla="*/ 2492188 h 2492188"/>
                  <a:gd name="connsiteX1" fmla="*/ 0 w 8016397"/>
                  <a:gd name="connsiteY1" fmla="*/ 0 h 2492188"/>
                  <a:gd name="connsiteX2" fmla="*/ 8016397 w 8016397"/>
                  <a:gd name="connsiteY2" fmla="*/ 0 h 2492188"/>
                </a:gdLst>
                <a:ahLst/>
                <a:cxnLst>
                  <a:cxn ang="0">
                    <a:pos x="connsiteX0" y="connsiteY0"/>
                  </a:cxn>
                  <a:cxn ang="0">
                    <a:pos x="connsiteX1" y="connsiteY1"/>
                  </a:cxn>
                  <a:cxn ang="0">
                    <a:pos x="connsiteX2" y="connsiteY2"/>
                  </a:cxn>
                </a:cxnLst>
                <a:rect l="l" t="t" r="r" b="b"/>
                <a:pathLst>
                  <a:path w="8016397" h="2492188">
                    <a:moveTo>
                      <a:pt x="0" y="2492188"/>
                    </a:moveTo>
                    <a:lnTo>
                      <a:pt x="0" y="0"/>
                    </a:lnTo>
                    <a:lnTo>
                      <a:pt x="8016397" y="0"/>
                    </a:lnTo>
                  </a:path>
                </a:pathLst>
              </a:cu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83" name="Straight Connector 82"/>
            <p:cNvCxnSpPr>
              <a:cxnSpLocks/>
            </p:cNvCxnSpPr>
            <p:nvPr/>
          </p:nvCxnSpPr>
          <p:spPr>
            <a:xfrm>
              <a:off x="681256" y="4664813"/>
              <a:ext cx="11146536" cy="0"/>
            </a:xfrm>
            <a:prstGeom prst="line">
              <a:avLst/>
            </a:prstGeom>
            <a:ln w="22225">
              <a:gradFill flip="none" rotWithShape="1">
                <a:gsLst>
                  <a:gs pos="0">
                    <a:srgbClr val="44ADE2"/>
                  </a:gs>
                  <a:gs pos="90000">
                    <a:srgbClr val="A6CD39"/>
                  </a:gs>
                </a:gsLst>
                <a:lin ang="0" scaled="1"/>
                <a:tileRect/>
              </a:gradFill>
            </a:ln>
          </p:spPr>
          <p:style>
            <a:lnRef idx="1">
              <a:schemeClr val="accent1"/>
            </a:lnRef>
            <a:fillRef idx="0">
              <a:schemeClr val="accent1"/>
            </a:fillRef>
            <a:effectRef idx="0">
              <a:schemeClr val="accent1"/>
            </a:effectRef>
            <a:fontRef idx="minor">
              <a:schemeClr val="tx1"/>
            </a:fontRef>
          </p:style>
        </p:cxnSp>
      </p:grpSp>
      <p:grpSp>
        <p:nvGrpSpPr>
          <p:cNvPr id="57" name="Group 56"/>
          <p:cNvGrpSpPr/>
          <p:nvPr/>
        </p:nvGrpSpPr>
        <p:grpSpPr>
          <a:xfrm>
            <a:off x="907285" y="1825571"/>
            <a:ext cx="4921147" cy="707350"/>
            <a:chOff x="990600" y="3091876"/>
            <a:chExt cx="4921147" cy="707350"/>
          </a:xfrm>
        </p:grpSpPr>
        <p:sp>
          <p:nvSpPr>
            <p:cNvPr id="59" name="Rectangle 58"/>
            <p:cNvSpPr/>
            <p:nvPr/>
          </p:nvSpPr>
          <p:spPr>
            <a:xfrm>
              <a:off x="1344274" y="3091876"/>
              <a:ext cx="4567473" cy="700166"/>
            </a:xfrm>
            <a:prstGeom prst="rect">
              <a:avLst/>
            </a:prstGeom>
            <a:solidFill>
              <a:schemeClr val="accent1"/>
            </a:solidFill>
            <a:ln w="38100">
              <a:noFill/>
            </a:ln>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86916" tIns="86916" rIns="86916" bIns="86916" numCol="1" spcCol="1270" anchor="ctr" anchorCtr="0">
              <a:noAutofit/>
            </a:bodyPr>
            <a:lstStyle/>
            <a:p>
              <a:pPr marL="0" lvl="0" indent="0" algn="ctr" defTabSz="666750">
                <a:lnSpc>
                  <a:spcPct val="90000"/>
                </a:lnSpc>
                <a:spcBef>
                  <a:spcPct val="0"/>
                </a:spcBef>
                <a:spcAft>
                  <a:spcPct val="35000"/>
                </a:spcAft>
                <a:buNone/>
              </a:pPr>
              <a:r>
                <a:rPr lang="en-US" sz="2000" b="1" kern="1200">
                  <a:solidFill>
                    <a:schemeClr val="bg1"/>
                  </a:solidFill>
                </a:rPr>
                <a:t>Business-Driven Security</a:t>
              </a:r>
            </a:p>
          </p:txBody>
        </p:sp>
        <p:grpSp>
          <p:nvGrpSpPr>
            <p:cNvPr id="60" name="Group 59"/>
            <p:cNvGrpSpPr/>
            <p:nvPr/>
          </p:nvGrpSpPr>
          <p:grpSpPr>
            <a:xfrm>
              <a:off x="990600" y="3091878"/>
              <a:ext cx="707348" cy="707348"/>
              <a:chOff x="1240117" y="3091878"/>
              <a:chExt cx="707348" cy="707348"/>
            </a:xfrm>
          </p:grpSpPr>
          <p:sp>
            <p:nvSpPr>
              <p:cNvPr id="64" name="Oval 63"/>
              <p:cNvSpPr/>
              <p:nvPr/>
            </p:nvSpPr>
            <p:spPr>
              <a:xfrm>
                <a:off x="1240117" y="3091878"/>
                <a:ext cx="707348" cy="707348"/>
              </a:xfrm>
              <a:prstGeom prst="ellipse">
                <a:avLst/>
              </a:prstGeom>
              <a:solidFill>
                <a:schemeClr val="accent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5" name="Picture 64"/>
              <p:cNvPicPr>
                <a:picLocks noChangeAspect="1"/>
              </p:cNvPicPr>
              <p:nvPr/>
            </p:nvPicPr>
            <p:blipFill>
              <a:blip r:embed="rId3"/>
              <a:stretch>
                <a:fillRect/>
              </a:stretch>
            </p:blipFill>
            <p:spPr>
              <a:xfrm>
                <a:off x="1427259" y="3234190"/>
                <a:ext cx="333064" cy="422724"/>
              </a:xfrm>
              <a:prstGeom prst="rect">
                <a:avLst/>
              </a:prstGeom>
            </p:spPr>
          </p:pic>
        </p:grpSp>
      </p:grpSp>
      <p:grpSp>
        <p:nvGrpSpPr>
          <p:cNvPr id="66" name="Group 65"/>
          <p:cNvGrpSpPr/>
          <p:nvPr/>
        </p:nvGrpSpPr>
        <p:grpSpPr>
          <a:xfrm>
            <a:off x="6520759" y="1821981"/>
            <a:ext cx="4889772" cy="710939"/>
            <a:chOff x="6604074" y="3088286"/>
            <a:chExt cx="4889772" cy="710939"/>
          </a:xfrm>
        </p:grpSpPr>
        <p:sp>
          <p:nvSpPr>
            <p:cNvPr id="68" name="Rectangle 67"/>
            <p:cNvSpPr/>
            <p:nvPr/>
          </p:nvSpPr>
          <p:spPr>
            <a:xfrm>
              <a:off x="6934200" y="3095606"/>
              <a:ext cx="4559646" cy="703619"/>
            </a:xfrm>
            <a:prstGeom prst="rect">
              <a:avLst/>
            </a:prstGeom>
            <a:solidFill>
              <a:schemeClr val="accent2"/>
            </a:solidFill>
            <a:ln w="38100">
              <a:noFill/>
            </a:ln>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86916" tIns="86916" rIns="86916" bIns="86916" numCol="1" spcCol="1270" anchor="ctr" anchorCtr="0">
              <a:noAutofit/>
            </a:bodyPr>
            <a:lstStyle/>
            <a:p>
              <a:pPr marL="0" lvl="0" indent="0" algn="ctr" defTabSz="666750">
                <a:lnSpc>
                  <a:spcPct val="90000"/>
                </a:lnSpc>
                <a:spcBef>
                  <a:spcPct val="0"/>
                </a:spcBef>
                <a:spcAft>
                  <a:spcPct val="35000"/>
                </a:spcAft>
                <a:buNone/>
              </a:pPr>
              <a:r>
                <a:rPr lang="en-US" sz="2000" b="1" kern="1200">
                  <a:solidFill>
                    <a:schemeClr val="bg1"/>
                  </a:solidFill>
                </a:rPr>
                <a:t>Business-Driven Agility</a:t>
              </a:r>
            </a:p>
          </p:txBody>
        </p:sp>
        <p:grpSp>
          <p:nvGrpSpPr>
            <p:cNvPr id="69" name="Group 68"/>
            <p:cNvGrpSpPr/>
            <p:nvPr/>
          </p:nvGrpSpPr>
          <p:grpSpPr>
            <a:xfrm>
              <a:off x="6604074" y="3088286"/>
              <a:ext cx="711126" cy="707348"/>
              <a:chOff x="6854222" y="3088286"/>
              <a:chExt cx="711126" cy="707348"/>
            </a:xfrm>
          </p:grpSpPr>
          <p:sp>
            <p:nvSpPr>
              <p:cNvPr id="74" name="Oval 73"/>
              <p:cNvSpPr/>
              <p:nvPr/>
            </p:nvSpPr>
            <p:spPr>
              <a:xfrm>
                <a:off x="6858000" y="3088286"/>
                <a:ext cx="707348" cy="707348"/>
              </a:xfrm>
              <a:prstGeom prst="ellipse">
                <a:avLst/>
              </a:prstGeom>
              <a:solidFill>
                <a:schemeClr val="accent2"/>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5" name="Picture 74"/>
              <p:cNvPicPr>
                <a:picLocks noChangeAspect="1"/>
              </p:cNvPicPr>
              <p:nvPr/>
            </p:nvPicPr>
            <p:blipFill>
              <a:blip r:embed="rId4"/>
              <a:stretch>
                <a:fillRect/>
              </a:stretch>
            </p:blipFill>
            <p:spPr>
              <a:xfrm>
                <a:off x="6854222" y="3186845"/>
                <a:ext cx="530673" cy="516875"/>
              </a:xfrm>
              <a:prstGeom prst="rect">
                <a:avLst/>
              </a:prstGeom>
            </p:spPr>
          </p:pic>
        </p:grpSp>
      </p:grpSp>
      <p:sp>
        <p:nvSpPr>
          <p:cNvPr id="86" name="Rectangle 85"/>
          <p:cNvSpPr/>
          <p:nvPr/>
        </p:nvSpPr>
        <p:spPr>
          <a:xfrm>
            <a:off x="915183" y="1115748"/>
            <a:ext cx="10521464" cy="510805"/>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b="1"/>
              <a:t>Business-Driven Network Security Policy Management</a:t>
            </a:r>
          </a:p>
        </p:txBody>
      </p:sp>
      <p:grpSp>
        <p:nvGrpSpPr>
          <p:cNvPr id="76" name="Group 75"/>
          <p:cNvGrpSpPr/>
          <p:nvPr/>
        </p:nvGrpSpPr>
        <p:grpSpPr>
          <a:xfrm>
            <a:off x="907284" y="2731718"/>
            <a:ext cx="10503247" cy="713766"/>
            <a:chOff x="990599" y="4010634"/>
            <a:chExt cx="10503247" cy="713766"/>
          </a:xfrm>
        </p:grpSpPr>
        <p:sp>
          <p:nvSpPr>
            <p:cNvPr id="77" name="Rectangle 76"/>
            <p:cNvSpPr/>
            <p:nvPr/>
          </p:nvSpPr>
          <p:spPr>
            <a:xfrm>
              <a:off x="1344273" y="4010634"/>
              <a:ext cx="10149573" cy="713766"/>
            </a:xfrm>
            <a:prstGeom prst="rect">
              <a:avLst/>
            </a:prstGeom>
            <a:gradFill>
              <a:gsLst>
                <a:gs pos="0">
                  <a:schemeClr val="accent1"/>
                </a:gs>
                <a:gs pos="100000">
                  <a:schemeClr val="accent2"/>
                </a:gs>
              </a:gsLst>
              <a:lin ang="0" scaled="0"/>
            </a:gradFill>
            <a:ln w="38100">
              <a:noFill/>
            </a:ln>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86916" tIns="86916" rIns="86916" bIns="86916" numCol="1" spcCol="1270" anchor="ctr" anchorCtr="0">
              <a:noAutofit/>
            </a:bodyPr>
            <a:lstStyle/>
            <a:p>
              <a:pPr marL="0" lvl="0" indent="0" algn="ctr" defTabSz="666750">
                <a:lnSpc>
                  <a:spcPct val="90000"/>
                </a:lnSpc>
                <a:spcBef>
                  <a:spcPct val="0"/>
                </a:spcBef>
                <a:spcAft>
                  <a:spcPct val="35000"/>
                </a:spcAft>
                <a:buNone/>
              </a:pPr>
              <a:r>
                <a:rPr lang="en-US" sz="2000" b="1">
                  <a:solidFill>
                    <a:schemeClr val="bg1"/>
                  </a:solidFill>
                </a:rPr>
                <a:t>Unified </a:t>
              </a:r>
              <a:r>
                <a:rPr lang="en-US" sz="2000" b="1" kern="1200">
                  <a:solidFill>
                    <a:schemeClr val="bg1"/>
                  </a:solidFill>
                </a:rPr>
                <a:t>Visibility Across Cloud, SDN &amp; On-Premise Enterprise Networks</a:t>
              </a:r>
              <a:endParaRPr lang="en-US" sz="2000" kern="1200">
                <a:solidFill>
                  <a:schemeClr val="bg1"/>
                </a:solidFill>
              </a:endParaRPr>
            </a:p>
          </p:txBody>
        </p:sp>
        <p:sp>
          <p:nvSpPr>
            <p:cNvPr id="78" name="Oval 77"/>
            <p:cNvSpPr/>
            <p:nvPr/>
          </p:nvSpPr>
          <p:spPr>
            <a:xfrm>
              <a:off x="990599" y="4013843"/>
              <a:ext cx="707348" cy="707348"/>
            </a:xfrm>
            <a:prstGeom prst="ellipse">
              <a:avLst/>
            </a:prstGeom>
            <a:gradFill>
              <a:gsLst>
                <a:gs pos="0">
                  <a:schemeClr val="accent1"/>
                </a:gs>
                <a:gs pos="100000">
                  <a:schemeClr val="accent2"/>
                </a:gs>
              </a:gsLst>
              <a:lin ang="0" scaled="0"/>
            </a:gradFill>
            <a:ln w="19050">
              <a:solidFill>
                <a:schemeClr val="bg1"/>
              </a:solidFill>
            </a:ln>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86916" tIns="86916" rIns="86916" bIns="86916" numCol="1" spcCol="1270" anchor="ctr" anchorCtr="0">
              <a:noAutofit/>
            </a:bodyPr>
            <a:lstStyle/>
            <a:p>
              <a:pPr algn="ctr" defTabSz="666750">
                <a:lnSpc>
                  <a:spcPct val="90000"/>
                </a:lnSpc>
                <a:spcBef>
                  <a:spcPct val="0"/>
                </a:spcBef>
                <a:spcAft>
                  <a:spcPct val="35000"/>
                </a:spcAft>
              </a:pPr>
              <a:r>
                <a:rPr lang="he-IL" sz="2000" b="1">
                  <a:solidFill>
                    <a:schemeClr val="bg1"/>
                  </a:solidFill>
                </a:rPr>
                <a:t>    </a:t>
              </a:r>
              <a:endParaRPr lang="en-US" sz="2000" b="1">
                <a:solidFill>
                  <a:schemeClr val="bg1"/>
                </a:solidFill>
              </a:endParaRPr>
            </a:p>
          </p:txBody>
        </p:sp>
        <p:pic>
          <p:nvPicPr>
            <p:cNvPr id="79" name="Picture 7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4288" y="4116323"/>
              <a:ext cx="499969" cy="495621"/>
            </a:xfrm>
            <a:prstGeom prst="rect">
              <a:avLst/>
            </a:prstGeom>
          </p:spPr>
        </p:pic>
      </p:grpSp>
      <p:sp>
        <p:nvSpPr>
          <p:cNvPr id="8" name="TextBox 7">
            <a:extLst>
              <a:ext uri="{FF2B5EF4-FFF2-40B4-BE49-F238E27FC236}">
                <a16:creationId xmlns:a16="http://schemas.microsoft.com/office/drawing/2014/main" id="{D8CC7257-6170-46BE-AEFC-32F10CE61B8A}"/>
              </a:ext>
            </a:extLst>
          </p:cNvPr>
          <p:cNvSpPr txBox="1"/>
          <p:nvPr/>
        </p:nvSpPr>
        <p:spPr>
          <a:xfrm>
            <a:off x="-31777" y="726349"/>
            <a:ext cx="2257531" cy="1808922"/>
          </a:xfrm>
          <a:prstGeom prst="rect">
            <a:avLst/>
          </a:prstGeom>
          <a:noFill/>
        </p:spPr>
        <p:txBody>
          <a:bodyPr wrap="square" rtlCol="0">
            <a:spAutoFit/>
          </a:bodyPr>
          <a:lstStyle/>
          <a:p>
            <a:endParaRPr lang="en-US"/>
          </a:p>
        </p:txBody>
      </p:sp>
      <p:sp>
        <p:nvSpPr>
          <p:cNvPr id="2" name="Title 1"/>
          <p:cNvSpPr>
            <a:spLocks noGrp="1"/>
          </p:cNvSpPr>
          <p:nvPr>
            <p:ph type="title"/>
          </p:nvPr>
        </p:nvSpPr>
        <p:spPr>
          <a:xfrm>
            <a:off x="2194967" y="457966"/>
            <a:ext cx="7811900" cy="526743"/>
          </a:xfrm>
          <a:solidFill>
            <a:schemeClr val="bg1"/>
          </a:solidFill>
        </p:spPr>
        <p:txBody>
          <a:bodyPr/>
          <a:lstStyle/>
          <a:p>
            <a:pPr algn="ctr"/>
            <a:r>
              <a:rPr lang="en-US" sz="3200"/>
              <a:t>BUSINESS-DRIVEN SECURITY MANAGEMENT</a:t>
            </a:r>
          </a:p>
        </p:txBody>
      </p:sp>
      <p:grpSp>
        <p:nvGrpSpPr>
          <p:cNvPr id="58" name="Group 57">
            <a:extLst>
              <a:ext uri="{FF2B5EF4-FFF2-40B4-BE49-F238E27FC236}">
                <a16:creationId xmlns:a16="http://schemas.microsoft.com/office/drawing/2014/main" id="{C02B2EDF-FA72-4EA5-83B8-61FFEF5801F5}"/>
              </a:ext>
            </a:extLst>
          </p:cNvPr>
          <p:cNvGrpSpPr/>
          <p:nvPr/>
        </p:nvGrpSpPr>
        <p:grpSpPr>
          <a:xfrm>
            <a:off x="604009" y="4068500"/>
            <a:ext cx="11146536" cy="2006197"/>
            <a:chOff x="681256" y="2438400"/>
            <a:chExt cx="11146536" cy="2226413"/>
          </a:xfrm>
        </p:grpSpPr>
        <p:grpSp>
          <p:nvGrpSpPr>
            <p:cNvPr id="61" name="Group 60">
              <a:extLst>
                <a:ext uri="{FF2B5EF4-FFF2-40B4-BE49-F238E27FC236}">
                  <a16:creationId xmlns:a16="http://schemas.microsoft.com/office/drawing/2014/main" id="{B599BBAD-7469-4D6D-A516-882D5D48B9E2}"/>
                </a:ext>
              </a:extLst>
            </p:cNvPr>
            <p:cNvGrpSpPr/>
            <p:nvPr/>
          </p:nvGrpSpPr>
          <p:grpSpPr>
            <a:xfrm>
              <a:off x="695325" y="2438400"/>
              <a:ext cx="11115671" cy="2218985"/>
              <a:chOff x="695325" y="2438400"/>
              <a:chExt cx="11115671" cy="2218985"/>
            </a:xfrm>
          </p:grpSpPr>
          <p:sp>
            <p:nvSpPr>
              <p:cNvPr id="71" name="Freeform 64">
                <a:extLst>
                  <a:ext uri="{FF2B5EF4-FFF2-40B4-BE49-F238E27FC236}">
                    <a16:creationId xmlns:a16="http://schemas.microsoft.com/office/drawing/2014/main" id="{6111FE59-3E4A-45BB-AE68-C6EF023D23D1}"/>
                  </a:ext>
                </a:extLst>
              </p:cNvPr>
              <p:cNvSpPr/>
              <p:nvPr/>
            </p:nvSpPr>
            <p:spPr>
              <a:xfrm>
                <a:off x="695325" y="2438401"/>
                <a:ext cx="7730825" cy="2218984"/>
              </a:xfrm>
              <a:custGeom>
                <a:avLst/>
                <a:gdLst>
                  <a:gd name="connsiteX0" fmla="*/ 0 w 8910918"/>
                  <a:gd name="connsiteY0" fmla="*/ 2492188 h 2492188"/>
                  <a:gd name="connsiteX1" fmla="*/ 0 w 8910918"/>
                  <a:gd name="connsiteY1" fmla="*/ 0 h 2492188"/>
                  <a:gd name="connsiteX2" fmla="*/ 8910918 w 8910918"/>
                  <a:gd name="connsiteY2" fmla="*/ 0 h 2492188"/>
                  <a:gd name="connsiteX3" fmla="*/ 8910918 w 8910918"/>
                  <a:gd name="connsiteY3" fmla="*/ 2465294 h 2492188"/>
                  <a:gd name="connsiteX0" fmla="*/ 0 w 8910918"/>
                  <a:gd name="connsiteY0" fmla="*/ 2492188 h 2494868"/>
                  <a:gd name="connsiteX1" fmla="*/ 0 w 8910918"/>
                  <a:gd name="connsiteY1" fmla="*/ 0 h 2494868"/>
                  <a:gd name="connsiteX2" fmla="*/ 8910918 w 8910918"/>
                  <a:gd name="connsiteY2" fmla="*/ 0 h 2494868"/>
                  <a:gd name="connsiteX3" fmla="*/ 8910918 w 8910918"/>
                  <a:gd name="connsiteY3" fmla="*/ 2494868 h 2494868"/>
                  <a:gd name="connsiteX0" fmla="*/ 0 w 8910918"/>
                  <a:gd name="connsiteY0" fmla="*/ 2492188 h 2492188"/>
                  <a:gd name="connsiteX1" fmla="*/ 0 w 8910918"/>
                  <a:gd name="connsiteY1" fmla="*/ 0 h 2492188"/>
                  <a:gd name="connsiteX2" fmla="*/ 8910918 w 8910918"/>
                  <a:gd name="connsiteY2" fmla="*/ 0 h 2492188"/>
                  <a:gd name="connsiteX0" fmla="*/ 0 w 8016397"/>
                  <a:gd name="connsiteY0" fmla="*/ 2492188 h 2492188"/>
                  <a:gd name="connsiteX1" fmla="*/ 0 w 8016397"/>
                  <a:gd name="connsiteY1" fmla="*/ 0 h 2492188"/>
                  <a:gd name="connsiteX2" fmla="*/ 8016397 w 8016397"/>
                  <a:gd name="connsiteY2" fmla="*/ 0 h 2492188"/>
                </a:gdLst>
                <a:ahLst/>
                <a:cxnLst>
                  <a:cxn ang="0">
                    <a:pos x="connsiteX0" y="connsiteY0"/>
                  </a:cxn>
                  <a:cxn ang="0">
                    <a:pos x="connsiteX1" y="connsiteY1"/>
                  </a:cxn>
                  <a:cxn ang="0">
                    <a:pos x="connsiteX2" y="connsiteY2"/>
                  </a:cxn>
                </a:cxnLst>
                <a:rect l="l" t="t" r="r" b="b"/>
                <a:pathLst>
                  <a:path w="8016397" h="2492188">
                    <a:moveTo>
                      <a:pt x="0" y="2492188"/>
                    </a:moveTo>
                    <a:lnTo>
                      <a:pt x="0" y="0"/>
                    </a:lnTo>
                    <a:lnTo>
                      <a:pt x="8016397" y="0"/>
                    </a:lnTo>
                  </a:path>
                </a:pathLst>
              </a:cu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Freeform 63">
                <a:extLst>
                  <a:ext uri="{FF2B5EF4-FFF2-40B4-BE49-F238E27FC236}">
                    <a16:creationId xmlns:a16="http://schemas.microsoft.com/office/drawing/2014/main" id="{6D90F77F-F24C-4C9A-861E-3E070FC66F64}"/>
                  </a:ext>
                </a:extLst>
              </p:cNvPr>
              <p:cNvSpPr/>
              <p:nvPr/>
            </p:nvSpPr>
            <p:spPr>
              <a:xfrm flipH="1">
                <a:off x="5738063" y="2438400"/>
                <a:ext cx="6072933" cy="2218985"/>
              </a:xfrm>
              <a:custGeom>
                <a:avLst/>
                <a:gdLst>
                  <a:gd name="connsiteX0" fmla="*/ 0 w 8910918"/>
                  <a:gd name="connsiteY0" fmla="*/ 2492188 h 2492188"/>
                  <a:gd name="connsiteX1" fmla="*/ 0 w 8910918"/>
                  <a:gd name="connsiteY1" fmla="*/ 0 h 2492188"/>
                  <a:gd name="connsiteX2" fmla="*/ 8910918 w 8910918"/>
                  <a:gd name="connsiteY2" fmla="*/ 0 h 2492188"/>
                  <a:gd name="connsiteX3" fmla="*/ 8910918 w 8910918"/>
                  <a:gd name="connsiteY3" fmla="*/ 2465294 h 2492188"/>
                  <a:gd name="connsiteX0" fmla="*/ 0 w 8910918"/>
                  <a:gd name="connsiteY0" fmla="*/ 2492188 h 2494868"/>
                  <a:gd name="connsiteX1" fmla="*/ 0 w 8910918"/>
                  <a:gd name="connsiteY1" fmla="*/ 0 h 2494868"/>
                  <a:gd name="connsiteX2" fmla="*/ 8910918 w 8910918"/>
                  <a:gd name="connsiteY2" fmla="*/ 0 h 2494868"/>
                  <a:gd name="connsiteX3" fmla="*/ 8910918 w 8910918"/>
                  <a:gd name="connsiteY3" fmla="*/ 2494868 h 2494868"/>
                  <a:gd name="connsiteX0" fmla="*/ 0 w 8910918"/>
                  <a:gd name="connsiteY0" fmla="*/ 2492188 h 2492188"/>
                  <a:gd name="connsiteX1" fmla="*/ 0 w 8910918"/>
                  <a:gd name="connsiteY1" fmla="*/ 0 h 2492188"/>
                  <a:gd name="connsiteX2" fmla="*/ 8910918 w 8910918"/>
                  <a:gd name="connsiteY2" fmla="*/ 0 h 2492188"/>
                  <a:gd name="connsiteX0" fmla="*/ 0 w 8016397"/>
                  <a:gd name="connsiteY0" fmla="*/ 2492188 h 2492188"/>
                  <a:gd name="connsiteX1" fmla="*/ 0 w 8016397"/>
                  <a:gd name="connsiteY1" fmla="*/ 0 h 2492188"/>
                  <a:gd name="connsiteX2" fmla="*/ 8016397 w 8016397"/>
                  <a:gd name="connsiteY2" fmla="*/ 0 h 2492188"/>
                </a:gdLst>
                <a:ahLst/>
                <a:cxnLst>
                  <a:cxn ang="0">
                    <a:pos x="connsiteX0" y="connsiteY0"/>
                  </a:cxn>
                  <a:cxn ang="0">
                    <a:pos x="connsiteX1" y="connsiteY1"/>
                  </a:cxn>
                  <a:cxn ang="0">
                    <a:pos x="connsiteX2" y="connsiteY2"/>
                  </a:cxn>
                </a:cxnLst>
                <a:rect l="l" t="t" r="r" b="b"/>
                <a:pathLst>
                  <a:path w="8016397" h="2492188">
                    <a:moveTo>
                      <a:pt x="0" y="2492188"/>
                    </a:moveTo>
                    <a:lnTo>
                      <a:pt x="0" y="0"/>
                    </a:lnTo>
                    <a:lnTo>
                      <a:pt x="8016397" y="0"/>
                    </a:lnTo>
                  </a:path>
                </a:pathLst>
              </a:cu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63" name="Straight Connector 62">
              <a:extLst>
                <a:ext uri="{FF2B5EF4-FFF2-40B4-BE49-F238E27FC236}">
                  <a16:creationId xmlns:a16="http://schemas.microsoft.com/office/drawing/2014/main" id="{8A8BB808-E15F-4E5F-B672-D681EAE83537}"/>
                </a:ext>
              </a:extLst>
            </p:cNvPr>
            <p:cNvCxnSpPr>
              <a:cxnSpLocks/>
            </p:cNvCxnSpPr>
            <p:nvPr/>
          </p:nvCxnSpPr>
          <p:spPr>
            <a:xfrm>
              <a:off x="681256" y="4664813"/>
              <a:ext cx="11146536" cy="0"/>
            </a:xfrm>
            <a:prstGeom prst="line">
              <a:avLst/>
            </a:prstGeom>
            <a:ln w="22225">
              <a:gradFill flip="none" rotWithShape="1">
                <a:gsLst>
                  <a:gs pos="0">
                    <a:srgbClr val="44ADE2"/>
                  </a:gs>
                  <a:gs pos="90000">
                    <a:srgbClr val="A6CD39"/>
                  </a:gs>
                </a:gsLst>
                <a:lin ang="0" scaled="1"/>
                <a:tileRect/>
              </a:gradFill>
            </a:ln>
          </p:spPr>
          <p:style>
            <a:lnRef idx="1">
              <a:schemeClr val="accent1"/>
            </a:lnRef>
            <a:fillRef idx="0">
              <a:schemeClr val="accent1"/>
            </a:fillRef>
            <a:effectRef idx="0">
              <a:schemeClr val="accent1"/>
            </a:effectRef>
            <a:fontRef idx="minor">
              <a:schemeClr val="tx1"/>
            </a:fontRef>
          </p:style>
        </p:cxnSp>
      </p:grpSp>
      <p:sp>
        <p:nvSpPr>
          <p:cNvPr id="73" name="Title 1">
            <a:extLst>
              <a:ext uri="{FF2B5EF4-FFF2-40B4-BE49-F238E27FC236}">
                <a16:creationId xmlns:a16="http://schemas.microsoft.com/office/drawing/2014/main" id="{3E4F76F7-7CAE-472D-80CE-7538A3FF9289}"/>
              </a:ext>
            </a:extLst>
          </p:cNvPr>
          <p:cNvSpPr txBox="1">
            <a:spLocks/>
          </p:cNvSpPr>
          <p:nvPr/>
        </p:nvSpPr>
        <p:spPr>
          <a:xfrm>
            <a:off x="4882004" y="3816887"/>
            <a:ext cx="2437826" cy="526743"/>
          </a:xfrm>
          <a:prstGeom prst="rect">
            <a:avLst/>
          </a:prstGeom>
          <a:solidFill>
            <a:schemeClr val="bg1"/>
          </a:solidFill>
        </p:spPr>
        <p:txBody>
          <a:bodyPr>
            <a:noAutofit/>
          </a:bodyPr>
          <a:lstStyle>
            <a:lvl1pPr algn="l" defTabSz="914400" rtl="0" eaLnBrk="1" latinLnBrk="0" hangingPunct="1">
              <a:lnSpc>
                <a:spcPct val="90000"/>
              </a:lnSpc>
              <a:spcBef>
                <a:spcPct val="0"/>
              </a:spcBef>
              <a:buNone/>
              <a:defRPr sz="4000" b="1" kern="1200" cap="all" baseline="0">
                <a:solidFill>
                  <a:schemeClr val="tx1"/>
                </a:solidFill>
                <a:latin typeface="+mj-lt"/>
                <a:ea typeface="+mj-ea"/>
                <a:cs typeface="+mj-cs"/>
              </a:defRPr>
            </a:lvl1pPr>
          </a:lstStyle>
          <a:p>
            <a:pPr algn="ctr"/>
            <a:r>
              <a:rPr lang="en-US" sz="3200">
                <a:solidFill>
                  <a:srgbClr val="44ADE2"/>
                </a:solidFill>
              </a:rPr>
              <a:t>Use cases</a:t>
            </a:r>
          </a:p>
        </p:txBody>
      </p:sp>
      <p:sp>
        <p:nvSpPr>
          <p:cNvPr id="72" name="Date Placeholder 3">
            <a:extLst>
              <a:ext uri="{FF2B5EF4-FFF2-40B4-BE49-F238E27FC236}">
                <a16:creationId xmlns:a16="http://schemas.microsoft.com/office/drawing/2014/main" id="{4195F63F-8025-4FF9-9E7C-59F05E849D23}"/>
              </a:ext>
            </a:extLst>
          </p:cNvPr>
          <p:cNvSpPr txBox="1">
            <a:spLocks/>
          </p:cNvSpPr>
          <p:nvPr/>
        </p:nvSpPr>
        <p:spPr>
          <a:xfrm>
            <a:off x="847725" y="6508750"/>
            <a:ext cx="2743200" cy="205317"/>
          </a:xfrm>
          <a:prstGeom prst="rect">
            <a:avLst/>
          </a:prstGeom>
        </p:spPr>
        <p:txBody>
          <a:bodyPr/>
          <a:lstStyle>
            <a:defPPr>
              <a:defRPr lang="en-US"/>
            </a:defPPr>
            <a:lvl1pPr marL="0" marR="0" indent="0" algn="l" defTabSz="914400" rtl="0" eaLnBrk="1" fontAlgn="auto" latinLnBrk="0" hangingPunct="1">
              <a:lnSpc>
                <a:spcPct val="100000"/>
              </a:lnSpc>
              <a:spcBef>
                <a:spcPts val="0"/>
              </a:spcBef>
              <a:spcAft>
                <a:spcPts val="0"/>
              </a:spcAft>
              <a:buClrTx/>
              <a:buSzTx/>
              <a:buFontTx/>
              <a:buNone/>
              <a:tabLst/>
              <a:defRPr sz="10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8B47C28-1AF1-4B98-A9A8-2E8452DE56C5}" type="slidenum">
              <a:rPr lang="en-US" smtClean="0"/>
              <a:pPr/>
              <a:t>5</a:t>
            </a:fld>
            <a:r>
              <a:rPr lang="en-US"/>
              <a:t> </a:t>
            </a:r>
          </a:p>
        </p:txBody>
      </p:sp>
      <p:grpSp>
        <p:nvGrpSpPr>
          <p:cNvPr id="20" name="Group 19"/>
          <p:cNvGrpSpPr/>
          <p:nvPr/>
        </p:nvGrpSpPr>
        <p:grpSpPr>
          <a:xfrm>
            <a:off x="825278" y="4451268"/>
            <a:ext cx="10615358" cy="1370515"/>
            <a:chOff x="761480" y="4451268"/>
            <a:chExt cx="10615358" cy="1370515"/>
          </a:xfrm>
        </p:grpSpPr>
        <p:grpSp>
          <p:nvGrpSpPr>
            <p:cNvPr id="7" name="Group 6"/>
            <p:cNvGrpSpPr/>
            <p:nvPr/>
          </p:nvGrpSpPr>
          <p:grpSpPr>
            <a:xfrm>
              <a:off x="3090664" y="4674929"/>
              <a:ext cx="1278835" cy="1081887"/>
              <a:chOff x="1946021" y="4674929"/>
              <a:chExt cx="1278835" cy="1081887"/>
            </a:xfrm>
          </p:grpSpPr>
          <p:pic>
            <p:nvPicPr>
              <p:cNvPr id="88" name="Picture 8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90009" y="4674929"/>
                <a:ext cx="559490" cy="559490"/>
              </a:xfrm>
              <a:prstGeom prst="rect">
                <a:avLst/>
              </a:prstGeom>
            </p:spPr>
          </p:pic>
          <p:sp>
            <p:nvSpPr>
              <p:cNvPr id="89" name="Rectangle 88"/>
              <p:cNvSpPr/>
              <p:nvPr/>
            </p:nvSpPr>
            <p:spPr>
              <a:xfrm>
                <a:off x="1946021" y="5415299"/>
                <a:ext cx="1278835" cy="341517"/>
              </a:xfrm>
              <a:prstGeom prst="rect">
                <a:avLst/>
              </a:prstGeom>
              <a:noFill/>
              <a:ln w="38100">
                <a:noFill/>
              </a:ln>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79296" tIns="79296" rIns="79296" bIns="79296" numCol="1" spcCol="1270" anchor="t" anchorCtr="0">
                <a:noAutofit/>
              </a:bodyPr>
              <a:lstStyle/>
              <a:p>
                <a:pPr algn="ctr" defTabSz="577850">
                  <a:lnSpc>
                    <a:spcPts val="1200"/>
                  </a:lnSpc>
                  <a:spcBef>
                    <a:spcPct val="0"/>
                  </a:spcBef>
                </a:pPr>
                <a:r>
                  <a:rPr lang="en-US" sz="1200" b="1">
                    <a:solidFill>
                      <a:srgbClr val="58595B"/>
                    </a:solidFill>
                  </a:rPr>
                  <a:t>Auditing &amp;</a:t>
                </a:r>
                <a:br>
                  <a:rPr lang="en-US" sz="1200" b="1">
                    <a:solidFill>
                      <a:srgbClr val="58595B"/>
                    </a:solidFill>
                  </a:rPr>
                </a:br>
                <a:r>
                  <a:rPr lang="en-US" sz="1200" b="1">
                    <a:solidFill>
                      <a:srgbClr val="58595B"/>
                    </a:solidFill>
                  </a:rPr>
                  <a:t>Compliance</a:t>
                </a:r>
              </a:p>
            </p:txBody>
          </p:sp>
          <p:cxnSp>
            <p:nvCxnSpPr>
              <p:cNvPr id="90" name="Straight Connector 89"/>
              <p:cNvCxnSpPr>
                <a:cxnSpLocks/>
              </p:cNvCxnSpPr>
              <p:nvPr/>
            </p:nvCxnSpPr>
            <p:spPr>
              <a:xfrm>
                <a:off x="2185803" y="5352247"/>
                <a:ext cx="799272" cy="0"/>
              </a:xfrm>
              <a:prstGeom prst="line">
                <a:avLst/>
              </a:prstGeom>
              <a:ln w="12700" cap="rnd">
                <a:solidFill>
                  <a:srgbClr val="00528B"/>
                </a:solidFill>
              </a:ln>
            </p:spPr>
            <p:style>
              <a:lnRef idx="1">
                <a:schemeClr val="accent1"/>
              </a:lnRef>
              <a:fillRef idx="0">
                <a:schemeClr val="accent1"/>
              </a:fillRef>
              <a:effectRef idx="0">
                <a:schemeClr val="accent1"/>
              </a:effectRef>
              <a:fontRef idx="minor">
                <a:schemeClr val="tx1"/>
              </a:fontRef>
            </p:style>
          </p:cxnSp>
        </p:grpSp>
        <p:grpSp>
          <p:nvGrpSpPr>
            <p:cNvPr id="10" name="Group 9"/>
            <p:cNvGrpSpPr/>
            <p:nvPr/>
          </p:nvGrpSpPr>
          <p:grpSpPr>
            <a:xfrm>
              <a:off x="1972843" y="4682209"/>
              <a:ext cx="1185293" cy="1139574"/>
              <a:chOff x="825799" y="4682209"/>
              <a:chExt cx="1185293" cy="1139574"/>
            </a:xfrm>
          </p:grpSpPr>
          <p:pic>
            <p:nvPicPr>
              <p:cNvPr id="92" name="Picture 9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22140" y="4682209"/>
                <a:ext cx="559490" cy="554624"/>
              </a:xfrm>
              <a:prstGeom prst="rect">
                <a:avLst/>
              </a:prstGeom>
            </p:spPr>
          </p:pic>
          <p:sp>
            <p:nvSpPr>
              <p:cNvPr id="93" name="Rectangle 92"/>
              <p:cNvSpPr/>
              <p:nvPr/>
            </p:nvSpPr>
            <p:spPr>
              <a:xfrm>
                <a:off x="825799" y="5414492"/>
                <a:ext cx="1185293" cy="407291"/>
              </a:xfrm>
              <a:prstGeom prst="rect">
                <a:avLst/>
              </a:prstGeom>
              <a:noFill/>
              <a:ln w="38100">
                <a:noFill/>
              </a:ln>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79296" tIns="79296" rIns="79296" bIns="79296" numCol="1" spcCol="1270" anchor="t" anchorCtr="0">
                <a:noAutofit/>
              </a:bodyPr>
              <a:lstStyle/>
              <a:p>
                <a:pPr marL="0" lvl="0" indent="0" algn="ctr" defTabSz="577850">
                  <a:lnSpc>
                    <a:spcPts val="1200"/>
                  </a:lnSpc>
                  <a:spcBef>
                    <a:spcPct val="0"/>
                  </a:spcBef>
                  <a:buNone/>
                </a:pPr>
                <a:r>
                  <a:rPr lang="en-US" sz="1200" b="1" kern="1200">
                    <a:solidFill>
                      <a:srgbClr val="58595B"/>
                    </a:solidFill>
                  </a:rPr>
                  <a:t>Risk Management</a:t>
                </a:r>
              </a:p>
            </p:txBody>
          </p:sp>
          <p:cxnSp>
            <p:nvCxnSpPr>
              <p:cNvPr id="94" name="Straight Connector 93"/>
              <p:cNvCxnSpPr>
                <a:cxnSpLocks/>
              </p:cNvCxnSpPr>
              <p:nvPr/>
            </p:nvCxnSpPr>
            <p:spPr>
              <a:xfrm>
                <a:off x="1018810" y="5353996"/>
                <a:ext cx="799272" cy="0"/>
              </a:xfrm>
              <a:prstGeom prst="line">
                <a:avLst/>
              </a:prstGeom>
              <a:ln w="12700" cap="rnd">
                <a:solidFill>
                  <a:srgbClr val="00528B"/>
                </a:solidFill>
              </a:ln>
            </p:spPr>
            <p:style>
              <a:lnRef idx="1">
                <a:schemeClr val="accent1"/>
              </a:lnRef>
              <a:fillRef idx="0">
                <a:schemeClr val="accent1"/>
              </a:fillRef>
              <a:effectRef idx="0">
                <a:schemeClr val="accent1"/>
              </a:effectRef>
              <a:fontRef idx="minor">
                <a:schemeClr val="tx1"/>
              </a:fontRef>
            </p:style>
          </p:cxnSp>
        </p:grpSp>
        <p:grpSp>
          <p:nvGrpSpPr>
            <p:cNvPr id="15" name="Group 14"/>
            <p:cNvGrpSpPr/>
            <p:nvPr/>
          </p:nvGrpSpPr>
          <p:grpSpPr>
            <a:xfrm>
              <a:off x="7675277" y="4677743"/>
              <a:ext cx="1278835" cy="1064001"/>
              <a:chOff x="7730923" y="4677743"/>
              <a:chExt cx="1278835" cy="1064001"/>
            </a:xfrm>
          </p:grpSpPr>
          <p:grpSp>
            <p:nvGrpSpPr>
              <p:cNvPr id="13" name="Group 12"/>
              <p:cNvGrpSpPr/>
              <p:nvPr/>
            </p:nvGrpSpPr>
            <p:grpSpPr>
              <a:xfrm>
                <a:off x="7730923" y="4677743"/>
                <a:ext cx="1278835" cy="1064001"/>
                <a:chOff x="7730923" y="4677743"/>
                <a:chExt cx="1278835" cy="1064001"/>
              </a:xfrm>
            </p:grpSpPr>
            <p:pic>
              <p:nvPicPr>
                <p:cNvPr id="96" name="Picture 9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065872" y="4677743"/>
                  <a:ext cx="557014" cy="557014"/>
                </a:xfrm>
                <a:prstGeom prst="rect">
                  <a:avLst/>
                </a:prstGeom>
              </p:spPr>
            </p:pic>
            <p:sp>
              <p:nvSpPr>
                <p:cNvPr id="97" name="Rectangle 96"/>
                <p:cNvSpPr/>
                <p:nvPr/>
              </p:nvSpPr>
              <p:spPr>
                <a:xfrm>
                  <a:off x="7730923" y="5414493"/>
                  <a:ext cx="1278835" cy="327251"/>
                </a:xfrm>
                <a:prstGeom prst="rect">
                  <a:avLst/>
                </a:prstGeom>
                <a:noFill/>
                <a:ln w="38100">
                  <a:noFill/>
                </a:ln>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79296" tIns="79296" rIns="79296" bIns="79296" numCol="1" spcCol="1270" anchor="t" anchorCtr="0">
                  <a:noAutofit/>
                </a:bodyPr>
                <a:lstStyle/>
                <a:p>
                  <a:pPr marL="0" lvl="0" indent="0" algn="ctr" defTabSz="577850">
                    <a:lnSpc>
                      <a:spcPts val="1200"/>
                    </a:lnSpc>
                    <a:spcBef>
                      <a:spcPct val="0"/>
                    </a:spcBef>
                    <a:buNone/>
                  </a:pPr>
                  <a:r>
                    <a:rPr lang="en-US" sz="1200" b="1">
                      <a:solidFill>
                        <a:srgbClr val="58595B"/>
                      </a:solidFill>
                    </a:rPr>
                    <a:t>Business Continuity</a:t>
                  </a:r>
                  <a:endParaRPr lang="en-US" sz="1200" b="1" kern="1200">
                    <a:solidFill>
                      <a:srgbClr val="58595B"/>
                    </a:solidFill>
                  </a:endParaRPr>
                </a:p>
              </p:txBody>
            </p:sp>
          </p:grpSp>
          <p:cxnSp>
            <p:nvCxnSpPr>
              <p:cNvPr id="98" name="Straight Connector 97"/>
              <p:cNvCxnSpPr>
                <a:cxnSpLocks/>
              </p:cNvCxnSpPr>
              <p:nvPr/>
            </p:nvCxnSpPr>
            <p:spPr>
              <a:xfrm>
                <a:off x="7970705" y="5353997"/>
                <a:ext cx="799272" cy="0"/>
              </a:xfrm>
              <a:prstGeom prst="line">
                <a:avLst/>
              </a:prstGeom>
              <a:ln w="12700" cap="rnd">
                <a:solidFill>
                  <a:srgbClr val="00528B"/>
                </a:solidFill>
              </a:ln>
            </p:spPr>
            <p:style>
              <a:lnRef idx="1">
                <a:schemeClr val="accent1"/>
              </a:lnRef>
              <a:fillRef idx="0">
                <a:schemeClr val="accent1"/>
              </a:fillRef>
              <a:effectRef idx="0">
                <a:schemeClr val="accent1"/>
              </a:effectRef>
              <a:fontRef idx="minor">
                <a:schemeClr val="tx1"/>
              </a:fontRef>
            </p:style>
          </p:cxnSp>
        </p:grpSp>
        <p:grpSp>
          <p:nvGrpSpPr>
            <p:cNvPr id="14" name="Group 13"/>
            <p:cNvGrpSpPr/>
            <p:nvPr/>
          </p:nvGrpSpPr>
          <p:grpSpPr>
            <a:xfrm>
              <a:off x="8886640" y="4675945"/>
              <a:ext cx="1278835" cy="1117987"/>
              <a:chOff x="8896524" y="4675945"/>
              <a:chExt cx="1278835" cy="1117987"/>
            </a:xfrm>
          </p:grpSpPr>
          <p:sp>
            <p:nvSpPr>
              <p:cNvPr id="99" name="Rectangle 98"/>
              <p:cNvSpPr/>
              <p:nvPr/>
            </p:nvSpPr>
            <p:spPr>
              <a:xfrm>
                <a:off x="8896524" y="5414139"/>
                <a:ext cx="1278835" cy="379793"/>
              </a:xfrm>
              <a:prstGeom prst="rect">
                <a:avLst/>
              </a:prstGeom>
              <a:noFill/>
              <a:ln w="38100">
                <a:noFill/>
              </a:ln>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79296" tIns="79296" rIns="79296" bIns="79296" numCol="1" spcCol="1270" anchor="t" anchorCtr="0">
                <a:noAutofit/>
              </a:bodyPr>
              <a:lstStyle/>
              <a:p>
                <a:pPr marL="0" lvl="0" indent="0" algn="ctr" defTabSz="577850">
                  <a:lnSpc>
                    <a:spcPts val="1200"/>
                  </a:lnSpc>
                  <a:spcBef>
                    <a:spcPct val="0"/>
                  </a:spcBef>
                  <a:buNone/>
                </a:pPr>
                <a:r>
                  <a:rPr lang="en-US" sz="1200" b="1">
                    <a:solidFill>
                      <a:srgbClr val="58595B"/>
                    </a:solidFill>
                  </a:rPr>
                  <a:t>Cloud </a:t>
                </a:r>
              </a:p>
              <a:p>
                <a:pPr marL="0" lvl="0" indent="0" algn="ctr" defTabSz="577850">
                  <a:lnSpc>
                    <a:spcPts val="1200"/>
                  </a:lnSpc>
                  <a:spcBef>
                    <a:spcPct val="0"/>
                  </a:spcBef>
                  <a:buNone/>
                </a:pPr>
                <a:r>
                  <a:rPr lang="en-US" sz="1200" b="1" kern="1200">
                    <a:solidFill>
                      <a:srgbClr val="58595B"/>
                    </a:solidFill>
                  </a:rPr>
                  <a:t>Security</a:t>
                </a:r>
              </a:p>
            </p:txBody>
          </p:sp>
          <p:cxnSp>
            <p:nvCxnSpPr>
              <p:cNvPr id="121" name="Straight Connector 120"/>
              <p:cNvCxnSpPr>
                <a:cxnSpLocks/>
              </p:cNvCxnSpPr>
              <p:nvPr/>
            </p:nvCxnSpPr>
            <p:spPr>
              <a:xfrm>
                <a:off x="9136306" y="5353938"/>
                <a:ext cx="799272" cy="0"/>
              </a:xfrm>
              <a:prstGeom prst="line">
                <a:avLst/>
              </a:prstGeom>
              <a:ln w="12700" cap="rnd">
                <a:solidFill>
                  <a:srgbClr val="00528B"/>
                </a:solidFill>
              </a:ln>
            </p:spPr>
            <p:style>
              <a:lnRef idx="1">
                <a:schemeClr val="accent1"/>
              </a:lnRef>
              <a:fillRef idx="0">
                <a:schemeClr val="accent1"/>
              </a:fillRef>
              <a:effectRef idx="0">
                <a:schemeClr val="accent1"/>
              </a:effectRef>
              <a:fontRef idx="minor">
                <a:schemeClr val="tx1"/>
              </a:fontRef>
            </p:style>
          </p:cxnSp>
          <p:pic>
            <p:nvPicPr>
              <p:cNvPr id="122" name="Picture 12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257306" y="4675945"/>
                <a:ext cx="551498" cy="551497"/>
              </a:xfrm>
              <a:prstGeom prst="rect">
                <a:avLst/>
              </a:prstGeom>
            </p:spPr>
          </p:pic>
        </p:grpSp>
        <p:grpSp>
          <p:nvGrpSpPr>
            <p:cNvPr id="3" name="Group 2"/>
            <p:cNvGrpSpPr/>
            <p:nvPr/>
          </p:nvGrpSpPr>
          <p:grpSpPr>
            <a:xfrm>
              <a:off x="761480" y="4673477"/>
              <a:ext cx="1278835" cy="1082353"/>
              <a:chOff x="5415185" y="4673477"/>
              <a:chExt cx="1278835" cy="1082353"/>
            </a:xfrm>
          </p:grpSpPr>
          <p:pic>
            <p:nvPicPr>
              <p:cNvPr id="128" name="Picture 12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755167" y="4673477"/>
                <a:ext cx="576667" cy="557119"/>
              </a:xfrm>
              <a:prstGeom prst="rect">
                <a:avLst/>
              </a:prstGeom>
            </p:spPr>
          </p:pic>
          <p:cxnSp>
            <p:nvCxnSpPr>
              <p:cNvPr id="129" name="Straight Connector 128"/>
              <p:cNvCxnSpPr>
                <a:cxnSpLocks/>
              </p:cNvCxnSpPr>
              <p:nvPr/>
            </p:nvCxnSpPr>
            <p:spPr>
              <a:xfrm>
                <a:off x="5654967" y="5351023"/>
                <a:ext cx="799272" cy="0"/>
              </a:xfrm>
              <a:prstGeom prst="line">
                <a:avLst/>
              </a:prstGeom>
              <a:ln w="12700" cap="rnd">
                <a:solidFill>
                  <a:srgbClr val="00528B"/>
                </a:solidFill>
              </a:ln>
            </p:spPr>
            <p:style>
              <a:lnRef idx="1">
                <a:schemeClr val="accent1"/>
              </a:lnRef>
              <a:fillRef idx="0">
                <a:schemeClr val="accent1"/>
              </a:fillRef>
              <a:effectRef idx="0">
                <a:schemeClr val="accent1"/>
              </a:effectRef>
              <a:fontRef idx="minor">
                <a:schemeClr val="tx1"/>
              </a:fontRef>
            </p:style>
          </p:cxnSp>
          <p:sp>
            <p:nvSpPr>
              <p:cNvPr id="130" name="Rectangle 129"/>
              <p:cNvSpPr/>
              <p:nvPr/>
            </p:nvSpPr>
            <p:spPr>
              <a:xfrm>
                <a:off x="5415185" y="5414311"/>
                <a:ext cx="1278835" cy="341519"/>
              </a:xfrm>
              <a:prstGeom prst="rect">
                <a:avLst/>
              </a:prstGeom>
              <a:noFill/>
              <a:ln w="38100">
                <a:noFill/>
              </a:ln>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79296" tIns="79296" rIns="79296" bIns="79296" numCol="1" spcCol="1270" anchor="t" anchorCtr="0">
                <a:noAutofit/>
              </a:bodyPr>
              <a:lstStyle/>
              <a:p>
                <a:pPr marL="0" lvl="0" indent="0" algn="ctr" defTabSz="577850">
                  <a:lnSpc>
                    <a:spcPts val="1200"/>
                  </a:lnSpc>
                  <a:spcBef>
                    <a:spcPct val="0"/>
                  </a:spcBef>
                  <a:buNone/>
                </a:pPr>
                <a:r>
                  <a:rPr lang="en-US" sz="1200" b="1" kern="1200">
                    <a:solidFill>
                      <a:srgbClr val="58595B"/>
                    </a:solidFill>
                  </a:rPr>
                  <a:t>Change Management</a:t>
                </a:r>
              </a:p>
            </p:txBody>
          </p:sp>
        </p:grpSp>
        <p:grpSp>
          <p:nvGrpSpPr>
            <p:cNvPr id="5" name="Group 4"/>
            <p:cNvGrpSpPr/>
            <p:nvPr/>
          </p:nvGrpSpPr>
          <p:grpSpPr>
            <a:xfrm>
              <a:off x="4302027" y="4675619"/>
              <a:ext cx="1278835" cy="1045849"/>
              <a:chOff x="3102984" y="4675619"/>
              <a:chExt cx="1278835" cy="1045849"/>
            </a:xfrm>
          </p:grpSpPr>
          <p:pic>
            <p:nvPicPr>
              <p:cNvPr id="132" name="Picture 13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446000" y="4675619"/>
                <a:ext cx="561910" cy="556981"/>
              </a:xfrm>
              <a:prstGeom prst="rect">
                <a:avLst/>
              </a:prstGeom>
            </p:spPr>
          </p:pic>
          <p:sp>
            <p:nvSpPr>
              <p:cNvPr id="133" name="Rectangle 132"/>
              <p:cNvSpPr/>
              <p:nvPr/>
            </p:nvSpPr>
            <p:spPr>
              <a:xfrm>
                <a:off x="3102984" y="5413988"/>
                <a:ext cx="1278835" cy="307480"/>
              </a:xfrm>
              <a:prstGeom prst="rect">
                <a:avLst/>
              </a:prstGeom>
              <a:noFill/>
              <a:ln w="38100">
                <a:noFill/>
              </a:ln>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79296" tIns="79296" rIns="79296" bIns="79296" numCol="1" spcCol="1270" anchor="t" anchorCtr="0">
                <a:noAutofit/>
              </a:bodyPr>
              <a:lstStyle/>
              <a:p>
                <a:pPr marL="0" lvl="0" indent="0" algn="ctr" defTabSz="577850">
                  <a:lnSpc>
                    <a:spcPts val="1200"/>
                  </a:lnSpc>
                  <a:spcBef>
                    <a:spcPct val="0"/>
                  </a:spcBef>
                  <a:buNone/>
                </a:pPr>
                <a:r>
                  <a:rPr lang="en-US" sz="1200" b="1" kern="1200">
                    <a:solidFill>
                      <a:srgbClr val="58595B"/>
                    </a:solidFill>
                  </a:rPr>
                  <a:t>Incident Response</a:t>
                </a:r>
              </a:p>
            </p:txBody>
          </p:sp>
          <p:cxnSp>
            <p:nvCxnSpPr>
              <p:cNvPr id="134" name="Straight Connector 133"/>
              <p:cNvCxnSpPr>
                <a:cxnSpLocks/>
              </p:cNvCxnSpPr>
              <p:nvPr/>
            </p:nvCxnSpPr>
            <p:spPr>
              <a:xfrm>
                <a:off x="3342766" y="5352059"/>
                <a:ext cx="799272" cy="0"/>
              </a:xfrm>
              <a:prstGeom prst="line">
                <a:avLst/>
              </a:prstGeom>
              <a:ln w="12700" cap="rnd">
                <a:solidFill>
                  <a:srgbClr val="00528B"/>
                </a:solidFill>
              </a:ln>
            </p:spPr>
            <p:style>
              <a:lnRef idx="1">
                <a:schemeClr val="accent1"/>
              </a:lnRef>
              <a:fillRef idx="0">
                <a:schemeClr val="accent1"/>
              </a:fillRef>
              <a:effectRef idx="0">
                <a:schemeClr val="accent1"/>
              </a:effectRef>
              <a:fontRef idx="minor">
                <a:schemeClr val="tx1"/>
              </a:fontRef>
            </p:style>
          </p:cxnSp>
        </p:grpSp>
        <p:grpSp>
          <p:nvGrpSpPr>
            <p:cNvPr id="17" name="Group 16"/>
            <p:cNvGrpSpPr/>
            <p:nvPr/>
          </p:nvGrpSpPr>
          <p:grpSpPr>
            <a:xfrm>
              <a:off x="6724753" y="4674748"/>
              <a:ext cx="1017996" cy="1013303"/>
              <a:chOff x="6705350" y="4674748"/>
              <a:chExt cx="1017996" cy="1013303"/>
            </a:xfrm>
          </p:grpSpPr>
          <p:sp>
            <p:nvSpPr>
              <p:cNvPr id="136" name="Rectangle 135"/>
              <p:cNvSpPr/>
              <p:nvPr/>
            </p:nvSpPr>
            <p:spPr>
              <a:xfrm>
                <a:off x="6705350" y="5471945"/>
                <a:ext cx="1017996" cy="216106"/>
              </a:xfrm>
              <a:prstGeom prst="rect">
                <a:avLst/>
              </a:prstGeom>
              <a:noFill/>
              <a:ln w="38100">
                <a:noFill/>
              </a:ln>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79296" tIns="79296" rIns="79296" bIns="79296" numCol="1" spcCol="1270" anchor="ctr" anchorCtr="0">
                <a:noAutofit/>
              </a:bodyPr>
              <a:lstStyle/>
              <a:p>
                <a:pPr lvl="0" algn="ctr" defTabSz="577850">
                  <a:lnSpc>
                    <a:spcPts val="1200"/>
                  </a:lnSpc>
                  <a:spcBef>
                    <a:spcPct val="0"/>
                  </a:spcBef>
                </a:pPr>
                <a:r>
                  <a:rPr lang="en-US" sz="1200" b="1">
                    <a:solidFill>
                      <a:srgbClr val="58595B"/>
                    </a:solidFill>
                  </a:rPr>
                  <a:t>DevOps</a:t>
                </a:r>
                <a:endParaRPr lang="en-US" sz="1200" b="1" kern="1200">
                  <a:solidFill>
                    <a:srgbClr val="58595B"/>
                  </a:solidFill>
                </a:endParaRPr>
              </a:p>
            </p:txBody>
          </p:sp>
          <p:cxnSp>
            <p:nvCxnSpPr>
              <p:cNvPr id="137" name="Straight Connector 136"/>
              <p:cNvCxnSpPr>
                <a:cxnSpLocks/>
              </p:cNvCxnSpPr>
              <p:nvPr/>
            </p:nvCxnSpPr>
            <p:spPr>
              <a:xfrm>
                <a:off x="6814712" y="5352221"/>
                <a:ext cx="799271" cy="0"/>
              </a:xfrm>
              <a:prstGeom prst="line">
                <a:avLst/>
              </a:prstGeom>
              <a:ln w="12700" cap="rnd">
                <a:solidFill>
                  <a:srgbClr val="00528B"/>
                </a:solidFill>
              </a:ln>
            </p:spPr>
            <p:style>
              <a:lnRef idx="1">
                <a:schemeClr val="accent1"/>
              </a:lnRef>
              <a:fillRef idx="0">
                <a:schemeClr val="accent1"/>
              </a:fillRef>
              <a:effectRef idx="0">
                <a:schemeClr val="accent1"/>
              </a:effectRef>
              <a:fontRef idx="minor">
                <a:schemeClr val="tx1"/>
              </a:fontRef>
            </p:style>
          </p:cxnSp>
          <p:pic>
            <p:nvPicPr>
              <p:cNvPr id="138" name="Picture 137"/>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921177" y="4674748"/>
                <a:ext cx="559490" cy="559490"/>
              </a:xfrm>
              <a:prstGeom prst="rect">
                <a:avLst/>
              </a:prstGeom>
            </p:spPr>
          </p:pic>
        </p:grpSp>
        <p:grpSp>
          <p:nvGrpSpPr>
            <p:cNvPr id="4" name="Group 3"/>
            <p:cNvGrpSpPr/>
            <p:nvPr/>
          </p:nvGrpSpPr>
          <p:grpSpPr>
            <a:xfrm>
              <a:off x="5513390" y="4675803"/>
              <a:ext cx="1278835" cy="1079464"/>
              <a:chOff x="4256445" y="4675803"/>
              <a:chExt cx="1278835" cy="1079464"/>
            </a:xfrm>
          </p:grpSpPr>
          <p:grpSp>
            <p:nvGrpSpPr>
              <p:cNvPr id="11" name="Group 10">
                <a:extLst>
                  <a:ext uri="{FF2B5EF4-FFF2-40B4-BE49-F238E27FC236}">
                    <a16:creationId xmlns:a16="http://schemas.microsoft.com/office/drawing/2014/main" id="{1AFD7A73-020F-4093-8C7E-CF452FD7B395}"/>
                  </a:ext>
                </a:extLst>
              </p:cNvPr>
              <p:cNvGrpSpPr/>
              <p:nvPr/>
            </p:nvGrpSpPr>
            <p:grpSpPr>
              <a:xfrm>
                <a:off x="4496227" y="4675803"/>
                <a:ext cx="799272" cy="675452"/>
                <a:chOff x="5226497" y="4290801"/>
                <a:chExt cx="914400" cy="772745"/>
              </a:xfrm>
            </p:grpSpPr>
            <p:pic>
              <p:nvPicPr>
                <p:cNvPr id="6" name="Picture 5">
                  <a:extLst>
                    <a:ext uri="{FF2B5EF4-FFF2-40B4-BE49-F238E27FC236}">
                      <a16:creationId xmlns:a16="http://schemas.microsoft.com/office/drawing/2014/main" id="{31C07184-1C84-4F1E-9DA1-D5FE828C7865}"/>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352085" y="4290801"/>
                  <a:ext cx="640080" cy="634562"/>
                </a:xfrm>
                <a:prstGeom prst="rect">
                  <a:avLst/>
                </a:prstGeom>
              </p:spPr>
            </p:pic>
            <p:cxnSp>
              <p:nvCxnSpPr>
                <p:cNvPr id="62" name="Straight Connector 61">
                  <a:extLst>
                    <a:ext uri="{FF2B5EF4-FFF2-40B4-BE49-F238E27FC236}">
                      <a16:creationId xmlns:a16="http://schemas.microsoft.com/office/drawing/2014/main" id="{6C4666F7-79DF-4973-B7A3-2A4BD2445BA1}"/>
                    </a:ext>
                  </a:extLst>
                </p:cNvPr>
                <p:cNvCxnSpPr>
                  <a:cxnSpLocks/>
                </p:cNvCxnSpPr>
                <p:nvPr/>
              </p:nvCxnSpPr>
              <p:spPr>
                <a:xfrm>
                  <a:off x="5226497" y="5063546"/>
                  <a:ext cx="914400" cy="0"/>
                </a:xfrm>
                <a:prstGeom prst="line">
                  <a:avLst/>
                </a:prstGeom>
                <a:ln w="12700" cap="rnd">
                  <a:solidFill>
                    <a:srgbClr val="00528B"/>
                  </a:solidFill>
                </a:ln>
              </p:spPr>
              <p:style>
                <a:lnRef idx="1">
                  <a:schemeClr val="accent1"/>
                </a:lnRef>
                <a:fillRef idx="0">
                  <a:schemeClr val="accent1"/>
                </a:fillRef>
                <a:effectRef idx="0">
                  <a:schemeClr val="accent1"/>
                </a:effectRef>
                <a:fontRef idx="minor">
                  <a:schemeClr val="tx1"/>
                </a:fontRef>
              </p:style>
            </p:cxnSp>
          </p:grpSp>
          <p:sp>
            <p:nvSpPr>
              <p:cNvPr id="70" name="Rectangle 69">
                <a:extLst>
                  <a:ext uri="{FF2B5EF4-FFF2-40B4-BE49-F238E27FC236}">
                    <a16:creationId xmlns:a16="http://schemas.microsoft.com/office/drawing/2014/main" id="{AB67DC8F-852A-46D2-B32E-039A2464A93F}"/>
                  </a:ext>
                </a:extLst>
              </p:cNvPr>
              <p:cNvSpPr/>
              <p:nvPr/>
            </p:nvSpPr>
            <p:spPr>
              <a:xfrm>
                <a:off x="4256445" y="5413748"/>
                <a:ext cx="1278835" cy="341519"/>
              </a:xfrm>
              <a:prstGeom prst="rect">
                <a:avLst/>
              </a:prstGeom>
              <a:noFill/>
              <a:ln w="38100">
                <a:noFill/>
              </a:ln>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79296" tIns="79296" rIns="79296" bIns="79296" numCol="1" spcCol="1270" anchor="t" anchorCtr="0">
                <a:noAutofit/>
              </a:bodyPr>
              <a:lstStyle/>
              <a:p>
                <a:pPr marL="0" lvl="0" indent="0" algn="ctr" defTabSz="577850">
                  <a:lnSpc>
                    <a:spcPts val="1200"/>
                  </a:lnSpc>
                  <a:spcBef>
                    <a:spcPct val="0"/>
                  </a:spcBef>
                  <a:buNone/>
                </a:pPr>
                <a:r>
                  <a:rPr lang="en-US" sz="1200" b="1" kern="1200">
                    <a:solidFill>
                      <a:srgbClr val="58595B"/>
                    </a:solidFill>
                  </a:rPr>
                  <a:t>Micro-</a:t>
                </a:r>
                <a:br>
                  <a:rPr lang="en-US" sz="1200" b="1" kern="1200">
                    <a:solidFill>
                      <a:srgbClr val="58595B"/>
                    </a:solidFill>
                  </a:rPr>
                </a:br>
                <a:r>
                  <a:rPr lang="en-US" sz="1200" b="1" kern="1200">
                    <a:solidFill>
                      <a:srgbClr val="58595B"/>
                    </a:solidFill>
                  </a:rPr>
                  <a:t>Segmentation</a:t>
                </a:r>
              </a:p>
            </p:txBody>
          </p:sp>
        </p:grpSp>
        <p:grpSp>
          <p:nvGrpSpPr>
            <p:cNvPr id="19" name="Group 18"/>
            <p:cNvGrpSpPr/>
            <p:nvPr/>
          </p:nvGrpSpPr>
          <p:grpSpPr>
            <a:xfrm>
              <a:off x="10098003" y="4451268"/>
              <a:ext cx="1278835" cy="1342664"/>
              <a:chOff x="10098003" y="4451268"/>
              <a:chExt cx="1278835" cy="1342664"/>
            </a:xfrm>
          </p:grpSpPr>
          <p:pic>
            <p:nvPicPr>
              <p:cNvPr id="18" name="Picture 17"/>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0219650" y="4451268"/>
                <a:ext cx="1000849" cy="1000849"/>
              </a:xfrm>
              <a:prstGeom prst="rect">
                <a:avLst/>
              </a:prstGeom>
            </p:spPr>
          </p:pic>
          <p:sp>
            <p:nvSpPr>
              <p:cNvPr id="100" name="Rectangle 99"/>
              <p:cNvSpPr/>
              <p:nvPr/>
            </p:nvSpPr>
            <p:spPr>
              <a:xfrm>
                <a:off x="10098003" y="5414139"/>
                <a:ext cx="1278835" cy="379793"/>
              </a:xfrm>
              <a:prstGeom prst="rect">
                <a:avLst/>
              </a:prstGeom>
              <a:noFill/>
              <a:ln w="38100">
                <a:noFill/>
              </a:ln>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79296" tIns="79296" rIns="79296" bIns="79296" numCol="1" spcCol="1270" anchor="t" anchorCtr="0">
                <a:noAutofit/>
              </a:bodyPr>
              <a:lstStyle/>
              <a:p>
                <a:pPr marL="0" lvl="0" indent="0" algn="ctr" defTabSz="577850">
                  <a:lnSpc>
                    <a:spcPts val="1200"/>
                  </a:lnSpc>
                  <a:spcBef>
                    <a:spcPct val="0"/>
                  </a:spcBef>
                  <a:buNone/>
                </a:pPr>
                <a:r>
                  <a:rPr lang="en-US" sz="1200" b="1">
                    <a:solidFill>
                      <a:srgbClr val="58595B"/>
                    </a:solidFill>
                  </a:rPr>
                  <a:t>Digital</a:t>
                </a:r>
              </a:p>
              <a:p>
                <a:pPr marL="0" lvl="0" indent="0" algn="ctr" defTabSz="577850">
                  <a:lnSpc>
                    <a:spcPts val="1200"/>
                  </a:lnSpc>
                  <a:spcBef>
                    <a:spcPct val="0"/>
                  </a:spcBef>
                  <a:buNone/>
                </a:pPr>
                <a:r>
                  <a:rPr lang="en-US" sz="1200" b="1" kern="1200">
                    <a:solidFill>
                      <a:srgbClr val="58595B"/>
                    </a:solidFill>
                  </a:rPr>
                  <a:t>Transformation</a:t>
                </a:r>
              </a:p>
            </p:txBody>
          </p:sp>
          <p:cxnSp>
            <p:nvCxnSpPr>
              <p:cNvPr id="101" name="Straight Connector 100"/>
              <p:cNvCxnSpPr>
                <a:cxnSpLocks/>
              </p:cNvCxnSpPr>
              <p:nvPr/>
            </p:nvCxnSpPr>
            <p:spPr>
              <a:xfrm>
                <a:off x="10337785" y="5353938"/>
                <a:ext cx="799272" cy="0"/>
              </a:xfrm>
              <a:prstGeom prst="line">
                <a:avLst/>
              </a:prstGeom>
              <a:ln w="12700" cap="rnd">
                <a:solidFill>
                  <a:srgbClr val="00528B"/>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1650644543"/>
      </p:ext>
    </p:extLst>
  </p:cSld>
  <p:clrMapOvr>
    <a:masterClrMapping/>
  </p:clrMapOvr>
  <mc:AlternateContent xmlns:mc="http://schemas.openxmlformats.org/markup-compatibility/2006" xmlns:p14="http://schemas.microsoft.com/office/powerpoint/2010/main">
    <mc:Choice Requires="p14">
      <p:transition p14:dur="10" advTm="15000"/>
    </mc:Choice>
    <mc:Fallback xmlns="">
      <p:transition advTm="1500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 name="Title 3">
            <a:extLst>
              <a:ext uri="{FF2B5EF4-FFF2-40B4-BE49-F238E27FC236}">
                <a16:creationId xmlns:a16="http://schemas.microsoft.com/office/drawing/2014/main" id="{A2F8720C-CFA1-4BAB-AFC5-A3D481B2E725}"/>
              </a:ext>
            </a:extLst>
          </p:cNvPr>
          <p:cNvSpPr txBox="1">
            <a:spLocks/>
          </p:cNvSpPr>
          <p:nvPr/>
        </p:nvSpPr>
        <p:spPr>
          <a:xfrm>
            <a:off x="814647" y="499288"/>
            <a:ext cx="3037826" cy="1071940"/>
          </a:xfrm>
          <a:prstGeom prst="rect">
            <a:avLst/>
          </a:prstGeom>
        </p:spPr>
        <p:txBody>
          <a:bodyPr>
            <a:noAutofit/>
          </a:bodyPr>
          <a:lstStyle>
            <a:lvl1pPr algn="l" defTabSz="914400" rtl="0" eaLnBrk="1" latinLnBrk="0" hangingPunct="1">
              <a:lnSpc>
                <a:spcPct val="90000"/>
              </a:lnSpc>
              <a:spcBef>
                <a:spcPct val="0"/>
              </a:spcBef>
              <a:buNone/>
              <a:defRPr sz="4000" b="1" kern="1200" cap="all" baseline="0">
                <a:solidFill>
                  <a:schemeClr val="bg2"/>
                </a:solidFill>
                <a:latin typeface="+mj-lt"/>
                <a:ea typeface="+mj-ea"/>
                <a:cs typeface="+mj-cs"/>
              </a:defRPr>
            </a:lvl1pPr>
          </a:lstStyle>
          <a:p>
            <a:r>
              <a:rPr lang="en-US">
                <a:solidFill>
                  <a:srgbClr val="44ADE2"/>
                </a:solidFill>
              </a:rPr>
              <a:t>The AlgoSec ecosystem</a:t>
            </a:r>
            <a:br>
              <a:rPr lang="en-US"/>
            </a:br>
            <a:endParaRPr lang="en-US"/>
          </a:p>
        </p:txBody>
      </p:sp>
      <p:sp>
        <p:nvSpPr>
          <p:cNvPr id="2" name="Rectangle 1">
            <a:extLst>
              <a:ext uri="{FF2B5EF4-FFF2-40B4-BE49-F238E27FC236}">
                <a16:creationId xmlns:a16="http://schemas.microsoft.com/office/drawing/2014/main" id="{C3C820F8-2FAD-4D9D-B03C-58E4950E898F}"/>
              </a:ext>
            </a:extLst>
          </p:cNvPr>
          <p:cNvSpPr/>
          <p:nvPr/>
        </p:nvSpPr>
        <p:spPr>
          <a:xfrm>
            <a:off x="609600" y="5106564"/>
            <a:ext cx="2365829" cy="329683"/>
          </a:xfrm>
          <a:prstGeom prst="rect">
            <a:avLst/>
          </a:prstGeom>
          <a:solidFill>
            <a:srgbClr val="0052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Integrate</a:t>
            </a:r>
          </a:p>
        </p:txBody>
      </p:sp>
      <p:sp>
        <p:nvSpPr>
          <p:cNvPr id="139" name="Rectangle 138">
            <a:extLst>
              <a:ext uri="{FF2B5EF4-FFF2-40B4-BE49-F238E27FC236}">
                <a16:creationId xmlns:a16="http://schemas.microsoft.com/office/drawing/2014/main" id="{CA21E6C2-89CD-4EF3-9E5B-5A9B8F54C03D}"/>
              </a:ext>
            </a:extLst>
          </p:cNvPr>
          <p:cNvSpPr/>
          <p:nvPr/>
        </p:nvSpPr>
        <p:spPr>
          <a:xfrm>
            <a:off x="609599" y="4632921"/>
            <a:ext cx="2365829" cy="329683"/>
          </a:xfrm>
          <a:prstGeom prst="rect">
            <a:avLst/>
          </a:prstGeom>
          <a:solidFill>
            <a:srgbClr val="8EC0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Business Process</a:t>
            </a:r>
          </a:p>
        </p:txBody>
      </p:sp>
      <p:sp>
        <p:nvSpPr>
          <p:cNvPr id="3" name="Rectangle 2">
            <a:extLst>
              <a:ext uri="{FF2B5EF4-FFF2-40B4-BE49-F238E27FC236}">
                <a16:creationId xmlns:a16="http://schemas.microsoft.com/office/drawing/2014/main" id="{8DC5DB46-63AB-4995-98B0-A10549C50A1E}"/>
              </a:ext>
            </a:extLst>
          </p:cNvPr>
          <p:cNvSpPr/>
          <p:nvPr/>
        </p:nvSpPr>
        <p:spPr>
          <a:xfrm>
            <a:off x="609599" y="6306061"/>
            <a:ext cx="6096000" cy="307777"/>
          </a:xfrm>
          <a:prstGeom prst="rect">
            <a:avLst/>
          </a:prstGeom>
        </p:spPr>
        <p:txBody>
          <a:bodyPr>
            <a:spAutoFit/>
          </a:bodyPr>
          <a:lstStyle/>
          <a:p>
            <a:r>
              <a:rPr lang="en-US" sz="1400">
                <a:solidFill>
                  <a:srgbClr val="44ADE2"/>
                </a:solidFill>
              </a:rPr>
              <a:t>For a complete list of supported devices </a:t>
            </a:r>
            <a:r>
              <a:rPr lang="en-US" sz="1400">
                <a:solidFill>
                  <a:srgbClr val="44ADE2"/>
                </a:solidFill>
                <a:hlinkClick r:id="rId3"/>
              </a:rPr>
              <a:t>visit www.algosec.com</a:t>
            </a:r>
            <a:endParaRPr lang="en-US" sz="1400"/>
          </a:p>
        </p:txBody>
      </p:sp>
      <p:pic>
        <p:nvPicPr>
          <p:cNvPr id="8" name="Picture 7">
            <a:extLst>
              <a:ext uri="{FF2B5EF4-FFF2-40B4-BE49-F238E27FC236}">
                <a16:creationId xmlns:a16="http://schemas.microsoft.com/office/drawing/2014/main" id="{C5C822BE-7D00-4107-BC20-B180A687C211}"/>
              </a:ext>
            </a:extLst>
          </p:cNvPr>
          <p:cNvPicPr preferRelativeResize="0">
            <a:picLocks/>
          </p:cNvPicPr>
          <p:nvPr/>
        </p:nvPicPr>
        <p:blipFill>
          <a:blip r:embed="rId4">
            <a:extLst>
              <a:ext uri="{28A0092B-C50C-407E-A947-70E740481C1C}">
                <a14:useLocalDpi xmlns:a14="http://schemas.microsoft.com/office/drawing/2010/main" val="0"/>
              </a:ext>
            </a:extLst>
          </a:blip>
          <a:stretch>
            <a:fillRect/>
          </a:stretch>
        </p:blipFill>
        <p:spPr>
          <a:xfrm>
            <a:off x="4693003" y="434812"/>
            <a:ext cx="2951799" cy="2951799"/>
          </a:xfrm>
          <a:prstGeom prst="rect">
            <a:avLst/>
          </a:prstGeom>
        </p:spPr>
      </p:pic>
      <p:pic>
        <p:nvPicPr>
          <p:cNvPr id="10" name="Picture 9">
            <a:extLst>
              <a:ext uri="{FF2B5EF4-FFF2-40B4-BE49-F238E27FC236}">
                <a16:creationId xmlns:a16="http://schemas.microsoft.com/office/drawing/2014/main" id="{F0CB7E9A-F4BB-4AA3-99A5-2279E098245C}"/>
              </a:ext>
            </a:extLst>
          </p:cNvPr>
          <p:cNvPicPr>
            <a:picLocks noChangeAspect="1"/>
          </p:cNvPicPr>
          <p:nvPr/>
        </p:nvPicPr>
        <p:blipFill>
          <a:blip r:embed="rId5" r:link="rId6" cstate="print">
            <a:extLst>
              <a:ext uri="{28A0092B-C50C-407E-A947-70E740481C1C}">
                <a14:useLocalDpi xmlns:a14="http://schemas.microsoft.com/office/drawing/2010/main" val="0"/>
              </a:ext>
            </a:extLst>
          </a:blip>
          <a:stretch>
            <a:fillRect/>
          </a:stretch>
        </p:blipFill>
        <p:spPr>
          <a:xfrm>
            <a:off x="7852345" y="4103700"/>
            <a:ext cx="1625527" cy="2438290"/>
          </a:xfrm>
          <a:prstGeom prst="rect">
            <a:avLst/>
          </a:prstGeom>
        </p:spPr>
      </p:pic>
      <p:pic>
        <p:nvPicPr>
          <p:cNvPr id="16" name="Picture 15">
            <a:extLst>
              <a:ext uri="{FF2B5EF4-FFF2-40B4-BE49-F238E27FC236}">
                <a16:creationId xmlns:a16="http://schemas.microsoft.com/office/drawing/2014/main" id="{76963727-BFB5-4A2F-9A1A-8AE772497C90}"/>
              </a:ext>
            </a:extLst>
          </p:cNvPr>
          <p:cNvPicPr preferRelativeResize="0">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634893" y="3771897"/>
            <a:ext cx="2406881" cy="2206308"/>
          </a:xfrm>
          <a:prstGeom prst="rect">
            <a:avLst/>
          </a:prstGeom>
        </p:spPr>
      </p:pic>
      <p:pic>
        <p:nvPicPr>
          <p:cNvPr id="18" name="Picture 17">
            <a:extLst>
              <a:ext uri="{FF2B5EF4-FFF2-40B4-BE49-F238E27FC236}">
                <a16:creationId xmlns:a16="http://schemas.microsoft.com/office/drawing/2014/main" id="{88207D2D-A223-41E6-8489-E60673406AC3}"/>
              </a:ext>
            </a:extLst>
          </p:cNvPr>
          <p:cNvPicPr preferRelativeResize="0">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791348" y="4071666"/>
            <a:ext cx="1647677" cy="2388035"/>
          </a:xfrm>
          <a:prstGeom prst="rect">
            <a:avLst/>
          </a:prstGeom>
        </p:spPr>
      </p:pic>
      <p:pic>
        <p:nvPicPr>
          <p:cNvPr id="20" name="Picture 19">
            <a:extLst>
              <a:ext uri="{FF2B5EF4-FFF2-40B4-BE49-F238E27FC236}">
                <a16:creationId xmlns:a16="http://schemas.microsoft.com/office/drawing/2014/main" id="{3CBFF20B-EA12-4EA1-B822-C7B19D6AE753}"/>
              </a:ext>
            </a:extLst>
          </p:cNvPr>
          <p:cNvPicPr preferRelativeResize="0">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976738" y="4259980"/>
            <a:ext cx="1446680" cy="2546158"/>
          </a:xfrm>
          <a:prstGeom prst="rect">
            <a:avLst/>
          </a:prstGeom>
        </p:spPr>
      </p:pic>
      <p:pic>
        <p:nvPicPr>
          <p:cNvPr id="22" name="Picture 21">
            <a:extLst>
              <a:ext uri="{FF2B5EF4-FFF2-40B4-BE49-F238E27FC236}">
                <a16:creationId xmlns:a16="http://schemas.microsoft.com/office/drawing/2014/main" id="{2EEAAA1C-C3A8-466C-B194-F89C9D37C1E1}"/>
              </a:ext>
            </a:extLst>
          </p:cNvPr>
          <p:cNvPicPr>
            <a:picLocks noChangeAspect="1"/>
          </p:cNvPicPr>
          <p:nvPr/>
        </p:nvPicPr>
        <p:blipFill>
          <a:blip r:embed="rId10" r:link="rId11" cstate="print">
            <a:extLst>
              <a:ext uri="{28A0092B-C50C-407E-A947-70E740481C1C}">
                <a14:useLocalDpi xmlns:a14="http://schemas.microsoft.com/office/drawing/2010/main" val="0"/>
              </a:ext>
            </a:extLst>
          </a:blip>
          <a:stretch>
            <a:fillRect/>
          </a:stretch>
        </p:blipFill>
        <p:spPr>
          <a:xfrm>
            <a:off x="8227884" y="3787122"/>
            <a:ext cx="2242787" cy="2030969"/>
          </a:xfrm>
          <a:prstGeom prst="rect">
            <a:avLst/>
          </a:prstGeom>
        </p:spPr>
      </p:pic>
      <p:pic>
        <p:nvPicPr>
          <p:cNvPr id="24" name="Picture 23">
            <a:extLst>
              <a:ext uri="{FF2B5EF4-FFF2-40B4-BE49-F238E27FC236}">
                <a16:creationId xmlns:a16="http://schemas.microsoft.com/office/drawing/2014/main" id="{419BAA96-8157-4ADE-9D34-9505C401F7D7}"/>
              </a:ext>
            </a:extLst>
          </p:cNvPr>
          <p:cNvPicPr>
            <a:picLocks noChangeAspect="1"/>
          </p:cNvPicPr>
          <p:nvPr/>
        </p:nvPicPr>
        <p:blipFill>
          <a:blip r:embed="rId12" r:link="rId13" cstate="print">
            <a:extLst>
              <a:ext uri="{28A0092B-C50C-407E-A947-70E740481C1C}">
                <a14:useLocalDpi xmlns:a14="http://schemas.microsoft.com/office/drawing/2010/main" val="0"/>
              </a:ext>
            </a:extLst>
          </a:blip>
          <a:stretch>
            <a:fillRect/>
          </a:stretch>
        </p:blipFill>
        <p:spPr>
          <a:xfrm>
            <a:off x="8453729" y="3360026"/>
            <a:ext cx="2539391" cy="1280981"/>
          </a:xfrm>
          <a:prstGeom prst="rect">
            <a:avLst/>
          </a:prstGeom>
        </p:spPr>
      </p:pic>
      <p:sp>
        <p:nvSpPr>
          <p:cNvPr id="17" name="Rectangle 16">
            <a:extLst>
              <a:ext uri="{FF2B5EF4-FFF2-40B4-BE49-F238E27FC236}">
                <a16:creationId xmlns:a16="http://schemas.microsoft.com/office/drawing/2014/main" id="{00A90A2E-6F7D-44E3-9D66-C3FBBF258789}"/>
              </a:ext>
            </a:extLst>
          </p:cNvPr>
          <p:cNvSpPr/>
          <p:nvPr/>
        </p:nvSpPr>
        <p:spPr>
          <a:xfrm>
            <a:off x="609599" y="4123303"/>
            <a:ext cx="2365829" cy="329683"/>
          </a:xfrm>
          <a:prstGeom prst="rect">
            <a:avLst/>
          </a:prstGeom>
          <a:solidFill>
            <a:srgbClr val="3D9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Manage </a:t>
            </a:r>
          </a:p>
        </p:txBody>
      </p:sp>
      <p:pic>
        <p:nvPicPr>
          <p:cNvPr id="14" name="Picture 13">
            <a:extLst>
              <a:ext uri="{FF2B5EF4-FFF2-40B4-BE49-F238E27FC236}">
                <a16:creationId xmlns:a16="http://schemas.microsoft.com/office/drawing/2014/main" id="{257581B2-B2C5-4295-80EB-569D01A0BF4A}"/>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153904" y="3355972"/>
            <a:ext cx="2645013" cy="1574800"/>
          </a:xfrm>
          <a:prstGeom prst="rect">
            <a:avLst/>
          </a:prstGeom>
        </p:spPr>
      </p:pic>
      <p:pic>
        <p:nvPicPr>
          <p:cNvPr id="6" name="Picture 5">
            <a:extLst>
              <a:ext uri="{FF2B5EF4-FFF2-40B4-BE49-F238E27FC236}">
                <a16:creationId xmlns:a16="http://schemas.microsoft.com/office/drawing/2014/main" id="{09A1C966-6F66-47BF-909E-E08B4264E835}"/>
              </a:ext>
            </a:extLst>
          </p:cNvPr>
          <p:cNvPicPr>
            <a:picLocks noChangeAspect="1"/>
          </p:cNvPicPr>
          <p:nvPr/>
        </p:nvPicPr>
        <p:blipFill>
          <a:blip r:embed="rId15" r:link="rId16" cstate="print">
            <a:extLst>
              <a:ext uri="{28A0092B-C50C-407E-A947-70E740481C1C}">
                <a14:useLocalDpi xmlns:a14="http://schemas.microsoft.com/office/drawing/2010/main" val="0"/>
              </a:ext>
            </a:extLst>
          </a:blip>
          <a:stretch>
            <a:fillRect/>
          </a:stretch>
        </p:blipFill>
        <p:spPr>
          <a:xfrm>
            <a:off x="6469763" y="2407593"/>
            <a:ext cx="2353599" cy="2162696"/>
          </a:xfrm>
          <a:prstGeom prst="rect">
            <a:avLst/>
          </a:prstGeom>
        </p:spPr>
      </p:pic>
      <p:grpSp>
        <p:nvGrpSpPr>
          <p:cNvPr id="5" name="Group 4">
            <a:extLst>
              <a:ext uri="{FF2B5EF4-FFF2-40B4-BE49-F238E27FC236}">
                <a16:creationId xmlns:a16="http://schemas.microsoft.com/office/drawing/2014/main" id="{2C10544E-A4B3-4E66-AEC5-9E01F98C6203}"/>
              </a:ext>
            </a:extLst>
          </p:cNvPr>
          <p:cNvGrpSpPr/>
          <p:nvPr/>
        </p:nvGrpSpPr>
        <p:grpSpPr>
          <a:xfrm>
            <a:off x="7619737" y="431796"/>
            <a:ext cx="3099064" cy="2941725"/>
            <a:chOff x="7619737" y="431796"/>
            <a:chExt cx="3099064" cy="2941725"/>
          </a:xfrm>
        </p:grpSpPr>
        <p:pic>
          <p:nvPicPr>
            <p:cNvPr id="12" name="Picture 11">
              <a:extLst>
                <a:ext uri="{FF2B5EF4-FFF2-40B4-BE49-F238E27FC236}">
                  <a16:creationId xmlns:a16="http://schemas.microsoft.com/office/drawing/2014/main" id="{D5A90B0E-45EE-4DCD-804B-6543D83C0E8B}"/>
                </a:ext>
              </a:extLst>
            </p:cNvPr>
            <p:cNvPicPr preferRelativeResize="0">
              <a:picLocks noChangeAspect="1"/>
            </p:cNvPicPr>
            <p:nvPr/>
          </p:nvPicPr>
          <p:blipFill>
            <a:blip r:embed="rId17">
              <a:extLst>
                <a:ext uri="{28A0092B-C50C-407E-A947-70E740481C1C}">
                  <a14:useLocalDpi xmlns:a14="http://schemas.microsoft.com/office/drawing/2010/main" val="0"/>
                </a:ext>
              </a:extLst>
            </a:blip>
            <a:stretch>
              <a:fillRect/>
            </a:stretch>
          </p:blipFill>
          <p:spPr>
            <a:xfrm>
              <a:off x="7619737" y="431796"/>
              <a:ext cx="3099064" cy="2941725"/>
            </a:xfrm>
            <a:prstGeom prst="rect">
              <a:avLst/>
            </a:prstGeom>
          </p:spPr>
        </p:pic>
        <p:sp>
          <p:nvSpPr>
            <p:cNvPr id="19" name="TextBox 18">
              <a:extLst>
                <a:ext uri="{FF2B5EF4-FFF2-40B4-BE49-F238E27FC236}">
                  <a16:creationId xmlns:a16="http://schemas.microsoft.com/office/drawing/2014/main" id="{9C00E006-5679-483D-B57B-54BF4E4562AA}"/>
                </a:ext>
              </a:extLst>
            </p:cNvPr>
            <p:cNvSpPr txBox="1"/>
            <p:nvPr/>
          </p:nvSpPr>
          <p:spPr>
            <a:xfrm>
              <a:off x="8436311" y="936092"/>
              <a:ext cx="86182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1EC5F7"/>
                  </a:solidFill>
                  <a:effectLst/>
                  <a:uLnTx/>
                  <a:uFillTx/>
                  <a:latin typeface="Arial" panose="020B0604020202020204" pitchFamily="34" charset="0"/>
                  <a:ea typeface="+mn-ea"/>
                  <a:cs typeface="Arial" panose="020B0604020202020204" pitchFamily="34" charset="0"/>
                </a:rPr>
                <a:t>ACI</a:t>
              </a:r>
            </a:p>
          </p:txBody>
        </p:sp>
      </p:grpSp>
    </p:spTree>
    <p:extLst>
      <p:ext uri="{BB962C8B-B14F-4D97-AF65-F5344CB8AC3E}">
        <p14:creationId xmlns:p14="http://schemas.microsoft.com/office/powerpoint/2010/main" val="2595326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afterEffect">
                                  <p:stCondLst>
                                    <p:cond delay="500"/>
                                  </p:stCondLst>
                                  <p:childTnLst>
                                    <p:animEffect transition="out" filter="fade">
                                      <p:cBhvr>
                                        <p:cTn id="6" dur="500" tmFilter="0, 0; .2, .5; .8, .5; 1, 0"/>
                                        <p:tgtEl>
                                          <p:spTgt spid="6"/>
                                        </p:tgtEl>
                                      </p:cBhvr>
                                    </p:animEffect>
                                    <p:animScale>
                                      <p:cBhvr>
                                        <p:cTn id="7" dur="250" autoRev="1" fill="hold"/>
                                        <p:tgtEl>
                                          <p:spTgt spid="6"/>
                                        </p:tgtEl>
                                      </p:cBhvr>
                                      <p:by x="105000" y="105000"/>
                                    </p:animScale>
                                  </p:childTnLst>
                                </p:cTn>
                              </p:par>
                              <p:par>
                                <p:cTn id="8" presetID="2" presetClass="entr" presetSubtype="9" fill="hold" nodeType="withEffect">
                                  <p:stCondLst>
                                    <p:cond delay="1000"/>
                                  </p:stCondLst>
                                  <p:childTnLst>
                                    <p:set>
                                      <p:cBhvr>
                                        <p:cTn id="9" dur="1" fill="hold">
                                          <p:stCondLst>
                                            <p:cond delay="0"/>
                                          </p:stCondLst>
                                        </p:cTn>
                                        <p:tgtEl>
                                          <p:spTgt spid="8"/>
                                        </p:tgtEl>
                                        <p:attrNameLst>
                                          <p:attrName>style.visibility</p:attrName>
                                        </p:attrNameLst>
                                      </p:cBhvr>
                                      <p:to>
                                        <p:strVal val="visible"/>
                                      </p:to>
                                    </p:set>
                                    <p:anim calcmode="lin" valueType="num">
                                      <p:cBhvr additive="base">
                                        <p:cTn id="10" dur="1200" fill="hold"/>
                                        <p:tgtEl>
                                          <p:spTgt spid="8"/>
                                        </p:tgtEl>
                                        <p:attrNameLst>
                                          <p:attrName>ppt_x</p:attrName>
                                        </p:attrNameLst>
                                      </p:cBhvr>
                                      <p:tavLst>
                                        <p:tav tm="0">
                                          <p:val>
                                            <p:strVal val="0-#ppt_w/2"/>
                                          </p:val>
                                        </p:tav>
                                        <p:tav tm="100000">
                                          <p:val>
                                            <p:strVal val="#ppt_x"/>
                                          </p:val>
                                        </p:tav>
                                      </p:tavLst>
                                    </p:anim>
                                    <p:anim calcmode="lin" valueType="num">
                                      <p:cBhvr additive="base">
                                        <p:cTn id="11" dur="1200" fill="hold"/>
                                        <p:tgtEl>
                                          <p:spTgt spid="8"/>
                                        </p:tgtEl>
                                        <p:attrNameLst>
                                          <p:attrName>ppt_y</p:attrName>
                                        </p:attrNameLst>
                                      </p:cBhvr>
                                      <p:tavLst>
                                        <p:tav tm="0">
                                          <p:val>
                                            <p:strVal val="0-#ppt_h/2"/>
                                          </p:val>
                                        </p:tav>
                                        <p:tav tm="100000">
                                          <p:val>
                                            <p:strVal val="#ppt_y"/>
                                          </p:val>
                                        </p:tav>
                                      </p:tavLst>
                                    </p:anim>
                                  </p:childTnLst>
                                </p:cTn>
                              </p:par>
                              <p:par>
                                <p:cTn id="12" presetID="2" presetClass="entr" presetSubtype="3" fill="hold" nodeType="withEffect">
                                  <p:stCondLst>
                                    <p:cond delay="1000"/>
                                  </p:stCondLst>
                                  <p:childTnLst>
                                    <p:set>
                                      <p:cBhvr>
                                        <p:cTn id="13" dur="1" fill="hold">
                                          <p:stCondLst>
                                            <p:cond delay="0"/>
                                          </p:stCondLst>
                                        </p:cTn>
                                        <p:tgtEl>
                                          <p:spTgt spid="5"/>
                                        </p:tgtEl>
                                        <p:attrNameLst>
                                          <p:attrName>style.visibility</p:attrName>
                                        </p:attrNameLst>
                                      </p:cBhvr>
                                      <p:to>
                                        <p:strVal val="visible"/>
                                      </p:to>
                                    </p:set>
                                    <p:anim calcmode="lin" valueType="num">
                                      <p:cBhvr additive="base">
                                        <p:cTn id="14" dur="1200" fill="hold"/>
                                        <p:tgtEl>
                                          <p:spTgt spid="5"/>
                                        </p:tgtEl>
                                        <p:attrNameLst>
                                          <p:attrName>ppt_x</p:attrName>
                                        </p:attrNameLst>
                                      </p:cBhvr>
                                      <p:tavLst>
                                        <p:tav tm="0">
                                          <p:val>
                                            <p:strVal val="1+#ppt_w/2"/>
                                          </p:val>
                                        </p:tav>
                                        <p:tav tm="100000">
                                          <p:val>
                                            <p:strVal val="#ppt_x"/>
                                          </p:val>
                                        </p:tav>
                                      </p:tavLst>
                                    </p:anim>
                                    <p:anim calcmode="lin" valueType="num">
                                      <p:cBhvr additive="base">
                                        <p:cTn id="15" dur="1200" fill="hold"/>
                                        <p:tgtEl>
                                          <p:spTgt spid="5"/>
                                        </p:tgtEl>
                                        <p:attrNameLst>
                                          <p:attrName>ppt_y</p:attrName>
                                        </p:attrNameLst>
                                      </p:cBhvr>
                                      <p:tavLst>
                                        <p:tav tm="0">
                                          <p:val>
                                            <p:strVal val="0-#ppt_h/2"/>
                                          </p:val>
                                        </p:tav>
                                        <p:tav tm="100000">
                                          <p:val>
                                            <p:strVal val="#ppt_y"/>
                                          </p:val>
                                        </p:tav>
                                      </p:tavLst>
                                    </p:anim>
                                  </p:childTnLst>
                                </p:cTn>
                              </p:par>
                            </p:childTnLst>
                          </p:cTn>
                        </p:par>
                        <p:par>
                          <p:cTn id="16" fill="hold">
                            <p:stCondLst>
                              <p:cond delay="2200"/>
                            </p:stCondLst>
                            <p:childTnLst>
                              <p:par>
                                <p:cTn id="17" presetID="2" presetClass="entr" presetSubtype="8" fill="hold" nodeType="after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750" fill="hold"/>
                                        <p:tgtEl>
                                          <p:spTgt spid="14"/>
                                        </p:tgtEl>
                                        <p:attrNameLst>
                                          <p:attrName>ppt_x</p:attrName>
                                        </p:attrNameLst>
                                      </p:cBhvr>
                                      <p:tavLst>
                                        <p:tav tm="0">
                                          <p:val>
                                            <p:strVal val="0-#ppt_w/2"/>
                                          </p:val>
                                        </p:tav>
                                        <p:tav tm="100000">
                                          <p:val>
                                            <p:strVal val="#ppt_x"/>
                                          </p:val>
                                        </p:tav>
                                      </p:tavLst>
                                    </p:anim>
                                    <p:anim calcmode="lin" valueType="num">
                                      <p:cBhvr additive="base">
                                        <p:cTn id="20" dur="750" fill="hold"/>
                                        <p:tgtEl>
                                          <p:spTgt spid="14"/>
                                        </p:tgtEl>
                                        <p:attrNameLst>
                                          <p:attrName>ppt_y</p:attrName>
                                        </p:attrNameLst>
                                      </p:cBhvr>
                                      <p:tavLst>
                                        <p:tav tm="0">
                                          <p:val>
                                            <p:strVal val="#ppt_y"/>
                                          </p:val>
                                        </p:tav>
                                        <p:tav tm="100000">
                                          <p:val>
                                            <p:strVal val="#ppt_y"/>
                                          </p:val>
                                        </p:tav>
                                      </p:tavLst>
                                    </p:anim>
                                  </p:childTnLst>
                                </p:cTn>
                              </p:par>
                            </p:childTnLst>
                          </p:cTn>
                        </p:par>
                        <p:par>
                          <p:cTn id="21" fill="hold">
                            <p:stCondLst>
                              <p:cond delay="2950"/>
                            </p:stCondLst>
                            <p:childTnLst>
                              <p:par>
                                <p:cTn id="22" presetID="2" presetClass="entr" presetSubtype="12" fill="hold" nodeType="afterEffect">
                                  <p:stCondLst>
                                    <p:cond delay="0"/>
                                  </p:stCondLst>
                                  <p:childTnLst>
                                    <p:set>
                                      <p:cBhvr>
                                        <p:cTn id="23" dur="1" fill="hold">
                                          <p:stCondLst>
                                            <p:cond delay="0"/>
                                          </p:stCondLst>
                                        </p:cTn>
                                        <p:tgtEl>
                                          <p:spTgt spid="16"/>
                                        </p:tgtEl>
                                        <p:attrNameLst>
                                          <p:attrName>style.visibility</p:attrName>
                                        </p:attrNameLst>
                                      </p:cBhvr>
                                      <p:to>
                                        <p:strVal val="visible"/>
                                      </p:to>
                                    </p:set>
                                    <p:anim calcmode="lin" valueType="num">
                                      <p:cBhvr additive="base">
                                        <p:cTn id="24" dur="750" fill="hold"/>
                                        <p:tgtEl>
                                          <p:spTgt spid="16"/>
                                        </p:tgtEl>
                                        <p:attrNameLst>
                                          <p:attrName>ppt_x</p:attrName>
                                        </p:attrNameLst>
                                      </p:cBhvr>
                                      <p:tavLst>
                                        <p:tav tm="0">
                                          <p:val>
                                            <p:strVal val="0-#ppt_w/2"/>
                                          </p:val>
                                        </p:tav>
                                        <p:tav tm="100000">
                                          <p:val>
                                            <p:strVal val="#ppt_x"/>
                                          </p:val>
                                        </p:tav>
                                      </p:tavLst>
                                    </p:anim>
                                    <p:anim calcmode="lin" valueType="num">
                                      <p:cBhvr additive="base">
                                        <p:cTn id="25" dur="750" fill="hold"/>
                                        <p:tgtEl>
                                          <p:spTgt spid="16"/>
                                        </p:tgtEl>
                                        <p:attrNameLst>
                                          <p:attrName>ppt_y</p:attrName>
                                        </p:attrNameLst>
                                      </p:cBhvr>
                                      <p:tavLst>
                                        <p:tav tm="0">
                                          <p:val>
                                            <p:strVal val="1+#ppt_h/2"/>
                                          </p:val>
                                        </p:tav>
                                        <p:tav tm="100000">
                                          <p:val>
                                            <p:strVal val="#ppt_y"/>
                                          </p:val>
                                        </p:tav>
                                      </p:tavLst>
                                    </p:anim>
                                  </p:childTnLst>
                                </p:cTn>
                              </p:par>
                            </p:childTnLst>
                          </p:cTn>
                        </p:par>
                        <p:par>
                          <p:cTn id="26" fill="hold">
                            <p:stCondLst>
                              <p:cond delay="3700"/>
                            </p:stCondLst>
                            <p:childTnLst>
                              <p:par>
                                <p:cTn id="27" presetID="2" presetClass="entr" presetSubtype="12" fill="hold" nodeType="afterEffect">
                                  <p:stCondLst>
                                    <p:cond delay="0"/>
                                  </p:stCondLst>
                                  <p:childTnLst>
                                    <p:set>
                                      <p:cBhvr>
                                        <p:cTn id="28" dur="1" fill="hold">
                                          <p:stCondLst>
                                            <p:cond delay="0"/>
                                          </p:stCondLst>
                                        </p:cTn>
                                        <p:tgtEl>
                                          <p:spTgt spid="18"/>
                                        </p:tgtEl>
                                        <p:attrNameLst>
                                          <p:attrName>style.visibility</p:attrName>
                                        </p:attrNameLst>
                                      </p:cBhvr>
                                      <p:to>
                                        <p:strVal val="visible"/>
                                      </p:to>
                                    </p:set>
                                    <p:anim calcmode="lin" valueType="num">
                                      <p:cBhvr additive="base">
                                        <p:cTn id="29" dur="750" fill="hold"/>
                                        <p:tgtEl>
                                          <p:spTgt spid="18"/>
                                        </p:tgtEl>
                                        <p:attrNameLst>
                                          <p:attrName>ppt_x</p:attrName>
                                        </p:attrNameLst>
                                      </p:cBhvr>
                                      <p:tavLst>
                                        <p:tav tm="0">
                                          <p:val>
                                            <p:strVal val="0-#ppt_w/2"/>
                                          </p:val>
                                        </p:tav>
                                        <p:tav tm="100000">
                                          <p:val>
                                            <p:strVal val="#ppt_x"/>
                                          </p:val>
                                        </p:tav>
                                      </p:tavLst>
                                    </p:anim>
                                    <p:anim calcmode="lin" valueType="num">
                                      <p:cBhvr additive="base">
                                        <p:cTn id="30" dur="750" fill="hold"/>
                                        <p:tgtEl>
                                          <p:spTgt spid="18"/>
                                        </p:tgtEl>
                                        <p:attrNameLst>
                                          <p:attrName>ppt_y</p:attrName>
                                        </p:attrNameLst>
                                      </p:cBhvr>
                                      <p:tavLst>
                                        <p:tav tm="0">
                                          <p:val>
                                            <p:strVal val="1+#ppt_h/2"/>
                                          </p:val>
                                        </p:tav>
                                        <p:tav tm="100000">
                                          <p:val>
                                            <p:strVal val="#ppt_y"/>
                                          </p:val>
                                        </p:tav>
                                      </p:tavLst>
                                    </p:anim>
                                  </p:childTnLst>
                                </p:cTn>
                              </p:par>
                            </p:childTnLst>
                          </p:cTn>
                        </p:par>
                        <p:par>
                          <p:cTn id="31" fill="hold">
                            <p:stCondLst>
                              <p:cond delay="4450"/>
                            </p:stCondLst>
                            <p:childTnLst>
                              <p:par>
                                <p:cTn id="32" presetID="2" presetClass="entr" presetSubtype="4" fill="hold" nodeType="afterEffect">
                                  <p:stCondLst>
                                    <p:cond delay="0"/>
                                  </p:stCondLst>
                                  <p:childTnLst>
                                    <p:set>
                                      <p:cBhvr>
                                        <p:cTn id="33" dur="1" fill="hold">
                                          <p:stCondLst>
                                            <p:cond delay="0"/>
                                          </p:stCondLst>
                                        </p:cTn>
                                        <p:tgtEl>
                                          <p:spTgt spid="20"/>
                                        </p:tgtEl>
                                        <p:attrNameLst>
                                          <p:attrName>style.visibility</p:attrName>
                                        </p:attrNameLst>
                                      </p:cBhvr>
                                      <p:to>
                                        <p:strVal val="visible"/>
                                      </p:to>
                                    </p:set>
                                    <p:anim calcmode="lin" valueType="num">
                                      <p:cBhvr additive="base">
                                        <p:cTn id="34" dur="750" fill="hold"/>
                                        <p:tgtEl>
                                          <p:spTgt spid="20"/>
                                        </p:tgtEl>
                                        <p:attrNameLst>
                                          <p:attrName>ppt_x</p:attrName>
                                        </p:attrNameLst>
                                      </p:cBhvr>
                                      <p:tavLst>
                                        <p:tav tm="0">
                                          <p:val>
                                            <p:strVal val="#ppt_x"/>
                                          </p:val>
                                        </p:tav>
                                        <p:tav tm="100000">
                                          <p:val>
                                            <p:strVal val="#ppt_x"/>
                                          </p:val>
                                        </p:tav>
                                      </p:tavLst>
                                    </p:anim>
                                    <p:anim calcmode="lin" valueType="num">
                                      <p:cBhvr additive="base">
                                        <p:cTn id="35" dur="750" fill="hold"/>
                                        <p:tgtEl>
                                          <p:spTgt spid="20"/>
                                        </p:tgtEl>
                                        <p:attrNameLst>
                                          <p:attrName>ppt_y</p:attrName>
                                        </p:attrNameLst>
                                      </p:cBhvr>
                                      <p:tavLst>
                                        <p:tav tm="0">
                                          <p:val>
                                            <p:strVal val="1+#ppt_h/2"/>
                                          </p:val>
                                        </p:tav>
                                        <p:tav tm="100000">
                                          <p:val>
                                            <p:strVal val="#ppt_y"/>
                                          </p:val>
                                        </p:tav>
                                      </p:tavLst>
                                    </p:anim>
                                  </p:childTnLst>
                                </p:cTn>
                              </p:par>
                            </p:childTnLst>
                          </p:cTn>
                        </p:par>
                        <p:par>
                          <p:cTn id="36" fill="hold">
                            <p:stCondLst>
                              <p:cond delay="5200"/>
                            </p:stCondLst>
                            <p:childTnLst>
                              <p:par>
                                <p:cTn id="37" presetID="2" presetClass="entr" presetSubtype="6" fill="hold" nodeType="afterEffect">
                                  <p:stCondLst>
                                    <p:cond delay="0"/>
                                  </p:stCondLst>
                                  <p:childTnLst>
                                    <p:set>
                                      <p:cBhvr>
                                        <p:cTn id="38" dur="1" fill="hold">
                                          <p:stCondLst>
                                            <p:cond delay="0"/>
                                          </p:stCondLst>
                                        </p:cTn>
                                        <p:tgtEl>
                                          <p:spTgt spid="10"/>
                                        </p:tgtEl>
                                        <p:attrNameLst>
                                          <p:attrName>style.visibility</p:attrName>
                                        </p:attrNameLst>
                                      </p:cBhvr>
                                      <p:to>
                                        <p:strVal val="visible"/>
                                      </p:to>
                                    </p:set>
                                    <p:anim calcmode="lin" valueType="num">
                                      <p:cBhvr additive="base">
                                        <p:cTn id="39" dur="750" fill="hold"/>
                                        <p:tgtEl>
                                          <p:spTgt spid="10"/>
                                        </p:tgtEl>
                                        <p:attrNameLst>
                                          <p:attrName>ppt_x</p:attrName>
                                        </p:attrNameLst>
                                      </p:cBhvr>
                                      <p:tavLst>
                                        <p:tav tm="0">
                                          <p:val>
                                            <p:strVal val="1+#ppt_w/2"/>
                                          </p:val>
                                        </p:tav>
                                        <p:tav tm="100000">
                                          <p:val>
                                            <p:strVal val="#ppt_x"/>
                                          </p:val>
                                        </p:tav>
                                      </p:tavLst>
                                    </p:anim>
                                    <p:anim calcmode="lin" valueType="num">
                                      <p:cBhvr additive="base">
                                        <p:cTn id="40" dur="750" fill="hold"/>
                                        <p:tgtEl>
                                          <p:spTgt spid="10"/>
                                        </p:tgtEl>
                                        <p:attrNameLst>
                                          <p:attrName>ppt_y</p:attrName>
                                        </p:attrNameLst>
                                      </p:cBhvr>
                                      <p:tavLst>
                                        <p:tav tm="0">
                                          <p:val>
                                            <p:strVal val="1+#ppt_h/2"/>
                                          </p:val>
                                        </p:tav>
                                        <p:tav tm="100000">
                                          <p:val>
                                            <p:strVal val="#ppt_y"/>
                                          </p:val>
                                        </p:tav>
                                      </p:tavLst>
                                    </p:anim>
                                  </p:childTnLst>
                                </p:cTn>
                              </p:par>
                            </p:childTnLst>
                          </p:cTn>
                        </p:par>
                        <p:par>
                          <p:cTn id="41" fill="hold">
                            <p:stCondLst>
                              <p:cond delay="5950"/>
                            </p:stCondLst>
                            <p:childTnLst>
                              <p:par>
                                <p:cTn id="42" presetID="2" presetClass="entr" presetSubtype="6" fill="hold" nodeType="afterEffect">
                                  <p:stCondLst>
                                    <p:cond delay="0"/>
                                  </p:stCondLst>
                                  <p:childTnLst>
                                    <p:set>
                                      <p:cBhvr>
                                        <p:cTn id="43" dur="1" fill="hold">
                                          <p:stCondLst>
                                            <p:cond delay="0"/>
                                          </p:stCondLst>
                                        </p:cTn>
                                        <p:tgtEl>
                                          <p:spTgt spid="22"/>
                                        </p:tgtEl>
                                        <p:attrNameLst>
                                          <p:attrName>style.visibility</p:attrName>
                                        </p:attrNameLst>
                                      </p:cBhvr>
                                      <p:to>
                                        <p:strVal val="visible"/>
                                      </p:to>
                                    </p:set>
                                    <p:anim calcmode="lin" valueType="num">
                                      <p:cBhvr additive="base">
                                        <p:cTn id="44" dur="750" fill="hold"/>
                                        <p:tgtEl>
                                          <p:spTgt spid="22"/>
                                        </p:tgtEl>
                                        <p:attrNameLst>
                                          <p:attrName>ppt_x</p:attrName>
                                        </p:attrNameLst>
                                      </p:cBhvr>
                                      <p:tavLst>
                                        <p:tav tm="0">
                                          <p:val>
                                            <p:strVal val="1+#ppt_w/2"/>
                                          </p:val>
                                        </p:tav>
                                        <p:tav tm="100000">
                                          <p:val>
                                            <p:strVal val="#ppt_x"/>
                                          </p:val>
                                        </p:tav>
                                      </p:tavLst>
                                    </p:anim>
                                    <p:anim calcmode="lin" valueType="num">
                                      <p:cBhvr additive="base">
                                        <p:cTn id="45" dur="750" fill="hold"/>
                                        <p:tgtEl>
                                          <p:spTgt spid="22"/>
                                        </p:tgtEl>
                                        <p:attrNameLst>
                                          <p:attrName>ppt_y</p:attrName>
                                        </p:attrNameLst>
                                      </p:cBhvr>
                                      <p:tavLst>
                                        <p:tav tm="0">
                                          <p:val>
                                            <p:strVal val="1+#ppt_h/2"/>
                                          </p:val>
                                        </p:tav>
                                        <p:tav tm="100000">
                                          <p:val>
                                            <p:strVal val="#ppt_y"/>
                                          </p:val>
                                        </p:tav>
                                      </p:tavLst>
                                    </p:anim>
                                  </p:childTnLst>
                                </p:cTn>
                              </p:par>
                            </p:childTnLst>
                          </p:cTn>
                        </p:par>
                        <p:par>
                          <p:cTn id="46" fill="hold">
                            <p:stCondLst>
                              <p:cond delay="6700"/>
                            </p:stCondLst>
                            <p:childTnLst>
                              <p:par>
                                <p:cTn id="47" presetID="2" presetClass="entr" presetSubtype="2" fill="hold" nodeType="afterEffect">
                                  <p:stCondLst>
                                    <p:cond delay="0"/>
                                  </p:stCondLst>
                                  <p:childTnLst>
                                    <p:set>
                                      <p:cBhvr>
                                        <p:cTn id="48" dur="1" fill="hold">
                                          <p:stCondLst>
                                            <p:cond delay="0"/>
                                          </p:stCondLst>
                                        </p:cTn>
                                        <p:tgtEl>
                                          <p:spTgt spid="24"/>
                                        </p:tgtEl>
                                        <p:attrNameLst>
                                          <p:attrName>style.visibility</p:attrName>
                                        </p:attrNameLst>
                                      </p:cBhvr>
                                      <p:to>
                                        <p:strVal val="visible"/>
                                      </p:to>
                                    </p:set>
                                    <p:anim calcmode="lin" valueType="num">
                                      <p:cBhvr additive="base">
                                        <p:cTn id="49" dur="750" fill="hold"/>
                                        <p:tgtEl>
                                          <p:spTgt spid="24"/>
                                        </p:tgtEl>
                                        <p:attrNameLst>
                                          <p:attrName>ppt_x</p:attrName>
                                        </p:attrNameLst>
                                      </p:cBhvr>
                                      <p:tavLst>
                                        <p:tav tm="0">
                                          <p:val>
                                            <p:strVal val="1+#ppt_w/2"/>
                                          </p:val>
                                        </p:tav>
                                        <p:tav tm="100000">
                                          <p:val>
                                            <p:strVal val="#ppt_x"/>
                                          </p:val>
                                        </p:tav>
                                      </p:tavLst>
                                    </p:anim>
                                    <p:anim calcmode="lin" valueType="num">
                                      <p:cBhvr additive="base">
                                        <p:cTn id="50" dur="750" fill="hold"/>
                                        <p:tgtEl>
                                          <p:spTgt spid="2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1"/>
          </p:nvPr>
        </p:nvSpPr>
        <p:spPr>
          <a:xfrm>
            <a:off x="860215" y="6356350"/>
            <a:ext cx="2743200" cy="205317"/>
          </a:xfrm>
        </p:spPr>
        <p:txBody>
          <a:bodyPr/>
          <a:lstStyle/>
          <a:p>
            <a:fld id="{38B47C28-1AF1-4B98-A9A8-2E8452DE56C5}" type="slidenum">
              <a:rPr lang="en-US" smtClean="0"/>
              <a:pPr/>
              <a:t>7</a:t>
            </a:fld>
            <a:r>
              <a:rPr lang="en-US"/>
              <a:t> | Confidential</a:t>
            </a:r>
          </a:p>
        </p:txBody>
      </p:sp>
      <p:sp>
        <p:nvSpPr>
          <p:cNvPr id="10" name="Title 9"/>
          <p:cNvSpPr>
            <a:spLocks noGrp="1"/>
          </p:cNvSpPr>
          <p:nvPr>
            <p:ph type="title"/>
          </p:nvPr>
        </p:nvSpPr>
        <p:spPr>
          <a:xfrm>
            <a:off x="269345" y="598969"/>
            <a:ext cx="10526504" cy="627891"/>
          </a:xfrm>
        </p:spPr>
        <p:txBody>
          <a:bodyPr/>
          <a:lstStyle/>
          <a:p>
            <a:r>
              <a:rPr lang="en-US" cap="all"/>
              <a:t>ROI in Under a Year</a:t>
            </a:r>
          </a:p>
        </p:txBody>
      </p:sp>
      <p:pic>
        <p:nvPicPr>
          <p:cNvPr id="2050" name="Picture 2" descr="http://www.beginnerstech.co.uk/wp-content/uploads/2013/05/BT_House.jpg"/>
          <p:cNvPicPr>
            <a:picLocks noChangeAspect="1" noChangeArrowheads="1"/>
          </p:cNvPicPr>
          <p:nvPr/>
        </p:nvPicPr>
        <p:blipFill rotWithShape="1">
          <a:blip r:embed="rId3">
            <a:extLst>
              <a:ext uri="{28A0092B-C50C-407E-A947-70E740481C1C}">
                <a14:useLocalDpi xmlns:a14="http://schemas.microsoft.com/office/drawing/2010/main" val="0"/>
              </a:ext>
            </a:extLst>
          </a:blip>
          <a:srcRect l="12532" r="9454"/>
          <a:stretch/>
        </p:blipFill>
        <p:spPr bwMode="auto">
          <a:xfrm>
            <a:off x="475121" y="1741717"/>
            <a:ext cx="3523989" cy="173736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3" name="Rectangle 22"/>
          <p:cNvSpPr/>
          <p:nvPr/>
        </p:nvSpPr>
        <p:spPr>
          <a:xfrm>
            <a:off x="599404" y="3807920"/>
            <a:ext cx="3523989" cy="2800767"/>
          </a:xfrm>
          <a:prstGeom prst="rect">
            <a:avLst/>
          </a:prstGeom>
        </p:spPr>
        <p:txBody>
          <a:bodyPr wrap="square">
            <a:spAutoFit/>
          </a:bodyPr>
          <a:lstStyle/>
          <a:p>
            <a:r>
              <a:rPr lang="en-US">
                <a:solidFill>
                  <a:schemeClr val="tx2"/>
                </a:solidFill>
              </a:rPr>
              <a:t>AlgoSec now </a:t>
            </a:r>
            <a:r>
              <a:rPr lang="en-US" b="1">
                <a:solidFill>
                  <a:srgbClr val="44ADE2"/>
                </a:solidFill>
              </a:rPr>
              <a:t>does the heavy lifting for us</a:t>
            </a:r>
            <a:r>
              <a:rPr lang="en-US">
                <a:solidFill>
                  <a:schemeClr val="tx2"/>
                </a:solidFill>
              </a:rPr>
              <a:t>, allowing our engineers to focus more time on security than on process and change.</a:t>
            </a:r>
          </a:p>
          <a:p>
            <a:endParaRPr lang="en-US" sz="1400" b="1" i="1">
              <a:solidFill>
                <a:srgbClr val="58595B"/>
              </a:solidFill>
            </a:endParaRPr>
          </a:p>
          <a:p>
            <a:endParaRPr lang="en-US" sz="1400" b="1" i="1">
              <a:solidFill>
                <a:srgbClr val="58595B"/>
              </a:solidFill>
            </a:endParaRPr>
          </a:p>
          <a:p>
            <a:r>
              <a:rPr lang="en-US" sz="1400" b="1" i="1">
                <a:solidFill>
                  <a:srgbClr val="58595B"/>
                </a:solidFill>
              </a:rPr>
              <a:t>Phil Packman</a:t>
            </a:r>
            <a:br>
              <a:rPr lang="en-US" sz="1400" b="1" i="1">
                <a:solidFill>
                  <a:srgbClr val="58595B"/>
                </a:solidFill>
              </a:rPr>
            </a:br>
            <a:r>
              <a:rPr lang="en-US" sz="1400" b="1" i="1">
                <a:solidFill>
                  <a:srgbClr val="58595B"/>
                </a:solidFill>
              </a:rPr>
              <a:t>General Manager Security Gateway Operations</a:t>
            </a:r>
            <a:br>
              <a:rPr lang="en-US" sz="1400" b="1" i="1">
                <a:solidFill>
                  <a:srgbClr val="58595B"/>
                </a:solidFill>
              </a:rPr>
            </a:br>
            <a:r>
              <a:rPr lang="en-US" sz="1400" b="1" i="1">
                <a:solidFill>
                  <a:srgbClr val="58595B"/>
                </a:solidFill>
              </a:rPr>
              <a:t>British Telecom</a:t>
            </a:r>
          </a:p>
          <a:p>
            <a:endParaRPr lang="en-US" sz="2000">
              <a:solidFill>
                <a:schemeClr val="tx2"/>
              </a:solidFill>
            </a:endParaRPr>
          </a:p>
          <a:p>
            <a:endParaRPr lang="en-US" sz="1400">
              <a:solidFill>
                <a:schemeClr val="accent1"/>
              </a:solidFill>
            </a:endParaRPr>
          </a:p>
        </p:txBody>
      </p:sp>
      <p:sp>
        <p:nvSpPr>
          <p:cNvPr id="24" name="Freeform 10"/>
          <p:cNvSpPr>
            <a:spLocks noEditPoints="1"/>
          </p:cNvSpPr>
          <p:nvPr/>
        </p:nvSpPr>
        <p:spPr bwMode="auto">
          <a:xfrm>
            <a:off x="316114" y="3861120"/>
            <a:ext cx="247432" cy="179112"/>
          </a:xfrm>
          <a:custGeom>
            <a:avLst/>
            <a:gdLst>
              <a:gd name="T0" fmla="*/ 25 w 56"/>
              <a:gd name="T1" fmla="*/ 34 h 40"/>
              <a:gd name="T2" fmla="*/ 15 w 56"/>
              <a:gd name="T3" fmla="*/ 40 h 40"/>
              <a:gd name="T4" fmla="*/ 4 w 56"/>
              <a:gd name="T5" fmla="*/ 36 h 40"/>
              <a:gd name="T6" fmla="*/ 0 w 56"/>
              <a:gd name="T7" fmla="*/ 24 h 40"/>
              <a:gd name="T8" fmla="*/ 12 w 56"/>
              <a:gd name="T9" fmla="*/ 2 h 40"/>
              <a:gd name="T10" fmla="*/ 16 w 56"/>
              <a:gd name="T11" fmla="*/ 0 h 40"/>
              <a:gd name="T12" fmla="*/ 17 w 56"/>
              <a:gd name="T13" fmla="*/ 2 h 40"/>
              <a:gd name="T14" fmla="*/ 15 w 56"/>
              <a:gd name="T15" fmla="*/ 5 h 40"/>
              <a:gd name="T16" fmla="*/ 9 w 56"/>
              <a:gd name="T17" fmla="*/ 19 h 40"/>
              <a:gd name="T18" fmla="*/ 11 w 56"/>
              <a:gd name="T19" fmla="*/ 26 h 40"/>
              <a:gd name="T20" fmla="*/ 12 w 56"/>
              <a:gd name="T21" fmla="*/ 27 h 40"/>
              <a:gd name="T22" fmla="*/ 14 w 56"/>
              <a:gd name="T23" fmla="*/ 27 h 40"/>
              <a:gd name="T24" fmla="*/ 16 w 56"/>
              <a:gd name="T25" fmla="*/ 27 h 40"/>
              <a:gd name="T26" fmla="*/ 25 w 56"/>
              <a:gd name="T27" fmla="*/ 34 h 40"/>
              <a:gd name="T28" fmla="*/ 56 w 56"/>
              <a:gd name="T29" fmla="*/ 34 h 40"/>
              <a:gd name="T30" fmla="*/ 46 w 56"/>
              <a:gd name="T31" fmla="*/ 40 h 40"/>
              <a:gd name="T32" fmla="*/ 35 w 56"/>
              <a:gd name="T33" fmla="*/ 36 h 40"/>
              <a:gd name="T34" fmla="*/ 31 w 56"/>
              <a:gd name="T35" fmla="*/ 24 h 40"/>
              <a:gd name="T36" fmla="*/ 43 w 56"/>
              <a:gd name="T37" fmla="*/ 2 h 40"/>
              <a:gd name="T38" fmla="*/ 47 w 56"/>
              <a:gd name="T39" fmla="*/ 0 h 40"/>
              <a:gd name="T40" fmla="*/ 48 w 56"/>
              <a:gd name="T41" fmla="*/ 2 h 40"/>
              <a:gd name="T42" fmla="*/ 46 w 56"/>
              <a:gd name="T43" fmla="*/ 5 h 40"/>
              <a:gd name="T44" fmla="*/ 40 w 56"/>
              <a:gd name="T45" fmla="*/ 19 h 40"/>
              <a:gd name="T46" fmla="*/ 42 w 56"/>
              <a:gd name="T47" fmla="*/ 26 h 40"/>
              <a:gd name="T48" fmla="*/ 43 w 56"/>
              <a:gd name="T49" fmla="*/ 27 h 40"/>
              <a:gd name="T50" fmla="*/ 45 w 56"/>
              <a:gd name="T51" fmla="*/ 27 h 40"/>
              <a:gd name="T52" fmla="*/ 48 w 56"/>
              <a:gd name="T53" fmla="*/ 27 h 40"/>
              <a:gd name="T54" fmla="*/ 56 w 56"/>
              <a:gd name="T55" fmla="*/ 34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6" h="40">
                <a:moveTo>
                  <a:pt x="25" y="34"/>
                </a:moveTo>
                <a:cubicBezTo>
                  <a:pt x="25" y="38"/>
                  <a:pt x="22" y="40"/>
                  <a:pt x="15" y="40"/>
                </a:cubicBezTo>
                <a:cubicBezTo>
                  <a:pt x="11" y="40"/>
                  <a:pt x="7" y="38"/>
                  <a:pt x="4" y="36"/>
                </a:cubicBezTo>
                <a:cubicBezTo>
                  <a:pt x="1" y="33"/>
                  <a:pt x="0" y="29"/>
                  <a:pt x="0" y="24"/>
                </a:cubicBezTo>
                <a:cubicBezTo>
                  <a:pt x="0" y="15"/>
                  <a:pt x="4" y="8"/>
                  <a:pt x="12" y="2"/>
                </a:cubicBezTo>
                <a:cubicBezTo>
                  <a:pt x="14" y="1"/>
                  <a:pt x="15" y="0"/>
                  <a:pt x="16" y="0"/>
                </a:cubicBezTo>
                <a:cubicBezTo>
                  <a:pt x="17" y="0"/>
                  <a:pt x="17" y="1"/>
                  <a:pt x="17" y="2"/>
                </a:cubicBezTo>
                <a:cubicBezTo>
                  <a:pt x="17" y="2"/>
                  <a:pt x="16" y="3"/>
                  <a:pt x="15" y="5"/>
                </a:cubicBezTo>
                <a:cubicBezTo>
                  <a:pt x="11" y="9"/>
                  <a:pt x="9" y="13"/>
                  <a:pt x="9" y="19"/>
                </a:cubicBezTo>
                <a:cubicBezTo>
                  <a:pt x="9" y="22"/>
                  <a:pt x="10" y="24"/>
                  <a:pt x="11" y="26"/>
                </a:cubicBezTo>
                <a:cubicBezTo>
                  <a:pt x="11" y="26"/>
                  <a:pt x="12" y="27"/>
                  <a:pt x="12" y="27"/>
                </a:cubicBezTo>
                <a:cubicBezTo>
                  <a:pt x="13" y="27"/>
                  <a:pt x="13" y="27"/>
                  <a:pt x="14" y="27"/>
                </a:cubicBezTo>
                <a:cubicBezTo>
                  <a:pt x="15" y="27"/>
                  <a:pt x="16" y="27"/>
                  <a:pt x="16" y="27"/>
                </a:cubicBezTo>
                <a:cubicBezTo>
                  <a:pt x="22" y="27"/>
                  <a:pt x="25" y="29"/>
                  <a:pt x="25" y="34"/>
                </a:cubicBezTo>
                <a:close/>
                <a:moveTo>
                  <a:pt x="56" y="34"/>
                </a:moveTo>
                <a:cubicBezTo>
                  <a:pt x="56" y="38"/>
                  <a:pt x="53" y="40"/>
                  <a:pt x="46" y="40"/>
                </a:cubicBezTo>
                <a:cubicBezTo>
                  <a:pt x="42" y="40"/>
                  <a:pt x="38" y="38"/>
                  <a:pt x="35" y="36"/>
                </a:cubicBezTo>
                <a:cubicBezTo>
                  <a:pt x="32" y="33"/>
                  <a:pt x="31" y="29"/>
                  <a:pt x="31" y="24"/>
                </a:cubicBezTo>
                <a:cubicBezTo>
                  <a:pt x="31" y="15"/>
                  <a:pt x="35" y="8"/>
                  <a:pt x="43" y="2"/>
                </a:cubicBezTo>
                <a:cubicBezTo>
                  <a:pt x="45" y="1"/>
                  <a:pt x="46" y="0"/>
                  <a:pt x="47" y="0"/>
                </a:cubicBezTo>
                <a:cubicBezTo>
                  <a:pt x="48" y="0"/>
                  <a:pt x="48" y="1"/>
                  <a:pt x="48" y="2"/>
                </a:cubicBezTo>
                <a:cubicBezTo>
                  <a:pt x="48" y="2"/>
                  <a:pt x="48" y="3"/>
                  <a:pt x="46" y="5"/>
                </a:cubicBezTo>
                <a:cubicBezTo>
                  <a:pt x="42" y="9"/>
                  <a:pt x="40" y="13"/>
                  <a:pt x="40" y="19"/>
                </a:cubicBezTo>
                <a:cubicBezTo>
                  <a:pt x="40" y="22"/>
                  <a:pt x="41" y="24"/>
                  <a:pt x="42" y="26"/>
                </a:cubicBezTo>
                <a:cubicBezTo>
                  <a:pt x="42" y="26"/>
                  <a:pt x="43" y="27"/>
                  <a:pt x="43" y="27"/>
                </a:cubicBezTo>
                <a:cubicBezTo>
                  <a:pt x="44" y="27"/>
                  <a:pt x="44" y="27"/>
                  <a:pt x="45" y="27"/>
                </a:cubicBezTo>
                <a:cubicBezTo>
                  <a:pt x="46" y="27"/>
                  <a:pt x="47" y="27"/>
                  <a:pt x="48" y="27"/>
                </a:cubicBezTo>
                <a:cubicBezTo>
                  <a:pt x="53" y="27"/>
                  <a:pt x="56" y="29"/>
                  <a:pt x="56" y="34"/>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pic>
        <p:nvPicPr>
          <p:cNvPr id="2057" name="Picture 9" descr="http://www.njlawjournal.com/image/EM/NJ/Sanofi-Aventis-Article-201509081658.jpg"/>
          <p:cNvPicPr>
            <a:picLocks noChangeAspect="1" noChangeArrowheads="1"/>
          </p:cNvPicPr>
          <p:nvPr/>
        </p:nvPicPr>
        <p:blipFill rotWithShape="1">
          <a:blip r:embed="rId4">
            <a:extLst>
              <a:ext uri="{28A0092B-C50C-407E-A947-70E740481C1C}">
                <a14:useLocalDpi xmlns:a14="http://schemas.microsoft.com/office/drawing/2010/main" val="0"/>
              </a:ext>
            </a:extLst>
          </a:blip>
          <a:srcRect l="18366" t="13846" r="1155" b="18503"/>
          <a:stretch/>
        </p:blipFill>
        <p:spPr bwMode="auto">
          <a:xfrm>
            <a:off x="4470896" y="1741717"/>
            <a:ext cx="3422493" cy="173736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6" name="Rectangle 25"/>
          <p:cNvSpPr/>
          <p:nvPr/>
        </p:nvSpPr>
        <p:spPr>
          <a:xfrm>
            <a:off x="4560836" y="3838104"/>
            <a:ext cx="3422493" cy="2600712"/>
          </a:xfrm>
          <a:prstGeom prst="rect">
            <a:avLst/>
          </a:prstGeom>
        </p:spPr>
        <p:txBody>
          <a:bodyPr wrap="square">
            <a:spAutoFit/>
          </a:bodyPr>
          <a:lstStyle/>
          <a:p>
            <a:r>
              <a:rPr lang="en-US">
                <a:solidFill>
                  <a:schemeClr val="tx2"/>
                </a:solidFill>
              </a:rPr>
              <a:t>AlgoSec helped us </a:t>
            </a:r>
            <a:r>
              <a:rPr lang="en-US" b="1">
                <a:solidFill>
                  <a:srgbClr val="44ADE2"/>
                </a:solidFill>
              </a:rPr>
              <a:t>reduce 80% of the time</a:t>
            </a:r>
            <a:r>
              <a:rPr lang="en-US">
                <a:solidFill>
                  <a:srgbClr val="44ADE2"/>
                </a:solidFill>
              </a:rPr>
              <a:t> </a:t>
            </a:r>
            <a:r>
              <a:rPr lang="en-US">
                <a:solidFill>
                  <a:schemeClr val="tx2"/>
                </a:solidFill>
              </a:rPr>
              <a:t>required to migrate the security of our applications as part of our data center consolidation project.</a:t>
            </a:r>
          </a:p>
          <a:p>
            <a:endParaRPr lang="en-US" sz="1100">
              <a:solidFill>
                <a:srgbClr val="58595B"/>
              </a:solidFill>
            </a:endParaRPr>
          </a:p>
          <a:p>
            <a:r>
              <a:rPr lang="en-US" sz="1400" b="1" i="1">
                <a:solidFill>
                  <a:srgbClr val="58595B"/>
                </a:solidFill>
              </a:rPr>
              <a:t>Bruno </a:t>
            </a:r>
            <a:r>
              <a:rPr lang="en-US" sz="1400" b="1" i="1" err="1">
                <a:solidFill>
                  <a:srgbClr val="58595B"/>
                </a:solidFill>
              </a:rPr>
              <a:t>Rolleau</a:t>
            </a:r>
            <a:br>
              <a:rPr lang="en-US" sz="1400" b="1" i="1">
                <a:solidFill>
                  <a:srgbClr val="58595B"/>
                </a:solidFill>
              </a:rPr>
            </a:br>
            <a:r>
              <a:rPr lang="en-US" sz="1400" b="1" i="1">
                <a:solidFill>
                  <a:srgbClr val="58595B"/>
                </a:solidFill>
              </a:rPr>
              <a:t>Network Security Architect</a:t>
            </a:r>
            <a:br>
              <a:rPr lang="en-US" sz="1400" b="1" i="1">
                <a:solidFill>
                  <a:srgbClr val="58595B"/>
                </a:solidFill>
              </a:rPr>
            </a:br>
            <a:r>
              <a:rPr lang="en-US" sz="1400" b="1" i="1">
                <a:solidFill>
                  <a:srgbClr val="58595B"/>
                </a:solidFill>
              </a:rPr>
              <a:t>Sanofi</a:t>
            </a:r>
          </a:p>
          <a:p>
            <a:endParaRPr lang="en-US" sz="2000">
              <a:solidFill>
                <a:schemeClr val="tx2"/>
              </a:solidFill>
            </a:endParaRPr>
          </a:p>
        </p:txBody>
      </p:sp>
      <p:sp>
        <p:nvSpPr>
          <p:cNvPr id="28" name="Freeform 10"/>
          <p:cNvSpPr>
            <a:spLocks noEditPoints="1"/>
          </p:cNvSpPr>
          <p:nvPr/>
        </p:nvSpPr>
        <p:spPr bwMode="auto">
          <a:xfrm>
            <a:off x="4360043" y="3868084"/>
            <a:ext cx="247432" cy="179112"/>
          </a:xfrm>
          <a:custGeom>
            <a:avLst/>
            <a:gdLst>
              <a:gd name="T0" fmla="*/ 25 w 56"/>
              <a:gd name="T1" fmla="*/ 34 h 40"/>
              <a:gd name="T2" fmla="*/ 15 w 56"/>
              <a:gd name="T3" fmla="*/ 40 h 40"/>
              <a:gd name="T4" fmla="*/ 4 w 56"/>
              <a:gd name="T5" fmla="*/ 36 h 40"/>
              <a:gd name="T6" fmla="*/ 0 w 56"/>
              <a:gd name="T7" fmla="*/ 24 h 40"/>
              <a:gd name="T8" fmla="*/ 12 w 56"/>
              <a:gd name="T9" fmla="*/ 2 h 40"/>
              <a:gd name="T10" fmla="*/ 16 w 56"/>
              <a:gd name="T11" fmla="*/ 0 h 40"/>
              <a:gd name="T12" fmla="*/ 17 w 56"/>
              <a:gd name="T13" fmla="*/ 2 h 40"/>
              <a:gd name="T14" fmla="*/ 15 w 56"/>
              <a:gd name="T15" fmla="*/ 5 h 40"/>
              <a:gd name="T16" fmla="*/ 9 w 56"/>
              <a:gd name="T17" fmla="*/ 19 h 40"/>
              <a:gd name="T18" fmla="*/ 11 w 56"/>
              <a:gd name="T19" fmla="*/ 26 h 40"/>
              <a:gd name="T20" fmla="*/ 12 w 56"/>
              <a:gd name="T21" fmla="*/ 27 h 40"/>
              <a:gd name="T22" fmla="*/ 14 w 56"/>
              <a:gd name="T23" fmla="*/ 27 h 40"/>
              <a:gd name="T24" fmla="*/ 16 w 56"/>
              <a:gd name="T25" fmla="*/ 27 h 40"/>
              <a:gd name="T26" fmla="*/ 25 w 56"/>
              <a:gd name="T27" fmla="*/ 34 h 40"/>
              <a:gd name="T28" fmla="*/ 56 w 56"/>
              <a:gd name="T29" fmla="*/ 34 h 40"/>
              <a:gd name="T30" fmla="*/ 46 w 56"/>
              <a:gd name="T31" fmla="*/ 40 h 40"/>
              <a:gd name="T32" fmla="*/ 35 w 56"/>
              <a:gd name="T33" fmla="*/ 36 h 40"/>
              <a:gd name="T34" fmla="*/ 31 w 56"/>
              <a:gd name="T35" fmla="*/ 24 h 40"/>
              <a:gd name="T36" fmla="*/ 43 w 56"/>
              <a:gd name="T37" fmla="*/ 2 h 40"/>
              <a:gd name="T38" fmla="*/ 47 w 56"/>
              <a:gd name="T39" fmla="*/ 0 h 40"/>
              <a:gd name="T40" fmla="*/ 48 w 56"/>
              <a:gd name="T41" fmla="*/ 2 h 40"/>
              <a:gd name="T42" fmla="*/ 46 w 56"/>
              <a:gd name="T43" fmla="*/ 5 h 40"/>
              <a:gd name="T44" fmla="*/ 40 w 56"/>
              <a:gd name="T45" fmla="*/ 19 h 40"/>
              <a:gd name="T46" fmla="*/ 42 w 56"/>
              <a:gd name="T47" fmla="*/ 26 h 40"/>
              <a:gd name="T48" fmla="*/ 43 w 56"/>
              <a:gd name="T49" fmla="*/ 27 h 40"/>
              <a:gd name="T50" fmla="*/ 45 w 56"/>
              <a:gd name="T51" fmla="*/ 27 h 40"/>
              <a:gd name="T52" fmla="*/ 48 w 56"/>
              <a:gd name="T53" fmla="*/ 27 h 40"/>
              <a:gd name="T54" fmla="*/ 56 w 56"/>
              <a:gd name="T55" fmla="*/ 34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6" h="40">
                <a:moveTo>
                  <a:pt x="25" y="34"/>
                </a:moveTo>
                <a:cubicBezTo>
                  <a:pt x="25" y="38"/>
                  <a:pt x="22" y="40"/>
                  <a:pt x="15" y="40"/>
                </a:cubicBezTo>
                <a:cubicBezTo>
                  <a:pt x="11" y="40"/>
                  <a:pt x="7" y="38"/>
                  <a:pt x="4" y="36"/>
                </a:cubicBezTo>
                <a:cubicBezTo>
                  <a:pt x="1" y="33"/>
                  <a:pt x="0" y="29"/>
                  <a:pt x="0" y="24"/>
                </a:cubicBezTo>
                <a:cubicBezTo>
                  <a:pt x="0" y="15"/>
                  <a:pt x="4" y="8"/>
                  <a:pt x="12" y="2"/>
                </a:cubicBezTo>
                <a:cubicBezTo>
                  <a:pt x="14" y="1"/>
                  <a:pt x="15" y="0"/>
                  <a:pt x="16" y="0"/>
                </a:cubicBezTo>
                <a:cubicBezTo>
                  <a:pt x="17" y="0"/>
                  <a:pt x="17" y="1"/>
                  <a:pt x="17" y="2"/>
                </a:cubicBezTo>
                <a:cubicBezTo>
                  <a:pt x="17" y="2"/>
                  <a:pt x="16" y="3"/>
                  <a:pt x="15" y="5"/>
                </a:cubicBezTo>
                <a:cubicBezTo>
                  <a:pt x="11" y="9"/>
                  <a:pt x="9" y="13"/>
                  <a:pt x="9" y="19"/>
                </a:cubicBezTo>
                <a:cubicBezTo>
                  <a:pt x="9" y="22"/>
                  <a:pt x="10" y="24"/>
                  <a:pt x="11" y="26"/>
                </a:cubicBezTo>
                <a:cubicBezTo>
                  <a:pt x="11" y="26"/>
                  <a:pt x="12" y="27"/>
                  <a:pt x="12" y="27"/>
                </a:cubicBezTo>
                <a:cubicBezTo>
                  <a:pt x="13" y="27"/>
                  <a:pt x="13" y="27"/>
                  <a:pt x="14" y="27"/>
                </a:cubicBezTo>
                <a:cubicBezTo>
                  <a:pt x="15" y="27"/>
                  <a:pt x="16" y="27"/>
                  <a:pt x="16" y="27"/>
                </a:cubicBezTo>
                <a:cubicBezTo>
                  <a:pt x="22" y="27"/>
                  <a:pt x="25" y="29"/>
                  <a:pt x="25" y="34"/>
                </a:cubicBezTo>
                <a:close/>
                <a:moveTo>
                  <a:pt x="56" y="34"/>
                </a:moveTo>
                <a:cubicBezTo>
                  <a:pt x="56" y="38"/>
                  <a:pt x="53" y="40"/>
                  <a:pt x="46" y="40"/>
                </a:cubicBezTo>
                <a:cubicBezTo>
                  <a:pt x="42" y="40"/>
                  <a:pt x="38" y="38"/>
                  <a:pt x="35" y="36"/>
                </a:cubicBezTo>
                <a:cubicBezTo>
                  <a:pt x="32" y="33"/>
                  <a:pt x="31" y="29"/>
                  <a:pt x="31" y="24"/>
                </a:cubicBezTo>
                <a:cubicBezTo>
                  <a:pt x="31" y="15"/>
                  <a:pt x="35" y="8"/>
                  <a:pt x="43" y="2"/>
                </a:cubicBezTo>
                <a:cubicBezTo>
                  <a:pt x="45" y="1"/>
                  <a:pt x="46" y="0"/>
                  <a:pt x="47" y="0"/>
                </a:cubicBezTo>
                <a:cubicBezTo>
                  <a:pt x="48" y="0"/>
                  <a:pt x="48" y="1"/>
                  <a:pt x="48" y="2"/>
                </a:cubicBezTo>
                <a:cubicBezTo>
                  <a:pt x="48" y="2"/>
                  <a:pt x="48" y="3"/>
                  <a:pt x="46" y="5"/>
                </a:cubicBezTo>
                <a:cubicBezTo>
                  <a:pt x="42" y="9"/>
                  <a:pt x="40" y="13"/>
                  <a:pt x="40" y="19"/>
                </a:cubicBezTo>
                <a:cubicBezTo>
                  <a:pt x="40" y="22"/>
                  <a:pt x="41" y="24"/>
                  <a:pt x="42" y="26"/>
                </a:cubicBezTo>
                <a:cubicBezTo>
                  <a:pt x="42" y="26"/>
                  <a:pt x="43" y="27"/>
                  <a:pt x="43" y="27"/>
                </a:cubicBezTo>
                <a:cubicBezTo>
                  <a:pt x="44" y="27"/>
                  <a:pt x="44" y="27"/>
                  <a:pt x="45" y="27"/>
                </a:cubicBezTo>
                <a:cubicBezTo>
                  <a:pt x="46" y="27"/>
                  <a:pt x="47" y="27"/>
                  <a:pt x="48" y="27"/>
                </a:cubicBezTo>
                <a:cubicBezTo>
                  <a:pt x="53" y="27"/>
                  <a:pt x="56" y="29"/>
                  <a:pt x="56" y="34"/>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pic>
        <p:nvPicPr>
          <p:cNvPr id="29" name="Picture 5" descr="http://www.algosec.com/resources/images/blocks/Logo_MONEY-BACK-GUARANTEE-BLUE_155pix_small.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657857">
            <a:off x="10528615" y="15929"/>
            <a:ext cx="1645920" cy="1645920"/>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25" name="Rectangle 24"/>
          <p:cNvSpPr/>
          <p:nvPr/>
        </p:nvSpPr>
        <p:spPr>
          <a:xfrm>
            <a:off x="8452323" y="3807920"/>
            <a:ext cx="3360410" cy="2554545"/>
          </a:xfrm>
          <a:prstGeom prst="rect">
            <a:avLst/>
          </a:prstGeom>
        </p:spPr>
        <p:txBody>
          <a:bodyPr wrap="square">
            <a:spAutoFit/>
          </a:bodyPr>
          <a:lstStyle/>
          <a:p>
            <a:r>
              <a:rPr lang="en-US">
                <a:solidFill>
                  <a:srgbClr val="58595B"/>
                </a:solidFill>
              </a:rPr>
              <a:t>AlgoSec helps us maintain a problem-free environment. And because of </a:t>
            </a:r>
            <a:r>
              <a:rPr lang="en-US" b="1">
                <a:solidFill>
                  <a:srgbClr val="44ADE2"/>
                </a:solidFill>
              </a:rPr>
              <a:t>operational efficiencies</a:t>
            </a:r>
            <a:r>
              <a:rPr lang="en-US">
                <a:solidFill>
                  <a:srgbClr val="58595B"/>
                </a:solidFill>
              </a:rPr>
              <a:t>, the </a:t>
            </a:r>
            <a:r>
              <a:rPr lang="en-US" b="1">
                <a:solidFill>
                  <a:srgbClr val="44ADE2"/>
                </a:solidFill>
              </a:rPr>
              <a:t>product paid for itself within the first year</a:t>
            </a:r>
            <a:r>
              <a:rPr lang="en-US" b="1">
                <a:solidFill>
                  <a:srgbClr val="58595B"/>
                </a:solidFill>
              </a:rPr>
              <a:t>.</a:t>
            </a:r>
          </a:p>
          <a:p>
            <a:endParaRPr lang="en-US" sz="1400" b="1" i="1">
              <a:solidFill>
                <a:srgbClr val="58595B"/>
              </a:solidFill>
            </a:endParaRPr>
          </a:p>
          <a:p>
            <a:r>
              <a:rPr lang="en-US" sz="1400" b="1" i="1">
                <a:solidFill>
                  <a:srgbClr val="58595B"/>
                </a:solidFill>
              </a:rPr>
              <a:t>Wellington Vita,</a:t>
            </a:r>
          </a:p>
          <a:p>
            <a:r>
              <a:rPr lang="en-US" sz="1400" b="1" i="1">
                <a:solidFill>
                  <a:srgbClr val="58595B"/>
                </a:solidFill>
              </a:rPr>
              <a:t>Information Security Manager</a:t>
            </a:r>
          </a:p>
          <a:p>
            <a:r>
              <a:rPr lang="en-US" sz="1400" b="1" i="1">
                <a:solidFill>
                  <a:srgbClr val="58595B"/>
                </a:solidFill>
              </a:rPr>
              <a:t>BM&amp;FBOVESPA</a:t>
            </a:r>
          </a:p>
          <a:p>
            <a:endParaRPr lang="en-US" sz="1400">
              <a:solidFill>
                <a:schemeClr val="tx2"/>
              </a:solidFill>
            </a:endParaRPr>
          </a:p>
        </p:txBody>
      </p:sp>
      <p:sp>
        <p:nvSpPr>
          <p:cNvPr id="27" name="Freeform 10"/>
          <p:cNvSpPr>
            <a:spLocks noEditPoints="1"/>
          </p:cNvSpPr>
          <p:nvPr/>
        </p:nvSpPr>
        <p:spPr bwMode="auto">
          <a:xfrm>
            <a:off x="8249861" y="3816002"/>
            <a:ext cx="247432" cy="179112"/>
          </a:xfrm>
          <a:custGeom>
            <a:avLst/>
            <a:gdLst>
              <a:gd name="T0" fmla="*/ 25 w 56"/>
              <a:gd name="T1" fmla="*/ 34 h 40"/>
              <a:gd name="T2" fmla="*/ 15 w 56"/>
              <a:gd name="T3" fmla="*/ 40 h 40"/>
              <a:gd name="T4" fmla="*/ 4 w 56"/>
              <a:gd name="T5" fmla="*/ 36 h 40"/>
              <a:gd name="T6" fmla="*/ 0 w 56"/>
              <a:gd name="T7" fmla="*/ 24 h 40"/>
              <a:gd name="T8" fmla="*/ 12 w 56"/>
              <a:gd name="T9" fmla="*/ 2 h 40"/>
              <a:gd name="T10" fmla="*/ 16 w 56"/>
              <a:gd name="T11" fmla="*/ 0 h 40"/>
              <a:gd name="T12" fmla="*/ 17 w 56"/>
              <a:gd name="T13" fmla="*/ 2 h 40"/>
              <a:gd name="T14" fmla="*/ 15 w 56"/>
              <a:gd name="T15" fmla="*/ 5 h 40"/>
              <a:gd name="T16" fmla="*/ 9 w 56"/>
              <a:gd name="T17" fmla="*/ 19 h 40"/>
              <a:gd name="T18" fmla="*/ 11 w 56"/>
              <a:gd name="T19" fmla="*/ 26 h 40"/>
              <a:gd name="T20" fmla="*/ 12 w 56"/>
              <a:gd name="T21" fmla="*/ 27 h 40"/>
              <a:gd name="T22" fmla="*/ 14 w 56"/>
              <a:gd name="T23" fmla="*/ 27 h 40"/>
              <a:gd name="T24" fmla="*/ 16 w 56"/>
              <a:gd name="T25" fmla="*/ 27 h 40"/>
              <a:gd name="T26" fmla="*/ 25 w 56"/>
              <a:gd name="T27" fmla="*/ 34 h 40"/>
              <a:gd name="T28" fmla="*/ 56 w 56"/>
              <a:gd name="T29" fmla="*/ 34 h 40"/>
              <a:gd name="T30" fmla="*/ 46 w 56"/>
              <a:gd name="T31" fmla="*/ 40 h 40"/>
              <a:gd name="T32" fmla="*/ 35 w 56"/>
              <a:gd name="T33" fmla="*/ 36 h 40"/>
              <a:gd name="T34" fmla="*/ 31 w 56"/>
              <a:gd name="T35" fmla="*/ 24 h 40"/>
              <a:gd name="T36" fmla="*/ 43 w 56"/>
              <a:gd name="T37" fmla="*/ 2 h 40"/>
              <a:gd name="T38" fmla="*/ 47 w 56"/>
              <a:gd name="T39" fmla="*/ 0 h 40"/>
              <a:gd name="T40" fmla="*/ 48 w 56"/>
              <a:gd name="T41" fmla="*/ 2 h 40"/>
              <a:gd name="T42" fmla="*/ 46 w 56"/>
              <a:gd name="T43" fmla="*/ 5 h 40"/>
              <a:gd name="T44" fmla="*/ 40 w 56"/>
              <a:gd name="T45" fmla="*/ 19 h 40"/>
              <a:gd name="T46" fmla="*/ 42 w 56"/>
              <a:gd name="T47" fmla="*/ 26 h 40"/>
              <a:gd name="T48" fmla="*/ 43 w 56"/>
              <a:gd name="T49" fmla="*/ 27 h 40"/>
              <a:gd name="T50" fmla="*/ 45 w 56"/>
              <a:gd name="T51" fmla="*/ 27 h 40"/>
              <a:gd name="T52" fmla="*/ 48 w 56"/>
              <a:gd name="T53" fmla="*/ 27 h 40"/>
              <a:gd name="T54" fmla="*/ 56 w 56"/>
              <a:gd name="T55" fmla="*/ 34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6" h="40">
                <a:moveTo>
                  <a:pt x="25" y="34"/>
                </a:moveTo>
                <a:cubicBezTo>
                  <a:pt x="25" y="38"/>
                  <a:pt x="22" y="40"/>
                  <a:pt x="15" y="40"/>
                </a:cubicBezTo>
                <a:cubicBezTo>
                  <a:pt x="11" y="40"/>
                  <a:pt x="7" y="38"/>
                  <a:pt x="4" y="36"/>
                </a:cubicBezTo>
                <a:cubicBezTo>
                  <a:pt x="1" y="33"/>
                  <a:pt x="0" y="29"/>
                  <a:pt x="0" y="24"/>
                </a:cubicBezTo>
                <a:cubicBezTo>
                  <a:pt x="0" y="15"/>
                  <a:pt x="4" y="8"/>
                  <a:pt x="12" y="2"/>
                </a:cubicBezTo>
                <a:cubicBezTo>
                  <a:pt x="14" y="1"/>
                  <a:pt x="15" y="0"/>
                  <a:pt x="16" y="0"/>
                </a:cubicBezTo>
                <a:cubicBezTo>
                  <a:pt x="17" y="0"/>
                  <a:pt x="17" y="1"/>
                  <a:pt x="17" y="2"/>
                </a:cubicBezTo>
                <a:cubicBezTo>
                  <a:pt x="17" y="2"/>
                  <a:pt x="16" y="3"/>
                  <a:pt x="15" y="5"/>
                </a:cubicBezTo>
                <a:cubicBezTo>
                  <a:pt x="11" y="9"/>
                  <a:pt x="9" y="13"/>
                  <a:pt x="9" y="19"/>
                </a:cubicBezTo>
                <a:cubicBezTo>
                  <a:pt x="9" y="22"/>
                  <a:pt x="10" y="24"/>
                  <a:pt x="11" y="26"/>
                </a:cubicBezTo>
                <a:cubicBezTo>
                  <a:pt x="11" y="26"/>
                  <a:pt x="12" y="27"/>
                  <a:pt x="12" y="27"/>
                </a:cubicBezTo>
                <a:cubicBezTo>
                  <a:pt x="13" y="27"/>
                  <a:pt x="13" y="27"/>
                  <a:pt x="14" y="27"/>
                </a:cubicBezTo>
                <a:cubicBezTo>
                  <a:pt x="15" y="27"/>
                  <a:pt x="16" y="27"/>
                  <a:pt x="16" y="27"/>
                </a:cubicBezTo>
                <a:cubicBezTo>
                  <a:pt x="22" y="27"/>
                  <a:pt x="25" y="29"/>
                  <a:pt x="25" y="34"/>
                </a:cubicBezTo>
                <a:close/>
                <a:moveTo>
                  <a:pt x="56" y="34"/>
                </a:moveTo>
                <a:cubicBezTo>
                  <a:pt x="56" y="38"/>
                  <a:pt x="53" y="40"/>
                  <a:pt x="46" y="40"/>
                </a:cubicBezTo>
                <a:cubicBezTo>
                  <a:pt x="42" y="40"/>
                  <a:pt x="38" y="38"/>
                  <a:pt x="35" y="36"/>
                </a:cubicBezTo>
                <a:cubicBezTo>
                  <a:pt x="32" y="33"/>
                  <a:pt x="31" y="29"/>
                  <a:pt x="31" y="24"/>
                </a:cubicBezTo>
                <a:cubicBezTo>
                  <a:pt x="31" y="15"/>
                  <a:pt x="35" y="8"/>
                  <a:pt x="43" y="2"/>
                </a:cubicBezTo>
                <a:cubicBezTo>
                  <a:pt x="45" y="1"/>
                  <a:pt x="46" y="0"/>
                  <a:pt x="47" y="0"/>
                </a:cubicBezTo>
                <a:cubicBezTo>
                  <a:pt x="48" y="0"/>
                  <a:pt x="48" y="1"/>
                  <a:pt x="48" y="2"/>
                </a:cubicBezTo>
                <a:cubicBezTo>
                  <a:pt x="48" y="2"/>
                  <a:pt x="48" y="3"/>
                  <a:pt x="46" y="5"/>
                </a:cubicBezTo>
                <a:cubicBezTo>
                  <a:pt x="42" y="9"/>
                  <a:pt x="40" y="13"/>
                  <a:pt x="40" y="19"/>
                </a:cubicBezTo>
                <a:cubicBezTo>
                  <a:pt x="40" y="22"/>
                  <a:pt x="41" y="24"/>
                  <a:pt x="42" y="26"/>
                </a:cubicBezTo>
                <a:cubicBezTo>
                  <a:pt x="42" y="26"/>
                  <a:pt x="43" y="27"/>
                  <a:pt x="43" y="27"/>
                </a:cubicBezTo>
                <a:cubicBezTo>
                  <a:pt x="44" y="27"/>
                  <a:pt x="44" y="27"/>
                  <a:pt x="45" y="27"/>
                </a:cubicBezTo>
                <a:cubicBezTo>
                  <a:pt x="46" y="27"/>
                  <a:pt x="47" y="27"/>
                  <a:pt x="48" y="27"/>
                </a:cubicBezTo>
                <a:cubicBezTo>
                  <a:pt x="53" y="27"/>
                  <a:pt x="56" y="29"/>
                  <a:pt x="56" y="34"/>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62383" y="1696543"/>
            <a:ext cx="3360410" cy="1776711"/>
          </a:xfrm>
          <a:prstGeom prst="rect">
            <a:avLst/>
          </a:prstGeom>
          <a:effectLst>
            <a:outerShdw blurRad="292100" dist="139700" dir="2700000" algn="ctr" rotWithShape="0">
              <a:srgbClr val="000000">
                <a:alpha val="65000"/>
              </a:srgbClr>
            </a:outerShdw>
          </a:effectLst>
        </p:spPr>
      </p:pic>
    </p:spTree>
    <p:extLst>
      <p:ext uri="{BB962C8B-B14F-4D97-AF65-F5344CB8AC3E}">
        <p14:creationId xmlns:p14="http://schemas.microsoft.com/office/powerpoint/2010/main" val="8600619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D7D614-D231-4260-BB99-189632B596A0}"/>
              </a:ext>
            </a:extLst>
          </p:cNvPr>
          <p:cNvSpPr>
            <a:spLocks noGrp="1"/>
          </p:cNvSpPr>
          <p:nvPr>
            <p:ph type="title"/>
          </p:nvPr>
        </p:nvSpPr>
        <p:spPr>
          <a:xfrm>
            <a:off x="695325" y="446923"/>
            <a:ext cx="10515600" cy="526743"/>
          </a:xfrm>
        </p:spPr>
        <p:txBody>
          <a:bodyPr/>
          <a:lstStyle/>
          <a:p>
            <a:r>
              <a:rPr lang="en-US"/>
              <a:t>The </a:t>
            </a:r>
            <a:r>
              <a:rPr lang="en-US" err="1"/>
              <a:t>AlgoSec</a:t>
            </a:r>
            <a:r>
              <a:rPr lang="en-US"/>
              <a:t> Security Management Solution</a:t>
            </a:r>
          </a:p>
        </p:txBody>
      </p:sp>
      <p:sp>
        <p:nvSpPr>
          <p:cNvPr id="4" name="Date Placeholder 3">
            <a:extLst>
              <a:ext uri="{FF2B5EF4-FFF2-40B4-BE49-F238E27FC236}">
                <a16:creationId xmlns:a16="http://schemas.microsoft.com/office/drawing/2014/main" id="{6A79AD72-56C1-4486-9BAC-D7072CB465D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8B47C28-1AF1-4B98-A9A8-2E8452DE56C5}" type="slidenum">
              <a:rPr kumimoji="0" lang="en-US" sz="1000" b="0" i="0" u="none" strike="noStrike" kern="1200" cap="none" spc="0" normalizeH="0" baseline="0" noProof="0" smtClean="0">
                <a:ln>
                  <a:noFill/>
                </a:ln>
                <a:solidFill>
                  <a:srgbClr val="58595B"/>
                </a:solidFill>
                <a:effectLst/>
                <a:uLnTx/>
                <a:uFillTx/>
                <a:latin typeface="Calibri Light"/>
                <a:ea typeface="+mn-ea"/>
                <a:cs typeface="Arial"/>
              </a:rPr>
              <a:pPr marL="0" marR="0" lvl="0" indent="0" algn="l" defTabSz="914400" rtl="0" eaLnBrk="1" fontAlgn="auto" latinLnBrk="0" hangingPunct="1">
                <a:lnSpc>
                  <a:spcPct val="100000"/>
                </a:lnSpc>
                <a:spcBef>
                  <a:spcPts val="0"/>
                </a:spcBef>
                <a:spcAft>
                  <a:spcPts val="0"/>
                </a:spcAft>
                <a:buClrTx/>
                <a:buSzTx/>
                <a:buFontTx/>
                <a:buNone/>
                <a:tabLst/>
                <a:defRPr/>
              </a:pPr>
              <a:t>8</a:t>
            </a:fld>
            <a:r>
              <a:rPr kumimoji="0" lang="en-US" sz="1000" b="0" i="0" u="none" strike="noStrike" kern="1200" cap="none" spc="0" normalizeH="0" baseline="0" noProof="0">
                <a:ln>
                  <a:noFill/>
                </a:ln>
                <a:solidFill>
                  <a:srgbClr val="58595B"/>
                </a:solidFill>
                <a:effectLst/>
                <a:uLnTx/>
                <a:uFillTx/>
                <a:latin typeface="Calibri Light"/>
                <a:ea typeface="+mn-ea"/>
                <a:cs typeface="Arial"/>
              </a:rPr>
              <a:t> | Confidential</a:t>
            </a:r>
          </a:p>
        </p:txBody>
      </p:sp>
      <p:sp>
        <p:nvSpPr>
          <p:cNvPr id="8" name="Rectangle 7">
            <a:extLst>
              <a:ext uri="{FF2B5EF4-FFF2-40B4-BE49-F238E27FC236}">
                <a16:creationId xmlns:a16="http://schemas.microsoft.com/office/drawing/2014/main" id="{A6CF167B-DA16-46CA-B7D8-3A664DF562B3}"/>
              </a:ext>
            </a:extLst>
          </p:cNvPr>
          <p:cNvSpPr/>
          <p:nvPr/>
        </p:nvSpPr>
        <p:spPr>
          <a:xfrm>
            <a:off x="2385018" y="1275293"/>
            <a:ext cx="7203953" cy="5010150"/>
          </a:xfrm>
          <a:prstGeom prst="rect">
            <a:avLst/>
          </a:prstGeom>
          <a:solidFill>
            <a:schemeClr val="bg1"/>
          </a:solidFill>
          <a:ln>
            <a:noFill/>
          </a:ln>
          <a:effectLst>
            <a:glow rad="1397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Light"/>
              <a:ea typeface="+mn-ea"/>
              <a:cs typeface="Arial"/>
            </a:endParaRPr>
          </a:p>
        </p:txBody>
      </p:sp>
      <p:pic>
        <p:nvPicPr>
          <p:cNvPr id="5" name="Content Placeholder 4">
            <a:extLst>
              <a:ext uri="{FF2B5EF4-FFF2-40B4-BE49-F238E27FC236}">
                <a16:creationId xmlns:a16="http://schemas.microsoft.com/office/drawing/2014/main" id="{D8B5483C-CDB4-4432-A005-A735AF574BFE}"/>
              </a:ext>
            </a:extLst>
          </p:cNvPr>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5130" t="57160" r="5010" b="7575"/>
          <a:stretch/>
        </p:blipFill>
        <p:spPr>
          <a:xfrm>
            <a:off x="2541590" y="4238308"/>
            <a:ext cx="6890808" cy="1970617"/>
          </a:xfrm>
        </p:spPr>
      </p:pic>
      <p:grpSp>
        <p:nvGrpSpPr>
          <p:cNvPr id="14" name="Group 13">
            <a:extLst>
              <a:ext uri="{FF2B5EF4-FFF2-40B4-BE49-F238E27FC236}">
                <a16:creationId xmlns:a16="http://schemas.microsoft.com/office/drawing/2014/main" id="{EFE7EE93-D6B3-433D-97A9-786C00335A0E}"/>
              </a:ext>
            </a:extLst>
          </p:cNvPr>
          <p:cNvGrpSpPr/>
          <p:nvPr/>
        </p:nvGrpSpPr>
        <p:grpSpPr>
          <a:xfrm>
            <a:off x="2603028" y="3304804"/>
            <a:ext cx="6765804" cy="771475"/>
            <a:chOff x="2600776" y="3103874"/>
            <a:chExt cx="6765804" cy="771475"/>
          </a:xfrm>
        </p:grpSpPr>
        <p:grpSp>
          <p:nvGrpSpPr>
            <p:cNvPr id="29" name="Group 28">
              <a:extLst>
                <a:ext uri="{FF2B5EF4-FFF2-40B4-BE49-F238E27FC236}">
                  <a16:creationId xmlns:a16="http://schemas.microsoft.com/office/drawing/2014/main" id="{0F934D25-C46D-4B78-95BF-2076C48D6C7D}"/>
                </a:ext>
              </a:extLst>
            </p:cNvPr>
            <p:cNvGrpSpPr/>
            <p:nvPr/>
          </p:nvGrpSpPr>
          <p:grpSpPr>
            <a:xfrm>
              <a:off x="2600776" y="3103874"/>
              <a:ext cx="6765804" cy="771475"/>
              <a:chOff x="-4264939" y="1982465"/>
              <a:chExt cx="6765804" cy="771475"/>
            </a:xfrm>
          </p:grpSpPr>
          <p:sp>
            <p:nvSpPr>
              <p:cNvPr id="10" name="Rectangle 9">
                <a:extLst>
                  <a:ext uri="{FF2B5EF4-FFF2-40B4-BE49-F238E27FC236}">
                    <a16:creationId xmlns:a16="http://schemas.microsoft.com/office/drawing/2014/main" id="{4BAB16DF-C66E-4739-8854-C8E095E33CCA}"/>
                  </a:ext>
                </a:extLst>
              </p:cNvPr>
              <p:cNvSpPr/>
              <p:nvPr/>
            </p:nvSpPr>
            <p:spPr>
              <a:xfrm>
                <a:off x="-4264939" y="1982465"/>
                <a:ext cx="6765804" cy="7714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Light"/>
                  <a:ea typeface="+mn-ea"/>
                  <a:cs typeface="Arial"/>
                </a:endParaRPr>
              </a:p>
            </p:txBody>
          </p:sp>
          <p:pic>
            <p:nvPicPr>
              <p:cNvPr id="17" name="Picture 16">
                <a:extLst>
                  <a:ext uri="{FF2B5EF4-FFF2-40B4-BE49-F238E27FC236}">
                    <a16:creationId xmlns:a16="http://schemas.microsoft.com/office/drawing/2014/main" id="{6DD29CB9-91C0-4ADD-BF6D-F424CEBA653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742" t="14135" r="66042"/>
              <a:stretch/>
            </p:blipFill>
            <p:spPr>
              <a:xfrm>
                <a:off x="-3474985" y="2117409"/>
                <a:ext cx="618554" cy="584776"/>
              </a:xfrm>
              <a:prstGeom prst="rect">
                <a:avLst/>
              </a:prstGeom>
            </p:spPr>
          </p:pic>
          <p:sp>
            <p:nvSpPr>
              <p:cNvPr id="23" name="TextBox 22">
                <a:extLst>
                  <a:ext uri="{FF2B5EF4-FFF2-40B4-BE49-F238E27FC236}">
                    <a16:creationId xmlns:a16="http://schemas.microsoft.com/office/drawing/2014/main" id="{C2DF3DD4-BB91-47CD-91B0-ADA81B6F78C3}"/>
                  </a:ext>
                </a:extLst>
              </p:cNvPr>
              <p:cNvSpPr txBox="1"/>
              <p:nvPr/>
            </p:nvSpPr>
            <p:spPr>
              <a:xfrm>
                <a:off x="-2927057" y="2319170"/>
                <a:ext cx="4090037"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Calibri Light"/>
                    <a:ea typeface="+mn-ea"/>
                    <a:cs typeface="Arial"/>
                  </a:rPr>
                  <a:t>Cloud Security Management</a:t>
                </a:r>
              </a:p>
            </p:txBody>
          </p:sp>
        </p:grpSp>
        <p:sp>
          <p:nvSpPr>
            <p:cNvPr id="6" name="TextBox 5">
              <a:extLst>
                <a:ext uri="{FF2B5EF4-FFF2-40B4-BE49-F238E27FC236}">
                  <a16:creationId xmlns:a16="http://schemas.microsoft.com/office/drawing/2014/main" id="{5D88A4FA-2140-4765-B904-254184544D23}"/>
                </a:ext>
              </a:extLst>
            </p:cNvPr>
            <p:cNvSpPr txBox="1"/>
            <p:nvPr/>
          </p:nvSpPr>
          <p:spPr>
            <a:xfrm>
              <a:off x="5030605" y="3169730"/>
              <a:ext cx="2042202" cy="338554"/>
            </a:xfrm>
            <a:prstGeom prst="rect">
              <a:avLst/>
            </a:prstGeom>
            <a:noFill/>
          </p:spPr>
          <p:txBody>
            <a:bodyPr wrap="square" rtlCol="0">
              <a:spAutoFit/>
            </a:bodyPr>
            <a:lstStyle/>
            <a:p>
              <a:pPr algn="ctr"/>
              <a:r>
                <a:rPr lang="en-US" sz="1600" b="1">
                  <a:solidFill>
                    <a:schemeClr val="bg1"/>
                  </a:solidFill>
                  <a:latin typeface="Frutiger LT Std 55 Roman" panose="020B0602020204020204" pitchFamily="34" charset="0"/>
                </a:rPr>
                <a:t>AlgoSec Cloud</a:t>
              </a:r>
            </a:p>
          </p:txBody>
        </p:sp>
      </p:grpSp>
      <p:grpSp>
        <p:nvGrpSpPr>
          <p:cNvPr id="7" name="Group 6">
            <a:extLst>
              <a:ext uri="{FF2B5EF4-FFF2-40B4-BE49-F238E27FC236}">
                <a16:creationId xmlns:a16="http://schemas.microsoft.com/office/drawing/2014/main" id="{CB1CFFF3-FC1A-461A-9E14-6A8C1AA8C982}"/>
              </a:ext>
            </a:extLst>
          </p:cNvPr>
          <p:cNvGrpSpPr/>
          <p:nvPr/>
        </p:nvGrpSpPr>
        <p:grpSpPr>
          <a:xfrm>
            <a:off x="2603028" y="1399863"/>
            <a:ext cx="6765805" cy="771475"/>
            <a:chOff x="2603028" y="1399863"/>
            <a:chExt cx="6765805" cy="771475"/>
          </a:xfrm>
        </p:grpSpPr>
        <p:grpSp>
          <p:nvGrpSpPr>
            <p:cNvPr id="30" name="Group 29">
              <a:extLst>
                <a:ext uri="{FF2B5EF4-FFF2-40B4-BE49-F238E27FC236}">
                  <a16:creationId xmlns:a16="http://schemas.microsoft.com/office/drawing/2014/main" id="{3C40B376-D3E8-46B4-8634-6E2549571FCC}"/>
                </a:ext>
              </a:extLst>
            </p:cNvPr>
            <p:cNvGrpSpPr/>
            <p:nvPr/>
          </p:nvGrpSpPr>
          <p:grpSpPr>
            <a:xfrm>
              <a:off x="2603028" y="1399863"/>
              <a:ext cx="6765805" cy="771475"/>
              <a:chOff x="6032968" y="2783946"/>
              <a:chExt cx="6765805" cy="771475"/>
            </a:xfrm>
          </p:grpSpPr>
          <p:sp>
            <p:nvSpPr>
              <p:cNvPr id="11" name="Rectangle 10">
                <a:extLst>
                  <a:ext uri="{FF2B5EF4-FFF2-40B4-BE49-F238E27FC236}">
                    <a16:creationId xmlns:a16="http://schemas.microsoft.com/office/drawing/2014/main" id="{F28A6815-A00D-4BDD-8773-0480EBFF2B13}"/>
                  </a:ext>
                </a:extLst>
              </p:cNvPr>
              <p:cNvSpPr/>
              <p:nvPr/>
            </p:nvSpPr>
            <p:spPr>
              <a:xfrm>
                <a:off x="6032968" y="2783946"/>
                <a:ext cx="6765805" cy="7714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Light"/>
                  <a:ea typeface="+mn-ea"/>
                  <a:cs typeface="Arial"/>
                </a:endParaRPr>
              </a:p>
            </p:txBody>
          </p:sp>
          <p:pic>
            <p:nvPicPr>
              <p:cNvPr id="13" name="Picture 12">
                <a:extLst>
                  <a:ext uri="{FF2B5EF4-FFF2-40B4-BE49-F238E27FC236}">
                    <a16:creationId xmlns:a16="http://schemas.microsoft.com/office/drawing/2014/main" id="{5096C26F-08E3-4261-93BA-82199B9A2EB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3644" r="76317" b="16774"/>
              <a:stretch/>
            </p:blipFill>
            <p:spPr>
              <a:xfrm>
                <a:off x="6816709" y="2783946"/>
                <a:ext cx="626476" cy="660931"/>
              </a:xfrm>
              <a:prstGeom prst="rect">
                <a:avLst/>
              </a:prstGeom>
            </p:spPr>
          </p:pic>
          <p:sp>
            <p:nvSpPr>
              <p:cNvPr id="22" name="TextBox 21">
                <a:extLst>
                  <a:ext uri="{FF2B5EF4-FFF2-40B4-BE49-F238E27FC236}">
                    <a16:creationId xmlns:a16="http://schemas.microsoft.com/office/drawing/2014/main" id="{EC4E4240-7D22-4607-8FB9-F5742BC44D3F}"/>
                  </a:ext>
                </a:extLst>
              </p:cNvPr>
              <p:cNvSpPr txBox="1"/>
              <p:nvPr/>
            </p:nvSpPr>
            <p:spPr>
              <a:xfrm>
                <a:off x="7598381" y="3120662"/>
                <a:ext cx="3766527"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Calibri Light"/>
                    <a:ea typeface="+mn-ea"/>
                    <a:cs typeface="Arial"/>
                  </a:rPr>
                  <a:t>Security Policy and Network Analysis</a:t>
                </a:r>
              </a:p>
            </p:txBody>
          </p:sp>
        </p:grpSp>
        <p:sp>
          <p:nvSpPr>
            <p:cNvPr id="24" name="TextBox 23">
              <a:extLst>
                <a:ext uri="{FF2B5EF4-FFF2-40B4-BE49-F238E27FC236}">
                  <a16:creationId xmlns:a16="http://schemas.microsoft.com/office/drawing/2014/main" id="{F4A6CC7F-BD73-4628-B5A8-81B3FBD687AA}"/>
                </a:ext>
              </a:extLst>
            </p:cNvPr>
            <p:cNvSpPr txBox="1"/>
            <p:nvPr/>
          </p:nvSpPr>
          <p:spPr>
            <a:xfrm>
              <a:off x="4554377" y="1496508"/>
              <a:ext cx="2994656" cy="338554"/>
            </a:xfrm>
            <a:prstGeom prst="rect">
              <a:avLst/>
            </a:prstGeom>
            <a:noFill/>
          </p:spPr>
          <p:txBody>
            <a:bodyPr wrap="square" rtlCol="0">
              <a:spAutoFit/>
            </a:bodyPr>
            <a:lstStyle/>
            <a:p>
              <a:pPr algn="ctr"/>
              <a:r>
                <a:rPr lang="en-US" sz="1600" b="1">
                  <a:solidFill>
                    <a:schemeClr val="bg1"/>
                  </a:solidFill>
                  <a:latin typeface="Frutiger LT Std 55 Roman" panose="020B0602020204020204" pitchFamily="34" charset="0"/>
                </a:rPr>
                <a:t>AlgoSec Firewall Analyzer</a:t>
              </a:r>
            </a:p>
          </p:txBody>
        </p:sp>
      </p:grpSp>
      <p:grpSp>
        <p:nvGrpSpPr>
          <p:cNvPr id="12" name="Group 11">
            <a:extLst>
              <a:ext uri="{FF2B5EF4-FFF2-40B4-BE49-F238E27FC236}">
                <a16:creationId xmlns:a16="http://schemas.microsoft.com/office/drawing/2014/main" id="{AD05B4CC-D0B3-4333-9A35-8C3FEAD5AD19}"/>
              </a:ext>
            </a:extLst>
          </p:cNvPr>
          <p:cNvGrpSpPr/>
          <p:nvPr/>
        </p:nvGrpSpPr>
        <p:grpSpPr>
          <a:xfrm>
            <a:off x="2603025" y="2371063"/>
            <a:ext cx="6765806" cy="771476"/>
            <a:chOff x="2603029" y="2254146"/>
            <a:chExt cx="6765806" cy="771476"/>
          </a:xfrm>
        </p:grpSpPr>
        <p:grpSp>
          <p:nvGrpSpPr>
            <p:cNvPr id="31" name="Group 30">
              <a:extLst>
                <a:ext uri="{FF2B5EF4-FFF2-40B4-BE49-F238E27FC236}">
                  <a16:creationId xmlns:a16="http://schemas.microsoft.com/office/drawing/2014/main" id="{841C7F8D-F33D-4F57-8FA6-574DB9210EAA}"/>
                </a:ext>
              </a:extLst>
            </p:cNvPr>
            <p:cNvGrpSpPr/>
            <p:nvPr/>
          </p:nvGrpSpPr>
          <p:grpSpPr>
            <a:xfrm>
              <a:off x="2603029" y="2254146"/>
              <a:ext cx="6765806" cy="771476"/>
              <a:chOff x="6032969" y="1375835"/>
              <a:chExt cx="6765806" cy="771476"/>
            </a:xfrm>
          </p:grpSpPr>
          <p:sp>
            <p:nvSpPr>
              <p:cNvPr id="9" name="Rectangle 8">
                <a:extLst>
                  <a:ext uri="{FF2B5EF4-FFF2-40B4-BE49-F238E27FC236}">
                    <a16:creationId xmlns:a16="http://schemas.microsoft.com/office/drawing/2014/main" id="{82F5651C-EA76-4A77-8489-07FCF3C38F22}"/>
                  </a:ext>
                </a:extLst>
              </p:cNvPr>
              <p:cNvSpPr/>
              <p:nvPr/>
            </p:nvSpPr>
            <p:spPr>
              <a:xfrm>
                <a:off x="6032969" y="1375835"/>
                <a:ext cx="6765806" cy="77147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Light"/>
                  <a:ea typeface="+mn-ea"/>
                  <a:cs typeface="Arial"/>
                </a:endParaRPr>
              </a:p>
            </p:txBody>
          </p:sp>
          <p:pic>
            <p:nvPicPr>
              <p:cNvPr id="19" name="Picture 18">
                <a:extLst>
                  <a:ext uri="{FF2B5EF4-FFF2-40B4-BE49-F238E27FC236}">
                    <a16:creationId xmlns:a16="http://schemas.microsoft.com/office/drawing/2014/main" id="{D81D76EF-3319-4338-8211-053BE76891A1}"/>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5040" r="67933"/>
              <a:stretch/>
            </p:blipFill>
            <p:spPr>
              <a:xfrm>
                <a:off x="6802260" y="1463348"/>
                <a:ext cx="640925" cy="599350"/>
              </a:xfrm>
              <a:prstGeom prst="rect">
                <a:avLst/>
              </a:prstGeom>
            </p:spPr>
          </p:pic>
          <p:sp>
            <p:nvSpPr>
              <p:cNvPr id="21" name="TextBox 20">
                <a:extLst>
                  <a:ext uri="{FF2B5EF4-FFF2-40B4-BE49-F238E27FC236}">
                    <a16:creationId xmlns:a16="http://schemas.microsoft.com/office/drawing/2014/main" id="{5BB7F27C-2243-449F-B93F-8BD386B44A62}"/>
                  </a:ext>
                </a:extLst>
              </p:cNvPr>
              <p:cNvSpPr txBox="1"/>
              <p:nvPr/>
            </p:nvSpPr>
            <p:spPr>
              <a:xfrm>
                <a:off x="7476499" y="1687401"/>
                <a:ext cx="4098881"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Calibri Light"/>
                    <a:ea typeface="+mn-ea"/>
                    <a:cs typeface="Arial"/>
                  </a:rPr>
                  <a:t>Security Policy Change Automation</a:t>
                </a:r>
              </a:p>
            </p:txBody>
          </p:sp>
        </p:grpSp>
        <p:sp>
          <p:nvSpPr>
            <p:cNvPr id="25" name="TextBox 24">
              <a:extLst>
                <a:ext uri="{FF2B5EF4-FFF2-40B4-BE49-F238E27FC236}">
                  <a16:creationId xmlns:a16="http://schemas.microsoft.com/office/drawing/2014/main" id="{8F7B50B1-5AEA-4874-B6A7-AEC9578151C4}"/>
                </a:ext>
              </a:extLst>
            </p:cNvPr>
            <p:cNvSpPr txBox="1"/>
            <p:nvPr/>
          </p:nvSpPr>
          <p:spPr>
            <a:xfrm>
              <a:off x="4901749" y="2301330"/>
              <a:ext cx="2299914" cy="338554"/>
            </a:xfrm>
            <a:prstGeom prst="rect">
              <a:avLst/>
            </a:prstGeom>
            <a:noFill/>
          </p:spPr>
          <p:txBody>
            <a:bodyPr wrap="square" rtlCol="0">
              <a:spAutoFit/>
            </a:bodyPr>
            <a:lstStyle/>
            <a:p>
              <a:pPr algn="ctr"/>
              <a:r>
                <a:rPr lang="en-US" sz="1600" b="1">
                  <a:solidFill>
                    <a:schemeClr val="bg1"/>
                  </a:solidFill>
                  <a:latin typeface="Frutiger LT Std 55 Roman" panose="020B0602020204020204" pitchFamily="34" charset="0"/>
                </a:rPr>
                <a:t>AlgoSec </a:t>
              </a:r>
              <a:r>
                <a:rPr lang="en-US" sz="1600" b="1" err="1">
                  <a:solidFill>
                    <a:schemeClr val="bg1"/>
                  </a:solidFill>
                  <a:latin typeface="Frutiger LT Std 55 Roman" panose="020B0602020204020204" pitchFamily="34" charset="0"/>
                </a:rPr>
                <a:t>FireFlow</a:t>
              </a:r>
              <a:endParaRPr lang="en-US" sz="1600" b="1">
                <a:solidFill>
                  <a:schemeClr val="bg1"/>
                </a:solidFill>
                <a:latin typeface="Frutiger LT Std 55 Roman" panose="020B0602020204020204" pitchFamily="34" charset="0"/>
              </a:endParaRPr>
            </a:p>
          </p:txBody>
        </p:sp>
      </p:grpSp>
    </p:spTree>
    <p:extLst>
      <p:ext uri="{BB962C8B-B14F-4D97-AF65-F5344CB8AC3E}">
        <p14:creationId xmlns:p14="http://schemas.microsoft.com/office/powerpoint/2010/main" val="6021813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38B47C28-1AF1-4B98-A9A8-2E8452DE56C5}" type="slidenum">
              <a:rPr lang="en-US" smtClean="0"/>
              <a:pPr/>
              <a:t>9</a:t>
            </a:fld>
            <a:r>
              <a:rPr lang="en-US"/>
              <a:t> | Confidential</a:t>
            </a:r>
          </a:p>
        </p:txBody>
      </p:sp>
      <p:sp>
        <p:nvSpPr>
          <p:cNvPr id="4" name="Title 3"/>
          <p:cNvSpPr>
            <a:spLocks noGrp="1"/>
          </p:cNvSpPr>
          <p:nvPr>
            <p:ph type="title"/>
          </p:nvPr>
        </p:nvSpPr>
        <p:spPr/>
        <p:txBody>
          <a:bodyPr/>
          <a:lstStyle/>
          <a:p>
            <a:r>
              <a:rPr lang="en-US" cap="all"/>
              <a:t>Network Abstraction &amp; Policy Analysis </a:t>
            </a:r>
          </a:p>
        </p:txBody>
      </p:sp>
      <p:grpSp>
        <p:nvGrpSpPr>
          <p:cNvPr id="5" name="Gruppieren 21"/>
          <p:cNvGrpSpPr/>
          <p:nvPr/>
        </p:nvGrpSpPr>
        <p:grpSpPr>
          <a:xfrm>
            <a:off x="145082" y="2938232"/>
            <a:ext cx="5652402" cy="2832616"/>
            <a:chOff x="4868794" y="1427158"/>
            <a:chExt cx="9013272" cy="4598061"/>
          </a:xfrm>
        </p:grpSpPr>
        <p:sp>
          <p:nvSpPr>
            <p:cNvPr id="6" name="Freeform 19"/>
            <p:cNvSpPr>
              <a:spLocks/>
            </p:cNvSpPr>
            <p:nvPr/>
          </p:nvSpPr>
          <p:spPr bwMode="auto">
            <a:xfrm>
              <a:off x="5775879" y="1427158"/>
              <a:ext cx="7567764" cy="4454079"/>
            </a:xfrm>
            <a:prstGeom prst="roundRect">
              <a:avLst>
                <a:gd name="adj" fmla="val 2056"/>
              </a:avLst>
            </a:prstGeom>
            <a:solidFill>
              <a:srgbClr val="2632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7" name="Freeform 21"/>
            <p:cNvSpPr>
              <a:spLocks/>
            </p:cNvSpPr>
            <p:nvPr/>
          </p:nvSpPr>
          <p:spPr bwMode="auto">
            <a:xfrm>
              <a:off x="4868794" y="5794848"/>
              <a:ext cx="9013272" cy="230371"/>
            </a:xfrm>
            <a:custGeom>
              <a:avLst/>
              <a:gdLst>
                <a:gd name="T0" fmla="*/ 0 w 530"/>
                <a:gd name="T1" fmla="*/ 0 h 27"/>
                <a:gd name="T2" fmla="*/ 0 w 530"/>
                <a:gd name="T3" fmla="*/ 11 h 27"/>
                <a:gd name="T4" fmla="*/ 106 w 530"/>
                <a:gd name="T5" fmla="*/ 27 h 27"/>
                <a:gd name="T6" fmla="*/ 424 w 530"/>
                <a:gd name="T7" fmla="*/ 27 h 27"/>
                <a:gd name="T8" fmla="*/ 530 w 530"/>
                <a:gd name="T9" fmla="*/ 11 h 27"/>
                <a:gd name="T10" fmla="*/ 530 w 530"/>
                <a:gd name="T11" fmla="*/ 0 h 27"/>
                <a:gd name="T12" fmla="*/ 0 w 530"/>
                <a:gd name="T13" fmla="*/ 0 h 27"/>
              </a:gdLst>
              <a:ahLst/>
              <a:cxnLst>
                <a:cxn ang="0">
                  <a:pos x="T0" y="T1"/>
                </a:cxn>
                <a:cxn ang="0">
                  <a:pos x="T2" y="T3"/>
                </a:cxn>
                <a:cxn ang="0">
                  <a:pos x="T4" y="T5"/>
                </a:cxn>
                <a:cxn ang="0">
                  <a:pos x="T6" y="T7"/>
                </a:cxn>
                <a:cxn ang="0">
                  <a:pos x="T8" y="T9"/>
                </a:cxn>
                <a:cxn ang="0">
                  <a:pos x="T10" y="T11"/>
                </a:cxn>
                <a:cxn ang="0">
                  <a:pos x="T12" y="T13"/>
                </a:cxn>
              </a:cxnLst>
              <a:rect l="0" t="0" r="r" b="b"/>
              <a:pathLst>
                <a:path w="530" h="27">
                  <a:moveTo>
                    <a:pt x="0" y="0"/>
                  </a:moveTo>
                  <a:cubicBezTo>
                    <a:pt x="0" y="11"/>
                    <a:pt x="0" y="11"/>
                    <a:pt x="0" y="11"/>
                  </a:cubicBezTo>
                  <a:cubicBezTo>
                    <a:pt x="0" y="20"/>
                    <a:pt x="47" y="27"/>
                    <a:pt x="106" y="27"/>
                  </a:cubicBezTo>
                  <a:cubicBezTo>
                    <a:pt x="424" y="27"/>
                    <a:pt x="424" y="27"/>
                    <a:pt x="424" y="27"/>
                  </a:cubicBezTo>
                  <a:cubicBezTo>
                    <a:pt x="482" y="27"/>
                    <a:pt x="530" y="20"/>
                    <a:pt x="530" y="11"/>
                  </a:cubicBezTo>
                  <a:cubicBezTo>
                    <a:pt x="530" y="0"/>
                    <a:pt x="530" y="0"/>
                    <a:pt x="530" y="0"/>
                  </a:cubicBezTo>
                  <a:lnTo>
                    <a:pt x="0" y="0"/>
                  </a:lnTo>
                  <a:close/>
                </a:path>
              </a:pathLst>
            </a:custGeom>
            <a:solidFill>
              <a:srgbClr val="BCBCC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8" name="Rechteck 26"/>
            <p:cNvSpPr/>
            <p:nvPr/>
          </p:nvSpPr>
          <p:spPr bwMode="auto">
            <a:xfrm>
              <a:off x="4868794" y="5784574"/>
              <a:ext cx="9013272" cy="86888"/>
            </a:xfrm>
            <a:prstGeom prst="rect">
              <a:avLst/>
            </a:prstGeom>
            <a:solidFill>
              <a:srgbClr val="CCCCD6"/>
            </a:solidFill>
            <a:ln w="12700">
              <a:noFill/>
              <a:round/>
              <a:headEnd/>
              <a:tailEnd/>
            </a:ln>
          </p:spPr>
          <p:txBody>
            <a:bodyPr rtlCol="0" anchor="ctr"/>
            <a:lstStyle/>
            <a:p>
              <a:pPr algn="ctr"/>
              <a:endParaRPr lang="de-DE"/>
            </a:p>
          </p:txBody>
        </p:sp>
      </p:grpSp>
      <p:sp>
        <p:nvSpPr>
          <p:cNvPr id="10" name="Rectangle 9"/>
          <p:cNvSpPr/>
          <p:nvPr/>
        </p:nvSpPr>
        <p:spPr>
          <a:xfrm>
            <a:off x="6860229" y="1288296"/>
            <a:ext cx="5360726" cy="461665"/>
          </a:xfrm>
          <a:prstGeom prst="rect">
            <a:avLst/>
          </a:prstGeom>
        </p:spPr>
        <p:txBody>
          <a:bodyPr wrap="square">
            <a:spAutoFit/>
          </a:bodyPr>
          <a:lstStyle/>
          <a:p>
            <a:pPr algn="l" rtl="0"/>
            <a:r>
              <a:rPr lang="en-US" sz="2400">
                <a:solidFill>
                  <a:schemeClr val="bg1"/>
                </a:solidFill>
              </a:rPr>
              <a:t>Topology map and traffic simulation</a:t>
            </a:r>
          </a:p>
        </p:txBody>
      </p:sp>
      <p:sp>
        <p:nvSpPr>
          <p:cNvPr id="12" name="Rectangle 11"/>
          <p:cNvSpPr/>
          <p:nvPr/>
        </p:nvSpPr>
        <p:spPr>
          <a:xfrm>
            <a:off x="6860228" y="1942773"/>
            <a:ext cx="5360727" cy="461665"/>
          </a:xfrm>
          <a:prstGeom prst="rect">
            <a:avLst/>
          </a:prstGeom>
        </p:spPr>
        <p:txBody>
          <a:bodyPr wrap="square">
            <a:spAutoFit/>
          </a:bodyPr>
          <a:lstStyle/>
          <a:p>
            <a:pPr algn="l" rtl="0"/>
            <a:r>
              <a:rPr lang="en-US" sz="2400">
                <a:solidFill>
                  <a:schemeClr val="bg1"/>
                </a:solidFill>
              </a:rPr>
              <a:t>Firewall rule optimization and cleanup </a:t>
            </a:r>
          </a:p>
        </p:txBody>
      </p:sp>
      <p:sp>
        <p:nvSpPr>
          <p:cNvPr id="14" name="Rectangle 13"/>
          <p:cNvSpPr/>
          <p:nvPr/>
        </p:nvSpPr>
        <p:spPr>
          <a:xfrm>
            <a:off x="6860229" y="4560681"/>
            <a:ext cx="5067184" cy="461665"/>
          </a:xfrm>
          <a:prstGeom prst="rect">
            <a:avLst/>
          </a:prstGeom>
        </p:spPr>
        <p:txBody>
          <a:bodyPr wrap="square">
            <a:spAutoFit/>
          </a:bodyPr>
          <a:lstStyle/>
          <a:p>
            <a:pPr algn="l" rtl="0"/>
            <a:r>
              <a:rPr lang="en-US" sz="2400">
                <a:solidFill>
                  <a:schemeClr val="bg1"/>
                </a:solidFill>
              </a:rPr>
              <a:t>Network segmentation enforcement</a:t>
            </a: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48853" y="1727095"/>
            <a:ext cx="886968" cy="886968"/>
          </a:xfrm>
          <a:prstGeom prst="rect">
            <a:avLst/>
          </a:prstGeom>
        </p:spPr>
      </p:pic>
      <p:sp>
        <p:nvSpPr>
          <p:cNvPr id="18" name="Rectangle 17"/>
          <p:cNvSpPr/>
          <p:nvPr/>
        </p:nvSpPr>
        <p:spPr>
          <a:xfrm>
            <a:off x="6860229" y="3906204"/>
            <a:ext cx="4673088" cy="461665"/>
          </a:xfrm>
          <a:prstGeom prst="rect">
            <a:avLst/>
          </a:prstGeom>
        </p:spPr>
        <p:txBody>
          <a:bodyPr wrap="square">
            <a:spAutoFit/>
          </a:bodyPr>
          <a:lstStyle/>
          <a:p>
            <a:pPr algn="l" rtl="0"/>
            <a:r>
              <a:rPr lang="en-US" sz="2400">
                <a:solidFill>
                  <a:schemeClr val="bg1"/>
                </a:solidFill>
              </a:rPr>
              <a:t>Baseline configuration compliance</a:t>
            </a:r>
          </a:p>
        </p:txBody>
      </p:sp>
      <p:sp>
        <p:nvSpPr>
          <p:cNvPr id="20" name="Rectangle 19"/>
          <p:cNvSpPr/>
          <p:nvPr/>
        </p:nvSpPr>
        <p:spPr>
          <a:xfrm>
            <a:off x="6850902" y="2597250"/>
            <a:ext cx="5326446" cy="461665"/>
          </a:xfrm>
          <a:prstGeom prst="rect">
            <a:avLst/>
          </a:prstGeom>
        </p:spPr>
        <p:txBody>
          <a:bodyPr wrap="square">
            <a:spAutoFit/>
          </a:bodyPr>
          <a:lstStyle/>
          <a:p>
            <a:pPr algn="l" rtl="0"/>
            <a:r>
              <a:rPr lang="en-US" sz="2400">
                <a:solidFill>
                  <a:schemeClr val="bg1"/>
                </a:solidFill>
              </a:rPr>
              <a:t>Audit-ready compliance reports</a:t>
            </a:r>
          </a:p>
        </p:txBody>
      </p:sp>
      <p:sp>
        <p:nvSpPr>
          <p:cNvPr id="23" name="Rectangle 22"/>
          <p:cNvSpPr/>
          <p:nvPr/>
        </p:nvSpPr>
        <p:spPr>
          <a:xfrm>
            <a:off x="6860227" y="3251727"/>
            <a:ext cx="5360727" cy="461665"/>
          </a:xfrm>
          <a:prstGeom prst="rect">
            <a:avLst/>
          </a:prstGeom>
        </p:spPr>
        <p:txBody>
          <a:bodyPr wrap="square">
            <a:spAutoFit/>
          </a:bodyPr>
          <a:lstStyle/>
          <a:p>
            <a:pPr algn="l" rtl="0"/>
            <a:r>
              <a:rPr lang="en-US" sz="2400">
                <a:solidFill>
                  <a:schemeClr val="bg1"/>
                </a:solidFill>
              </a:rPr>
              <a:t>Risk assessment</a:t>
            </a:r>
          </a:p>
        </p:txBody>
      </p:sp>
      <p:pic>
        <p:nvPicPr>
          <p:cNvPr id="24" name="Picture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7457" y="3061843"/>
            <a:ext cx="4430203" cy="2466898"/>
          </a:xfrm>
          <a:prstGeom prst="rect">
            <a:avLst/>
          </a:prstGeom>
          <a:ln>
            <a:solidFill>
              <a:srgbClr val="44ADE2"/>
            </a:solidFill>
          </a:ln>
        </p:spPr>
      </p:pic>
      <p:pic>
        <p:nvPicPr>
          <p:cNvPr id="26" name="Picture 2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48853" y="2368131"/>
            <a:ext cx="886968" cy="909086"/>
          </a:xfrm>
          <a:prstGeom prst="rect">
            <a:avLst/>
          </a:prstGeom>
        </p:spPr>
      </p:pic>
      <p:pic>
        <p:nvPicPr>
          <p:cNvPr id="27" name="Picture 2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948853" y="3039076"/>
            <a:ext cx="886968" cy="886968"/>
          </a:xfrm>
          <a:prstGeom prst="rect">
            <a:avLst/>
          </a:prstGeom>
        </p:spPr>
      </p:pic>
      <p:pic>
        <p:nvPicPr>
          <p:cNvPr id="28" name="Picture 2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948853" y="1079530"/>
            <a:ext cx="886968" cy="886968"/>
          </a:xfrm>
          <a:prstGeom prst="rect">
            <a:avLst/>
          </a:prstGeom>
        </p:spPr>
      </p:pic>
      <p:pic>
        <p:nvPicPr>
          <p:cNvPr id="29" name="Picture 2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948853" y="3692690"/>
            <a:ext cx="886968" cy="886968"/>
          </a:xfrm>
          <a:prstGeom prst="rect">
            <a:avLst/>
          </a:prstGeom>
        </p:spPr>
      </p:pic>
      <p:pic>
        <p:nvPicPr>
          <p:cNvPr id="30" name="Picture 2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898342" y="4356574"/>
            <a:ext cx="1110589" cy="886968"/>
          </a:xfrm>
          <a:prstGeom prst="rect">
            <a:avLst/>
          </a:prstGeom>
        </p:spPr>
      </p:pic>
      <p:sp>
        <p:nvSpPr>
          <p:cNvPr id="25" name="Content Placeholder 1"/>
          <p:cNvSpPr>
            <a:spLocks noGrp="1"/>
          </p:cNvSpPr>
          <p:nvPr>
            <p:ph idx="1"/>
          </p:nvPr>
        </p:nvSpPr>
        <p:spPr>
          <a:xfrm>
            <a:off x="695326" y="1268414"/>
            <a:ext cx="5137916" cy="4478045"/>
          </a:xfrm>
        </p:spPr>
        <p:txBody>
          <a:bodyPr/>
          <a:lstStyle/>
          <a:p>
            <a:pPr marL="0" indent="0">
              <a:buNone/>
            </a:pPr>
            <a:r>
              <a:rPr lang="en-US" sz="2400"/>
              <a:t>Visibility and analysis of complex network security policies across on premise and cloud networks.</a:t>
            </a:r>
          </a:p>
        </p:txBody>
      </p:sp>
    </p:spTree>
    <p:extLst>
      <p:ext uri="{BB962C8B-B14F-4D97-AF65-F5344CB8AC3E}">
        <p14:creationId xmlns:p14="http://schemas.microsoft.com/office/powerpoint/2010/main" val="2464781486"/>
      </p:ext>
    </p:extLst>
  </p:cSld>
  <p:clrMapOvr>
    <a:masterClrMapping/>
  </p:clrMapOvr>
</p:sld>
</file>

<file path=ppt/theme/theme1.xml><?xml version="1.0" encoding="utf-8"?>
<a:theme xmlns:a="http://schemas.openxmlformats.org/drawingml/2006/main" name="Office Theme">
  <a:themeElements>
    <a:clrScheme name="Algosec">
      <a:dk1>
        <a:srgbClr val="44ADE2"/>
      </a:dk1>
      <a:lt1>
        <a:srgbClr val="FFFFFF"/>
      </a:lt1>
      <a:dk2>
        <a:srgbClr val="58595B"/>
      </a:dk2>
      <a:lt2>
        <a:srgbClr val="FFFFFF"/>
      </a:lt2>
      <a:accent1>
        <a:srgbClr val="44ADE2"/>
      </a:accent1>
      <a:accent2>
        <a:srgbClr val="A6CD39"/>
      </a:accent2>
      <a:accent3>
        <a:srgbClr val="007BC0"/>
      </a:accent3>
      <a:accent4>
        <a:srgbClr val="62BA46"/>
      </a:accent4>
      <a:accent5>
        <a:srgbClr val="BBBDBF"/>
      </a:accent5>
      <a:accent6>
        <a:srgbClr val="E6E7E8"/>
      </a:accent6>
      <a:hlink>
        <a:srgbClr val="A6CD39"/>
      </a:hlink>
      <a:folHlink>
        <a:srgbClr val="954F72"/>
      </a:folHlink>
    </a:clrScheme>
    <a:fontScheme name="Algosec">
      <a:majorFont>
        <a:latin typeface="Calibri Light"/>
        <a:ea typeface=""/>
        <a:cs typeface=""/>
      </a:majorFont>
      <a:minorFont>
        <a:latin typeface="Calibri Light"/>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lgoSec Security Management Suite_template" id="{49008CEF-A03C-4B69-9976-50567D7A5DA1}" vid="{6F41F320-F650-47EB-8BF0-48DF5D4D141B}"/>
    </a:ext>
  </a:extLst>
</a:theme>
</file>

<file path=ppt/theme/theme2.xml><?xml version="1.0" encoding="utf-8"?>
<a:theme xmlns:a="http://schemas.openxmlformats.org/drawingml/2006/main" name="1_Office Theme">
  <a:themeElements>
    <a:clrScheme name="Algosec">
      <a:dk1>
        <a:srgbClr val="44ADE2"/>
      </a:dk1>
      <a:lt1>
        <a:srgbClr val="FFFFFF"/>
      </a:lt1>
      <a:dk2>
        <a:srgbClr val="58595B"/>
      </a:dk2>
      <a:lt2>
        <a:srgbClr val="FFFFFF"/>
      </a:lt2>
      <a:accent1>
        <a:srgbClr val="44ADE2"/>
      </a:accent1>
      <a:accent2>
        <a:srgbClr val="A6CD39"/>
      </a:accent2>
      <a:accent3>
        <a:srgbClr val="007BC0"/>
      </a:accent3>
      <a:accent4>
        <a:srgbClr val="62BA46"/>
      </a:accent4>
      <a:accent5>
        <a:srgbClr val="BBBDBF"/>
      </a:accent5>
      <a:accent6>
        <a:srgbClr val="E6E7E8"/>
      </a:accent6>
      <a:hlink>
        <a:srgbClr val="A6CD39"/>
      </a:hlink>
      <a:folHlink>
        <a:srgbClr val="954F72"/>
      </a:folHlink>
    </a:clrScheme>
    <a:fontScheme name="Algosec">
      <a:majorFont>
        <a:latin typeface="Calibri Light"/>
        <a:ea typeface=""/>
        <a:cs typeface=""/>
      </a:majorFont>
      <a:minorFont>
        <a:latin typeface="Calibri Light"/>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lgoSec Security Management Suite_template" id="{49008CEF-A03C-4B69-9976-50567D7A5DA1}" vid="{6F41F320-F650-47EB-8BF0-48DF5D4D141B}"/>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Use_x0020_Case xmlns="d58a82f0-6c44-4abb-8db8-20e7b18280f9">
      <Value>AlgoSec Security Management Solution</Value>
    </Use_x0020_Case>
    <Competition xmlns="d58a82f0-6c44-4abb-8db8-20e7b18280f9">false</Competition>
    <Date xmlns="d58a82f0-6c44-4abb-8db8-20e7b18280f9" xsi:nil="true"/>
    <SharedWithUsers xmlns="6816a1ec-6403-4f68-a6af-a3cbe6afb28c">
      <UserInfo>
        <DisplayName>Chris Eckert</DisplayName>
        <AccountId>345</AccountId>
        <AccountType/>
      </UserInfo>
      <UserInfo>
        <DisplayName>Yonatan Klein</DisplayName>
        <AccountId>185</AccountId>
        <AccountType/>
      </UserInfo>
      <UserInfo>
        <DisplayName>Avital Teveth</DisplayName>
        <AccountId>117</AccountId>
        <AccountType/>
      </UserInfo>
    </SharedWithUser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03EFA18B49EE8D4CAECD4F9D8D913857" ma:contentTypeVersion="10" ma:contentTypeDescription="Create a new document." ma:contentTypeScope="" ma:versionID="aecd8882ce75017f750c16fd94fac455">
  <xsd:schema xmlns:xsd="http://www.w3.org/2001/XMLSchema" xmlns:xs="http://www.w3.org/2001/XMLSchema" xmlns:p="http://schemas.microsoft.com/office/2006/metadata/properties" xmlns:ns2="d58a82f0-6c44-4abb-8db8-20e7b18280f9" xmlns:ns3="6816a1ec-6403-4f68-a6af-a3cbe6afb28c" targetNamespace="http://schemas.microsoft.com/office/2006/metadata/properties" ma:root="true" ma:fieldsID="0536333992522b58c9993e7f44ee5a8e" ns2:_="" ns3:_="">
    <xsd:import namespace="d58a82f0-6c44-4abb-8db8-20e7b18280f9"/>
    <xsd:import namespace="6816a1ec-6403-4f68-a6af-a3cbe6afb28c"/>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DateTaken" minOccurs="0"/>
                <xsd:element ref="ns2:Use_x0020_Case" minOccurs="0"/>
                <xsd:element ref="ns2:Competition" minOccurs="0"/>
                <xsd:element ref="ns2:MediaServiceOCR" minOccurs="0"/>
                <xsd:element ref="ns3:SharedWithUsers" minOccurs="0"/>
                <xsd:element ref="ns3:SharedWithDetails" minOccurs="0"/>
                <xsd:element ref="ns2: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58a82f0-6c44-4abb-8db8-20e7b18280f9"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AutoTags" ma:index="10" nillable="true" ma:displayName="MediaServiceAutoTags" ma:description="" ma:internalName="MediaServiceAutoTags" ma:readOnly="true">
      <xsd:simpleType>
        <xsd:restriction base="dms:Text"/>
      </xsd:simpleType>
    </xsd:element>
    <xsd:element name="MediaServiceDateTaken" ma:index="11" nillable="true" ma:displayName="MediaServiceDateTaken" ma:description="" ma:hidden="true" ma:internalName="MediaServiceDateTaken" ma:readOnly="true">
      <xsd:simpleType>
        <xsd:restriction base="dms:Text"/>
      </xsd:simpleType>
    </xsd:element>
    <xsd:element name="Use_x0020_Case" ma:index="12" nillable="true" ma:displayName="Use Case" ma:internalName="Use_x0020_Case">
      <xsd:complexType>
        <xsd:complexContent>
          <xsd:extension base="dms:MultiChoice">
            <xsd:sequence>
              <xsd:element name="Value" maxOccurs="unbounded" minOccurs="0" nillable="true">
                <xsd:simpleType>
                  <xsd:restriction base="dms:Choice">
                    <xsd:enumeration value="AlgoSec Security Management Solution"/>
                    <xsd:enumeration value="Automate Security Change Management"/>
                    <xsd:enumeration value="Effectively Manage Application Connectivity"/>
                    <xsd:enumeration value="Avoid Business Application Outages Due to Connectivity Issues"/>
                    <xsd:enumeration value="Secure Business Transformation to the Cloud"/>
                    <xsd:enumeration value="Tie Cyber Threats and Vulnerabilities to Business Processes"/>
                    <xsd:enumeration value="Reduce Risk from Misconfigurations"/>
                    <xsd:enumeration value="Ensure Continuous Compliance"/>
                    <xsd:enumeration value="Single Pane of Glass for Security Policy Management"/>
                    <xsd:enumeration value="Finance Vertical"/>
                    <xsd:enumeration value="Application Centric Firewall Rule recertification"/>
                    <xsd:enumeration value="DevOps"/>
                    <xsd:enumeration value="Insurance Vertical"/>
                  </xsd:restriction>
                </xsd:simpleType>
              </xsd:element>
            </xsd:sequence>
          </xsd:extension>
        </xsd:complexContent>
      </xsd:complexType>
    </xsd:element>
    <xsd:element name="Competition" ma:index="13" nillable="true" ma:displayName="Competition" ma:default="0" ma:indexed="true" ma:internalName="Competition">
      <xsd:simpleType>
        <xsd:restriction base="dms:Boolean"/>
      </xsd:simpleType>
    </xsd:element>
    <xsd:element name="MediaServiceOCR" ma:index="14" nillable="true" ma:displayName="MediaServiceOCR" ma:internalName="MediaServiceOCR" ma:readOnly="true">
      <xsd:simpleType>
        <xsd:restriction base="dms:Note">
          <xsd:maxLength value="255"/>
        </xsd:restriction>
      </xsd:simpleType>
    </xsd:element>
    <xsd:element name="Date" ma:index="17" nillable="true" ma:displayName="Date" ma:format="DateOnly" ma:internalName="Dat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6816a1ec-6403-4f68-a6af-a3cbe6afb28c"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B077ABD-2DFB-41C4-B77C-18C321E06501}">
  <ds:schemaRefs>
    <ds:schemaRef ds:uri="6816a1ec-6403-4f68-a6af-a3cbe6afb28c"/>
    <ds:schemaRef ds:uri="d58a82f0-6c44-4abb-8db8-20e7b18280f9"/>
    <ds:schemaRef ds:uri="http://purl.org/dc/terms/"/>
    <ds:schemaRef ds:uri="http://schemas.microsoft.com/office/2006/documentManagement/types"/>
    <ds:schemaRef ds:uri="http://www.w3.org/XML/1998/namespace"/>
    <ds:schemaRef ds:uri="http://purl.org/dc/dcmitype/"/>
    <ds:schemaRef ds:uri="http://schemas.openxmlformats.org/package/2006/metadata/core-properties"/>
    <ds:schemaRef ds:uri="http://schemas.microsoft.com/office/infopath/2007/PartnerControls"/>
    <ds:schemaRef ds:uri="http://schemas.microsoft.com/office/2006/metadata/properties"/>
    <ds:schemaRef ds:uri="http://purl.org/dc/elements/1.1/"/>
  </ds:schemaRefs>
</ds:datastoreItem>
</file>

<file path=customXml/itemProps2.xml><?xml version="1.0" encoding="utf-8"?>
<ds:datastoreItem xmlns:ds="http://schemas.openxmlformats.org/officeDocument/2006/customXml" ds:itemID="{AB9FF5FD-EA04-4374-8078-500929D4B044}">
  <ds:schemaRefs>
    <ds:schemaRef ds:uri="http://schemas.microsoft.com/sharepoint/v3/contenttype/forms"/>
  </ds:schemaRefs>
</ds:datastoreItem>
</file>

<file path=customXml/itemProps3.xml><?xml version="1.0" encoding="utf-8"?>
<ds:datastoreItem xmlns:ds="http://schemas.openxmlformats.org/officeDocument/2006/customXml" ds:itemID="{80B6BE4B-0FF8-470B-AC62-964055CD9BE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58a82f0-6c44-4abb-8db8-20e7b18280f9"/>
    <ds:schemaRef ds:uri="6816a1ec-6403-4f68-a6af-a3cbe6afb28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AlgoSec PPT Template 16-9</Template>
  <TotalTime>2</TotalTime>
  <Words>2251</Words>
  <Application>Microsoft Office PowerPoint</Application>
  <PresentationFormat>Widescreen</PresentationFormat>
  <Paragraphs>252</Paragraphs>
  <Slides>19</Slides>
  <Notes>18</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19</vt:i4>
      </vt:variant>
    </vt:vector>
  </HeadingPairs>
  <TitlesOfParts>
    <vt:vector size="25" baseType="lpstr">
      <vt:lpstr>Arial</vt:lpstr>
      <vt:lpstr>Calibri</vt:lpstr>
      <vt:lpstr>Calibri Light</vt:lpstr>
      <vt:lpstr>Frutiger LT Std 55 Roman</vt:lpstr>
      <vt:lpstr>Office Theme</vt:lpstr>
      <vt:lpstr>1_Office Theme</vt:lpstr>
      <vt:lpstr>ALGOSEC BUSINESS-DRIVEN SECURITY MANAGEMENT</vt:lpstr>
      <vt:lpstr>Corporate Overview</vt:lpstr>
      <vt:lpstr>PowerPoint Presentation</vt:lpstr>
      <vt:lpstr>Where Does Algosec Fit into your environment</vt:lpstr>
      <vt:lpstr>BUSINESS-DRIVEN SECURITY MANAGEMENT</vt:lpstr>
      <vt:lpstr>PowerPoint Presentation</vt:lpstr>
      <vt:lpstr>ROI in Under a Year</vt:lpstr>
      <vt:lpstr>The AlgoSec Security Management Solution</vt:lpstr>
      <vt:lpstr>Network Abstraction &amp; Policy Analysis </vt:lpstr>
      <vt:lpstr>Application Connectivity Management</vt:lpstr>
      <vt:lpstr>Security Policy Change Automation</vt:lpstr>
      <vt:lpstr>CHATOPS WITH ALGOBOT</vt:lpstr>
      <vt:lpstr>THE SECURITY POLICY MANAGEMENT LIFECYCLE</vt:lpstr>
      <vt:lpstr>Laser-Focused on Delivery</vt:lpstr>
      <vt:lpstr>Why AlgoSec?</vt:lpstr>
      <vt:lpstr>Why now?</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ALGOSEC SECURITY MANAGEMENT SUITE</dc:title>
  <dc:creator>Nimmy Reichenberg</dc:creator>
  <cp:lastModifiedBy>Daniel Estrada</cp:lastModifiedBy>
  <cp:revision>4</cp:revision>
  <cp:lastPrinted>2019-04-30T07:39:14Z</cp:lastPrinted>
  <dcterms:created xsi:type="dcterms:W3CDTF">2015-09-25T13:32:04Z</dcterms:created>
  <dcterms:modified xsi:type="dcterms:W3CDTF">2021-01-25T17:11:29Z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0x01010003EFA18B49EE8D4CAECD4F9D8D913857</vt:lpwstr>
  </property>
  <property fmtid="{D5CDD505-2E9C-101B-9397-08002B2CF9AE}" pid="3" name="AuthorIds_UIVersion_1042">
    <vt:lpwstr>458</vt:lpwstr>
  </property>
</Properties>
</file>